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jpeg" ContentType="image/jpeg"/>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slideMasters/slideMaster1.xml" ContentType="application/vnd.openxmlformats-officedocument.presentationml.slideMaster+xml"/>
  <Override PartName="/docProps/app.xml" ContentType="application/vnd.openxmlformats-officedocument.extended-properties+xml"/>
</Types>
</file>

<file path=_rels/.rels><?xml version="1.0" encoding="UTF-8" standalone="yes"?><Relationships xmlns="http://schemas.openxmlformats.org/package/2006/relationships"><Relationship Target="ppt/presentation.xml" Type="http://schemas.openxmlformats.org/officeDocument/2006/relationships/officeDocument" Id="rId2"/><Relationship Target="docProps/app.xml" Type="http://schemas.openxmlformats.org/officeDocument/2006/relationships/extended-properties" Id="rId1"/></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r:id="rId5" id="2147483659"/>
  </p:sldMasterIdLst>
  <p:notesMasterIdLst>
    <p:notesMasterId r:id="rId6"/>
  </p:notesMasterIdLst>
  <p:sldIdLst>
    <p:sldId r:id="rId7" id="256"/>
    <p:sldId r:id="rId8" id="257"/>
    <p:sldId r:id="rId9" id="258"/>
    <p:sldId r:id="rId10" id="259"/>
    <p:sldId r:id="rId11" id="260"/>
    <p:sldId r:id="rId12" id="261"/>
    <p:sldId r:id="rId13" id="262"/>
    <p:sldId r:id="rId14" id="263"/>
    <p:sldId r:id="rId15" id="264"/>
    <p:sldId r:id="rId16" id="265"/>
    <p:sldId r:id="rId17" id="266"/>
    <p:sldId r:id="rId18" id="267"/>
    <p:sldId r:id="rId19" id="268"/>
    <p:sldId r:id="rId20" id="269"/>
    <p:sldId r:id="rId21" id="270"/>
    <p:sldId r:id="rId22" id="271"/>
    <p:sldId r:id="rId23" id="272"/>
    <p:sldId r:id="rId24" id="273"/>
    <p:sldId r:id="rId25" id="274"/>
    <p:sldId r:id="rId26" id="275"/>
  </p:sldIdLst>
  <p:sldSz type="screen4x3" cx="9144000" cy="6858000"/>
  <p:notesSz cy="9144000" cx="6858000"/>
  <p:defaultTextStyle>
    <a:lvl1pPr fontAlgn="base" rtl="0" marL="0" indent="0" algn="l" defTabSz="914400">
      <a:lnSpc>
        <a:spcPct val="100000"/>
      </a:lnSpc>
      <a:spcBef>
        <a:spcPct val="0"/>
      </a:spcBef>
      <a:spcAft>
        <a:spcPct val="0"/>
      </a:spcAft>
      <a:buNone/>
      <a:defRPr u="none" sz="1800" lang="en-US" smtClean="0" i="0" dirty="0" baseline="0" b="0">
        <a:solidFill>
          <a:schemeClr val="tx1"/>
        </a:solidFill>
        <a:latin charset="0" typeface="Arial"/>
        <a:ea charset="0" typeface="Arial"/>
      </a:defRPr>
    </a:lvl1pPr>
    <a:lvl2pPr marL="457200" indent="0">
      <a:lnSpc>
        <a:spcPct val="100000"/>
      </a:lnSpc>
      <a:spcBef>
        <a:spcPct val="0"/>
      </a:spcBef>
      <a:spcAft>
        <a:spcPct val="0"/>
      </a:spcAft>
      <a:buNone/>
      <a:defRPr u="none" sz="1800" lang="en-US" smtClean="0" i="0" dirty="0" b="0">
        <a:solidFill>
          <a:schemeClr val="tx1"/>
        </a:solidFill>
        <a:latin charset="0" typeface="Arial"/>
      </a:defRPr>
    </a:lvl2pPr>
    <a:lvl3pPr marL="914400" indent="0">
      <a:lnSpc>
        <a:spcPct val="100000"/>
      </a:lnSpc>
      <a:spcBef>
        <a:spcPct val="0"/>
      </a:spcBef>
      <a:spcAft>
        <a:spcPct val="0"/>
      </a:spcAft>
      <a:buNone/>
      <a:defRPr u="none" sz="1800" lang="en-US" smtClean="0" i="0" dirty="0" b="0">
        <a:solidFill>
          <a:schemeClr val="tx1"/>
        </a:solidFill>
        <a:latin charset="0" typeface="Arial"/>
      </a:defRPr>
    </a:lvl3pPr>
    <a:lvl4pPr marL="1371600" indent="0">
      <a:lnSpc>
        <a:spcPct val="100000"/>
      </a:lnSpc>
      <a:spcBef>
        <a:spcPct val="0"/>
      </a:spcBef>
      <a:spcAft>
        <a:spcPct val="0"/>
      </a:spcAft>
      <a:buNone/>
      <a:defRPr u="none" sz="1800" lang="en-US" smtClean="0" i="0" dirty="0" b="0">
        <a:solidFill>
          <a:schemeClr val="tx1"/>
        </a:solidFill>
        <a:latin charset="0" typeface="Arial"/>
      </a:defRPr>
    </a:lvl4pPr>
    <a:lvl5pPr marL="1828800" indent="0">
      <a:lnSpc>
        <a:spcPct val="100000"/>
      </a:lnSpc>
      <a:spcBef>
        <a:spcPct val="0"/>
      </a:spcBef>
      <a:spcAft>
        <a:spcPct val="0"/>
      </a:spcAft>
      <a:buNone/>
      <a:defRPr u="none" sz="1800" lang="en-US" smtClean="0" i="0" dirty="0" b="0">
        <a:solidFill>
          <a:schemeClr val="tx1"/>
        </a:solidFill>
        <a:latin charset="0" typeface="Arial"/>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DAC4710B-177E-4EE7-AC0A-716FEBBDC715}"/>
</file>

<file path=ppt/viewProps.xml><?xml version="1.0" encoding="utf-8"?>
<p:viewPr xmlns:a="http://schemas.openxmlformats.org/drawingml/2006/main" xmlns:r="http://schemas.openxmlformats.org/officeDocument/2006/relationships" xmlns:p="http://schemas.openxmlformats.org/presentationml/2006/main">
  <p:normalViewPr>
    <p:restoredLeft sz="24879"/>
    <p:restoredTop sz="79325"/>
  </p:normalViewPr>
</p:viewPr>
</file>

<file path=ppt/_rels/presentation.xml.rels><?xml version="1.0" encoding="UTF-8" standalone="yes"?><Relationships xmlns="http://schemas.openxmlformats.org/package/2006/relationships"><Relationship Target="slides/slide19.xml" Type="http://schemas.openxmlformats.org/officeDocument/2006/relationships/slide" Id="rId25"/><Relationship Target="theme/theme2.xml" Type="http://schemas.openxmlformats.org/officeDocument/2006/relationships/theme" Id="rId1"/><Relationship Target="slides/slide11.xml" Type="http://schemas.openxmlformats.org/officeDocument/2006/relationships/slide" Id="rId17"/><Relationship Target="slides/slide18.xml" Type="http://schemas.openxmlformats.org/officeDocument/2006/relationships/slide" Id="rId24"/><Relationship Target="slides/slide10.xml" Type="http://schemas.openxmlformats.org/officeDocument/2006/relationships/slide" Id="rId16"/><Relationship Target="slides/slide17.xml" Type="http://schemas.openxmlformats.org/officeDocument/2006/relationships/slide" Id="rId23"/><Relationship Target="slides/slide9.xml" Type="http://schemas.openxmlformats.org/officeDocument/2006/relationships/slide" Id="rId15"/><Relationship Target="slides/slide16.xml" Type="http://schemas.openxmlformats.org/officeDocument/2006/relationships/slide" Id="rId22"/><Relationship Target="slides/slide8.xml" Type="http://schemas.openxmlformats.org/officeDocument/2006/relationships/slide" Id="rId14"/><Relationship Target="slides/slide15.xml" Type="http://schemas.openxmlformats.org/officeDocument/2006/relationships/slide" Id="rId21"/><Relationship Target="slides/slide7.xml" Type="http://schemas.openxmlformats.org/officeDocument/2006/relationships/slide" Id="rId13"/><Relationship Target="slides/slide14.xml" Type="http://schemas.openxmlformats.org/officeDocument/2006/relationships/slide" Id="rId20"/><Relationship Target="slides/slide6.xml" Type="http://schemas.openxmlformats.org/officeDocument/2006/relationships/slide" Id="rId12"/><Relationship Target="slides/slide5.xml" Type="http://schemas.openxmlformats.org/officeDocument/2006/relationships/slide" Id="rId11"/><Relationship Target="slides/slide4.xml" Type="http://schemas.openxmlformats.org/officeDocument/2006/relationships/slide" Id="rId10"/><Relationship Target="slides/slide3.xml" Type="http://schemas.openxmlformats.org/officeDocument/2006/relationships/slide" Id="rId9"/><Relationship Target="slides/slide2.xml" Type="http://schemas.openxmlformats.org/officeDocument/2006/relationships/slide" Id="rId8"/><Relationship Target="slides/slide1.xml" Type="http://schemas.openxmlformats.org/officeDocument/2006/relationships/slide" Id="rId7"/><Relationship Target="notesMasters/notesMaster1.xml" Type="http://schemas.openxmlformats.org/officeDocument/2006/relationships/notesMaster" Id="rId6"/><Relationship Target="slideMasters/slideMaster1.xml" Type="http://schemas.openxmlformats.org/officeDocument/2006/relationships/slideMaster" Id="rId5"/><Relationship Target="tableStyles.xml" Type="http://schemas.openxmlformats.org/officeDocument/2006/relationships/tableStyles" Id="rId4"/><Relationship Target="slides/slide13.xml" Type="http://schemas.openxmlformats.org/officeDocument/2006/relationships/slide" Id="rId19"/><Relationship Target="presProps.xml" Type="http://schemas.openxmlformats.org/officeDocument/2006/relationships/presProps" Id="rId3"/><Relationship Target="slides/slide20.xml" Type="http://schemas.openxmlformats.org/officeDocument/2006/relationships/slide" Id="rId26"/><Relationship Target="slides/slide12.xml" Type="http://schemas.openxmlformats.org/officeDocument/2006/relationships/slide" Id="rId18"/><Relationship Target="viewProps.xml" Type="http://schemas.openxmlformats.org/officeDocument/2006/relationships/viewProps" Id="rId2"/></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name="" id="1"/>
        <p:cNvGrpSpPr/>
        <p:nvPr/>
      </p:nvGrpSpPr>
      <p:grpSpPr>
        <a:xfrm>
          <a:off y="0" x="0"/>
          <a:ext cy="0" cx="0"/>
          <a:chOff y="0" x="0"/>
          <a:chExt cy="0" cx="0"/>
        </a:xfrm>
      </p:grpSpPr>
      <p:sp>
        <p:nvSpPr>
          <p:cNvPr name="Text Box 6" id="6"/>
          <p:cNvSpPr>
            <a:spLocks/>
          </p:cNvSpPr>
          <p:nvPr>
            <p:ph type="hdr" sz="quarter"/>
          </p:nvPr>
        </p:nvSpPr>
        <p:spPr>
          <a:xfrm>
            <a:off y="0" x="0"/>
            <a:ext cy="457200" cx="2971800"/>
          </a:xfrm>
          <a:prstGeom prst="rect">
            <a:avLst/>
          </a:prstGeom>
          <a:ln>
            <a:noFill/>
          </a:ln>
        </p:spPr>
        <p:txBody>
          <a:bodyPr numCol="1"/>
          <a:lstStyle/>
          <a:p>
            <a:endParaRPr/>
          </a:p>
        </p:txBody>
      </p:sp>
      <p:sp>
        <p:nvSpPr>
          <p:cNvPr name="Text Box 7" id="7"/>
          <p:cNvSpPr>
            <a:spLocks/>
          </p:cNvSpPr>
          <p:nvPr>
            <p:ph type="dt" idx="1"/>
          </p:nvPr>
        </p:nvSpPr>
        <p:spPr>
          <a:xfrm>
            <a:off y="0" x="3884612"/>
            <a:ext cy="457200" cx="2971800"/>
          </a:xfrm>
          <a:prstGeom prst="rect">
            <a:avLst/>
          </a:prstGeom>
          <a:ln>
            <a:noFill/>
          </a:ln>
        </p:spPr>
        <p:txBody>
          <a:bodyPr numCol="1"/>
          <a:lstStyle/>
          <a:p>
            <a:pPr algn="r"/>
            <a:r>
              <a:rPr sz="1200" smtClean="0" lang="en-US" dirty="0">
                <a:latin charset="0" pitchFamily="34" typeface="Calibri"/>
              </a:rPr>
              <a:t>*</a:t>
            </a:r>
          </a:p>
        </p:txBody>
      </p:sp>
      <p:sp>
        <p:nvSpPr>
          <p:cNvPr name="Text Box 8" id="8"/>
          <p:cNvSpPr>
            <a:spLocks/>
          </p:cNvSpPr>
          <p:nvPr>
            <p:ph type="sldImg" idx="2"/>
          </p:nvPr>
        </p:nvSpPr>
        <p:spPr>
          <a:xfrm>
            <a:off y="685800" x="1143000"/>
            <a:ext cy="3429000" cx="4572000"/>
          </a:xfrm>
          <a:prstGeom prst="rect">
            <a:avLst/>
          </a:prstGeom>
          <a:ln w="12700">
            <a:solidFill>
              <a:srgbClr val="000000"/>
            </a:solidFill>
            <a:round/>
            <a:headEnd/>
            <a:tailEnd/>
          </a:ln>
        </p:spPr>
      </p:sp>
      <p:sp>
        <p:nvSpPr>
          <p:cNvPr name="Text Box 9" id="9"/>
          <p:cNvSpPr>
            <a:spLocks/>
          </p:cNvSpPr>
          <p:nvPr>
            <p:ph type="body" sz="quarter" idx="3"/>
          </p:nvPr>
        </p:nvSpPr>
        <p:spPr>
          <a:xfrm>
            <a:off y="4343400" x="685800"/>
            <a:ext cy="4114800" cx="5486400"/>
          </a:xfrm>
          <a:prstGeom prst="rect">
            <a:avLst/>
          </a:prstGeom>
          <a:ln>
            <a:noFill/>
          </a:ln>
        </p:spPr>
        <p:txBody>
          <a:bodyPr numCol="1"/>
          <a:lstStyle/>
          <a:p>
            <a:endParaRPr/>
          </a:p>
          <a:p>
            <a:endParaRPr/>
          </a:p>
          <a:p>
            <a:endParaRPr/>
          </a:p>
          <a:p>
            <a:endParaRPr/>
          </a:p>
          <a:p>
            <a:endParaRPr/>
          </a:p>
        </p:txBody>
      </p:sp>
      <p:sp>
        <p:nvSpPr>
          <p:cNvPr name="Text Box 10" id="10"/>
          <p:cNvSpPr>
            <a:spLocks/>
          </p:cNvSpPr>
          <p:nvPr>
            <p:ph type="ftr" sz="quarter" idx="4"/>
          </p:nvPr>
        </p:nvSpPr>
        <p:spPr>
          <a:xfrm>
            <a:off y="8685212" x="0"/>
            <a:ext cy="457200" cx="2971800"/>
          </a:xfrm>
          <a:prstGeom prst="rect">
            <a:avLst/>
          </a:prstGeom>
          <a:ln>
            <a:noFill/>
          </a:ln>
        </p:spPr>
        <p:txBody>
          <a:bodyPr numCol="1" anchor="b"/>
          <a:lstStyle/>
          <a:p>
            <a:endParaRPr/>
          </a:p>
        </p:txBody>
      </p:sp>
      <p:sp>
        <p:nvSpPr>
          <p:cNvPr name="Text Box 11" id="11"/>
          <p:cNvSpPr>
            <a:spLocks/>
          </p:cNvSpPr>
          <p:nvPr>
            <p:ph type="sldNum" sz="quarter" idx="5"/>
          </p:nvPr>
        </p:nvSpPr>
        <p:spPr>
          <a:xfrm>
            <a:off y="8685212" x="3884612"/>
            <a:ext cy="457200" cx="2971800"/>
          </a:xfrm>
          <a:prstGeom prst="rect">
            <a:avLst/>
          </a:prstGeom>
          <a:ln>
            <a:noFill/>
          </a:ln>
        </p:spPr>
        <p:txBody>
          <a:bodyPr numCol="1" anchor="b"/>
          <a:lstStyle/>
          <a:p>
            <a:pPr algn="r"/>
            <a:r>
              <a:rPr sz="1200" smtClean="0" lang="en-US" dirty="0">
                <a:latin charset="0" pitchFamily="34" typeface="Calibri"/>
              </a:rPr>
              <a:t>*</a:t>
            </a:r>
          </a:p>
        </p:txBody>
      </p:sp>
    </p:spTree>
  </p:cSld>
  <p:clrMap tx1="dk1" tx2="dk2" bg1="lt1" accent6="accent6" bg2="lt2" accent5="accent5" accent4="accent4" accent3="accent3" folHlink="folHlink" accent2="accent2" hlink="hlink" accent1="accent1"/>
</p:notesMaster>
</file>

<file path=ppt/notesSlides/_rels/notesSlide1.xml.rels><?xml version="1.0" encoding="UTF-8" standalone="yes"?><Relationships xmlns="http://schemas.openxmlformats.org/package/2006/relationships"><Relationship Target="../slides/slide1.xml" Type="http://schemas.openxmlformats.org/officeDocument/2006/relationships/slide" Id="rId2"/><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slides/slide10.xml" Type="http://schemas.openxmlformats.org/officeDocument/2006/relationships/slide" Id="rId2"/><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slides/slide11.xml" Type="http://schemas.openxmlformats.org/officeDocument/2006/relationships/slide" Id="rId2"/><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slides/slide12.xml" Type="http://schemas.openxmlformats.org/officeDocument/2006/relationships/slide" Id="rId2"/><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slides/slide13.xml" Type="http://schemas.openxmlformats.org/officeDocument/2006/relationships/slide" Id="rId2"/><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slides/slide14.xml" Type="http://schemas.openxmlformats.org/officeDocument/2006/relationships/slide" Id="rId2"/><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slides/slide15.xml" Type="http://schemas.openxmlformats.org/officeDocument/2006/relationships/slide" Id="rId2"/><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slides/slide16.xml" Type="http://schemas.openxmlformats.org/officeDocument/2006/relationships/slide" Id="rId2"/><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slides/slide17.xml" Type="http://schemas.openxmlformats.org/officeDocument/2006/relationships/slide" Id="rId2"/><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slides/slide18.xml" Type="http://schemas.openxmlformats.org/officeDocument/2006/relationships/slide" Id="rId2"/><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slides/slide19.xml" Type="http://schemas.openxmlformats.org/officeDocument/2006/relationships/slide" Id="rId2"/><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slides/slide2.xml" Type="http://schemas.openxmlformats.org/officeDocument/2006/relationships/slide" Id="rId2"/><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slides/slide20.xml" Type="http://schemas.openxmlformats.org/officeDocument/2006/relationships/slide" Id="rId2"/><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slides/slide3.xml" Type="http://schemas.openxmlformats.org/officeDocument/2006/relationships/slide" Id="rId2"/><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slides/slide4.xml" Type="http://schemas.openxmlformats.org/officeDocument/2006/relationships/slide" Id="rId2"/><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slides/slide5.xml" Type="http://schemas.openxmlformats.org/officeDocument/2006/relationships/slide" Id="rId2"/><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slides/slide6.xml" Type="http://schemas.openxmlformats.org/officeDocument/2006/relationships/slide" Id="rId2"/><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slides/slide7.xml" Type="http://schemas.openxmlformats.org/officeDocument/2006/relationships/slide" Id="rId2"/><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slides/slide8.xml" Type="http://schemas.openxmlformats.org/officeDocument/2006/relationships/slide" Id="rId2"/><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slides/slide9.xml" Type="http://schemas.openxmlformats.org/officeDocument/2006/relationships/slide" Id="rId2"/><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19" id="219"/>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20" id="220"/>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endParaRPr/>
          </a:p>
        </p:txBody>
      </p:sp>
      <p:sp>
        <p:nvSpPr>
          <p:cNvPr name="Text Box 221" id="221"/>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46" id="246"/>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47" id="247"/>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lang="en-US" smtClean="0" i="1" dirty="0"/>
              <a:t>Optional slide.</a:t>
            </a:r>
          </a:p>
          <a:p>
            <a:pPr>
              <a:spcBef>
                <a:spcPct val="0"/>
              </a:spcBef>
            </a:pPr>
            <a:r>
              <a:rPr smtClean="0" lang="en-US" dirty="0" b="1"/>
              <a:t>Click through examples and answers.</a:t>
            </a:r>
          </a:p>
          <a:p>
            <a:pPr>
              <a:spcBef>
                <a:spcPct val="0"/>
              </a:spcBef>
            </a:pPr>
            <a:r>
              <a:rPr smtClean="0" lang="en-US" dirty="0"/>
              <a:t>I have called this the “coincidence error” on another slide: the error of assuming that there is some meaning in someone winning two lotteries in one day.  That error applies more to the example two slides after this one.</a:t>
            </a:r>
          </a:p>
          <a:p>
            <a:pPr>
              <a:spcBef>
                <a:spcPct val="0"/>
              </a:spcBef>
            </a:pPr>
            <a:r>
              <a:rPr smtClean="0" lang="en-US" dirty="0"/>
              <a:t>Explaining the author’s term:  The word “perceiving” is used to highlight that it is a perception, not necessarily an accurate view of reality; you PERCEIVE that the order is there in the randomness.</a:t>
            </a:r>
          </a:p>
          <a:p>
            <a:pPr>
              <a:spcBef>
                <a:spcPct val="0"/>
              </a:spcBef>
            </a:pPr>
            <a:r>
              <a:rPr smtClean="0" lang="en-US" dirty="0"/>
              <a:t>About  expecting an odd after 4 evens, Key insight:  events based on luck do not </a:t>
            </a:r>
            <a:r>
              <a:rPr smtClean="0" lang="en-US" dirty="0" b="1"/>
              <a:t>even</a:t>
            </a:r>
            <a:r>
              <a:rPr smtClean="0" lang="en-US" dirty="0"/>
              <a:t> out, but over a zillion coin flips, they </a:t>
            </a:r>
            <a:r>
              <a:rPr smtClean="0" lang="en-US" dirty="0" b="1"/>
              <a:t>average</a:t>
            </a:r>
            <a:r>
              <a:rPr smtClean="0" lang="en-US" dirty="0"/>
              <a:t> out (become close to 50-50). </a:t>
            </a:r>
          </a:p>
          <a:p>
            <a:pPr>
              <a:spcBef>
                <a:spcPct val="0"/>
              </a:spcBef>
            </a:pPr>
            <a:endParaRPr smtClean="0" lang="en-US" dirty="0"/>
          </a:p>
          <a:p>
            <a:pPr>
              <a:spcBef>
                <a:spcPct val="0"/>
              </a:spcBef>
            </a:pPr>
            <a:r>
              <a:rPr smtClean="0" lang="en-US" dirty="0"/>
              <a:t>Candy example: Students may assume that most people will get one piece, but if the method is truly random, starting fresh after each piece (with names that go back into the hat after being selected), the most common number might be zero, with lots of 1’s, 2’s, even someone with 8 or more. </a:t>
            </a:r>
          </a:p>
          <a:p>
            <a:pPr>
              <a:spcBef>
                <a:spcPct val="0"/>
              </a:spcBef>
            </a:pPr>
            <a:endParaRPr smtClean="0" lang="en-US" dirty="0"/>
          </a:p>
          <a:p>
            <a:pPr>
              <a:spcBef>
                <a:spcPct val="0"/>
              </a:spcBef>
            </a:pPr>
            <a:r>
              <a:rPr smtClean="0" lang="en-US" dirty="0"/>
              <a:t>Poker example:  “No, it has to happen sometime for some player, at some table; if everyone gets the same number of AA’s </a:t>
            </a:r>
            <a:r>
              <a:rPr smtClean="0" lang="en-US" dirty="0" b="1"/>
              <a:t>then</a:t>
            </a:r>
            <a:r>
              <a:rPr smtClean="0" lang="en-US" dirty="0"/>
              <a:t> the game must be rigged. Or, if you had been able to predict in advance which player got the AA/AA, then you might be accused of being the one cheating.”</a:t>
            </a:r>
          </a:p>
          <a:p>
            <a:pPr>
              <a:spcBef>
                <a:spcPct val="0"/>
              </a:spcBef>
            </a:pPr>
            <a:endParaRPr smtClean="0" lang="en-US" dirty="0"/>
          </a:p>
          <a:p>
            <a:pPr>
              <a:spcBef>
                <a:spcPct val="0"/>
              </a:spcBef>
            </a:pPr>
            <a:r>
              <a:rPr smtClean="0" lang="en-US" dirty="0"/>
              <a:t>One more example:  Your dream tonight might not come true tomorrow. However, simply by chance, it is certain that someone’s dream, sometime this year, sometime in the world, will come true.  If it’s “one chance in a billion,” this is 2000 times a year (365 days x 7 [billion]), somewhere in the world.</a:t>
            </a:r>
          </a:p>
          <a:p>
            <a:pPr>
              <a:spcBef>
                <a:spcPct val="0"/>
              </a:spcBef>
            </a:pPr>
            <a:r>
              <a:rPr smtClean="0" lang="en-US" dirty="0"/>
              <a:t> </a:t>
            </a:r>
          </a:p>
          <a:p>
            <a:pPr>
              <a:spcBef>
                <a:spcPct val="0"/>
              </a:spcBef>
            </a:pPr>
            <a:endParaRPr smtClean="0" lang="en-US" dirty="0"/>
          </a:p>
          <a:p>
            <a:pPr>
              <a:spcBef>
                <a:spcPct val="0"/>
              </a:spcBef>
            </a:pPr>
            <a:endParaRPr smtClean="0" lang="en-US" dirty="0"/>
          </a:p>
        </p:txBody>
      </p:sp>
      <p:sp>
        <p:nvSpPr>
          <p:cNvPr name="Text Box 248" id="248"/>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49" id="249"/>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50" id="250"/>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lang="en-US" smtClean="0" i="1" dirty="0"/>
              <a:t>This slide follows up from the first slide on these three topics, but this slide also is optional.</a:t>
            </a:r>
          </a:p>
          <a:p>
            <a:pPr>
              <a:spcBef>
                <a:spcPct val="0"/>
              </a:spcBef>
            </a:pPr>
            <a:endParaRPr smtClean="0" lang="en-US" dirty="0" b="1"/>
          </a:p>
          <a:p>
            <a:pPr>
              <a:spcBef>
                <a:spcPct val="0"/>
              </a:spcBef>
            </a:pPr>
            <a:r>
              <a:rPr smtClean="0" lang="en-US" dirty="0" b="1"/>
              <a:t>Click to show three circles and text.</a:t>
            </a:r>
          </a:p>
          <a:p>
            <a:pPr>
              <a:spcBef>
                <a:spcPct val="0"/>
              </a:spcBef>
            </a:pPr>
            <a:r>
              <a:rPr smtClean="0" lang="en-US" dirty="0"/>
              <a:t>The three circles explain these “errors” from an evolutionary perspective; however, the text that follows is a behaviorist perspective…that our use of intuition gets positively reinforced.</a:t>
            </a:r>
          </a:p>
        </p:txBody>
      </p:sp>
      <p:sp>
        <p:nvSpPr>
          <p:cNvPr name="Text Box 251" id="251"/>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52" id="252"/>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53" id="253"/>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Click through to demonstrate “seeing and aura” when a face is covered and when a body is covered.</a:t>
            </a:r>
          </a:p>
          <a:p>
            <a:pPr>
              <a:spcBef>
                <a:spcPct val="0"/>
              </a:spcBef>
            </a:pPr>
            <a:r>
              <a:rPr smtClean="0" lang="en-US" dirty="0"/>
              <a:t>Randi’s prediction:  “If you can see my aura, then you should be able to identify my location even if my body is concealed.”</a:t>
            </a:r>
          </a:p>
          <a:p>
            <a:pPr>
              <a:spcBef>
                <a:spcPct val="0"/>
              </a:spcBef>
            </a:pPr>
            <a:endParaRPr smtClean="0" lang="en-US" dirty="0"/>
          </a:p>
          <a:p>
            <a:pPr>
              <a:spcBef>
                <a:spcPct val="0"/>
              </a:spcBef>
            </a:pPr>
            <a:r>
              <a:rPr smtClean="0" lang="en-US" dirty="0"/>
              <a:t>The aura-readers were unable to locate the aura around Randi’s body without seeing Randi’s body itself, so their claim was not supported.</a:t>
            </a:r>
          </a:p>
          <a:p>
            <a:pPr>
              <a:spcBef>
                <a:spcPct val="0"/>
              </a:spcBef>
            </a:pPr>
            <a:r>
              <a:rPr smtClean="0" lang="en-US" dirty="0"/>
              <a:t>Randi shows here how to apply the scientific method to serve a part of the scientific attitude we’ll refer to in a moment: skepticism.</a:t>
            </a:r>
          </a:p>
        </p:txBody>
      </p:sp>
      <p:sp>
        <p:nvSpPr>
          <p:cNvPr name="Text Box 254" id="254"/>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55" id="255"/>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56" id="256"/>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lang="en-US" smtClean="0" i="1" dirty="0"/>
              <a:t>Optional slide, introducing the upcoming concept</a:t>
            </a:r>
          </a:p>
          <a:p>
            <a:pPr>
              <a:spcBef>
                <a:spcPct val="0"/>
              </a:spcBef>
            </a:pPr>
            <a:r>
              <a:rPr smtClean="0" lang="en-US" dirty="0" b="1"/>
              <a:t>Automatic animation.</a:t>
            </a:r>
          </a:p>
          <a:p>
            <a:pPr>
              <a:spcBef>
                <a:spcPct val="0"/>
              </a:spcBef>
            </a:pPr>
            <a:r>
              <a:rPr smtClean="0" lang="en-US" dirty="0"/>
              <a:t>Being systematic: to observe the world in a controlled way so that the information you collect will find out something clear and specific that might be true about people in general. </a:t>
            </a:r>
          </a:p>
        </p:txBody>
      </p:sp>
      <p:sp>
        <p:nvSpPr>
          <p:cNvPr name="Text Box 257" id="257"/>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58" id="258"/>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59" id="259"/>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Click through to reveal all text boxes.</a:t>
            </a:r>
          </a:p>
          <a:p>
            <a:pPr>
              <a:spcBef>
                <a:spcPct val="0"/>
              </a:spcBef>
            </a:pPr>
            <a:r>
              <a:rPr smtClean="0" lang="en-US" dirty="0"/>
              <a:t>More thoughts and questions that might emerge from curiosity:  </a:t>
            </a:r>
          </a:p>
          <a:p>
            <a:pPr>
              <a:spcBef>
                <a:spcPct val="0"/>
              </a:spcBef>
            </a:pPr>
            <a:r>
              <a:rPr smtClean="0" lang="en-US" dirty="0"/>
              <a:t>	guessing at WHY something happens.  </a:t>
            </a:r>
          </a:p>
          <a:p>
            <a:pPr>
              <a:spcBef>
                <a:spcPct val="0"/>
              </a:spcBef>
            </a:pPr>
            <a:r>
              <a:rPr smtClean="0" lang="en-US" dirty="0"/>
              <a:t>	wondering if two events or traits tend to go together, or even one causes the other.  </a:t>
            </a:r>
          </a:p>
          <a:p>
            <a:pPr>
              <a:spcBef>
                <a:spcPct val="0"/>
              </a:spcBef>
            </a:pPr>
            <a:r>
              <a:rPr smtClean="0" lang="en-US" dirty="0"/>
              <a:t>	wondering if there are predictable patterns in people’s behavior or traits. </a:t>
            </a:r>
          </a:p>
          <a:p>
            <a:pPr>
              <a:spcBef>
                <a:spcPct val="0"/>
              </a:spcBef>
            </a:pPr>
            <a:r>
              <a:rPr smtClean="0" lang="en-US" dirty="0"/>
              <a:t>Comment you can add:  “These guesses and wonderings sometimes take the form of ‘</a:t>
            </a:r>
            <a:r>
              <a:rPr smtClean="0" lang="en-US" dirty="0" b="1"/>
              <a:t>hypotheses</a:t>
            </a:r>
            <a:r>
              <a:rPr smtClean="0" lang="en-US" dirty="0"/>
              <a:t>,’</a:t>
            </a:r>
            <a:r>
              <a:rPr smtClean="0" lang="en-US" dirty="0" b="1"/>
              <a:t> </a:t>
            </a:r>
            <a:r>
              <a:rPr smtClean="0" lang="en-US" dirty="0"/>
              <a:t>such as:  “Curiosity, if not guided by caution, can lead to the death of felines and perhaps humans.”  The hypothesis refers to “curiosity killed the cat.”  The human example:  “what could possibly go wrong?”</a:t>
            </a:r>
          </a:p>
        </p:txBody>
      </p:sp>
      <p:sp>
        <p:nvSpPr>
          <p:cNvPr name="Text Box 260" id="260"/>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61" id="261"/>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62" id="262"/>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Click through to reveal text boxes.</a:t>
            </a:r>
          </a:p>
          <a:p>
            <a:pPr>
              <a:spcBef>
                <a:spcPct val="0"/>
              </a:spcBef>
            </a:pPr>
            <a:r>
              <a:rPr smtClean="0" lang="en-US" dirty="0"/>
              <a:t>Instructor:  </a:t>
            </a:r>
          </a:p>
          <a:p>
            <a:pPr>
              <a:spcBef>
                <a:spcPct val="0"/>
              </a:spcBef>
            </a:pPr>
            <a:r>
              <a:rPr smtClean="0" lang="en-US" dirty="0"/>
              <a:t>The Amazing Randi is of course an example of a skeptic; he didn’t just accept confirming evidence but thought of a situation which might really test whether people could see auras.</a:t>
            </a:r>
          </a:p>
        </p:txBody>
      </p:sp>
      <p:sp>
        <p:nvSpPr>
          <p:cNvPr name="Text Box 263" id="263"/>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64" id="264"/>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65" id="265"/>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Click through to reveal text boxes.</a:t>
            </a:r>
          </a:p>
          <a:p>
            <a:pPr>
              <a:spcBef>
                <a:spcPct val="0"/>
              </a:spcBef>
            </a:pPr>
            <a:r>
              <a:rPr smtClean="0" lang="en-US" dirty="0"/>
              <a:t>Instructor:  Scientists put all three traits together when they doubt and challenge their own theories.</a:t>
            </a:r>
          </a:p>
          <a:p>
            <a:pPr>
              <a:spcBef>
                <a:spcPct val="0"/>
              </a:spcBef>
            </a:pPr>
            <a:r>
              <a:rPr smtClean="0" lang="en-US" dirty="0"/>
              <a:t>Some of the enemies of humility are overconfidence, confirmation bias, and belief perseverance.</a:t>
            </a:r>
          </a:p>
        </p:txBody>
      </p:sp>
      <p:sp>
        <p:nvSpPr>
          <p:cNvPr name="Text Box 266" id="266"/>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67" id="267"/>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68" id="268"/>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Click to reveal five circles.</a:t>
            </a:r>
          </a:p>
        </p:txBody>
      </p:sp>
      <p:sp>
        <p:nvSpPr>
          <p:cNvPr name="Text Box 269" id="269"/>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70" id="270"/>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71" id="271"/>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Click to reveal each question and answer.</a:t>
            </a:r>
          </a:p>
          <a:p>
            <a:pPr>
              <a:spcBef>
                <a:spcPct val="0"/>
              </a:spcBef>
            </a:pPr>
            <a:endParaRPr smtClean="0" lang="en-US" dirty="0"/>
          </a:p>
          <a:p>
            <a:pPr>
              <a:spcBef>
                <a:spcPct val="0"/>
              </a:spcBef>
            </a:pPr>
            <a:r>
              <a:rPr smtClean="0" lang="en-US" dirty="0"/>
              <a:t>Re: Diversity: </a:t>
            </a:r>
            <a:r>
              <a:rPr sz="1600" smtClean="0" lang="en-US" dirty="0"/>
              <a:t>There may be many human universals, but it is hard to be sure we have found them when so many studies in psychology are based on the responses of largely upper-middle-class, mostly white, 18-22 year olds. </a:t>
            </a:r>
          </a:p>
          <a:p>
            <a:pPr>
              <a:spcBef>
                <a:spcPct val="0"/>
              </a:spcBef>
            </a:pPr>
            <a:endParaRPr sz="1600" smtClean="0" lang="en-US" dirty="0"/>
          </a:p>
          <a:p>
            <a:pPr>
              <a:spcBef>
                <a:spcPct val="0"/>
              </a:spcBef>
            </a:pPr>
            <a:endParaRPr sz="1600" smtClean="0" lang="en-US" dirty="0"/>
          </a:p>
        </p:txBody>
      </p:sp>
      <p:sp>
        <p:nvSpPr>
          <p:cNvPr name="Text Box 272" id="272"/>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73" id="273"/>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74" id="274"/>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Click to reveal each question and answer.</a:t>
            </a:r>
          </a:p>
          <a:p>
            <a:pPr>
              <a:spcBef>
                <a:spcPct val="0"/>
              </a:spcBef>
            </a:pPr>
            <a:endParaRPr smtClean="0" lang="en-US" dirty="0" b="1"/>
          </a:p>
        </p:txBody>
      </p:sp>
      <p:sp>
        <p:nvSpPr>
          <p:cNvPr name="Text Box 275" id="275"/>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22" id="222"/>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23" id="223"/>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endParaRPr/>
          </a:p>
        </p:txBody>
      </p:sp>
      <p:sp>
        <p:nvSpPr>
          <p:cNvPr name="Text Box 224" id="224"/>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76" id="276"/>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77" id="277"/>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Click to reveal each question and answer.</a:t>
            </a:r>
          </a:p>
          <a:p>
            <a:pPr>
              <a:spcBef>
                <a:spcPct val="0"/>
              </a:spcBef>
            </a:pPr>
            <a:endParaRPr smtClean="0" lang="en-US" dirty="0" b="1"/>
          </a:p>
        </p:txBody>
      </p:sp>
      <p:sp>
        <p:nvSpPr>
          <p:cNvPr name="Text Box 278" id="278"/>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25" id="225"/>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26" id="226"/>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r>
              <a:rPr smtClean="0" lang="en-US" dirty="0" b="1"/>
              <a:t>Click to reveal bullets.</a:t>
            </a:r>
          </a:p>
        </p:txBody>
      </p:sp>
      <p:sp>
        <p:nvSpPr>
          <p:cNvPr name="Text Box 227" id="227"/>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28" id="228"/>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29" id="229"/>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Click to reveal two text boxes.</a:t>
            </a:r>
          </a:p>
          <a:p>
            <a:pPr>
              <a:spcBef>
                <a:spcPct val="0"/>
              </a:spcBef>
            </a:pPr>
            <a:r>
              <a:rPr smtClean="0" lang="en-US" dirty="0"/>
              <a:t>Instructor:  A comment you could make before or after mentioning the scientific method, “Although our personal experiences give us many ideas about the people around us, psychological science will help us evaluate and test those ideas in order to have more accurate knowledge about mind, feelings, and behavior.”</a:t>
            </a:r>
          </a:p>
          <a:p>
            <a:pPr>
              <a:spcBef>
                <a:spcPct val="0"/>
              </a:spcBef>
            </a:pPr>
            <a:endParaRPr smtClean="0" lang="en-US" dirty="0"/>
          </a:p>
          <a:p>
            <a:pPr>
              <a:spcBef>
                <a:spcPct val="0"/>
              </a:spcBef>
            </a:pPr>
            <a:r>
              <a:rPr smtClean="0" lang="en-US" dirty="0" b="1"/>
              <a:t>In the magenta sidebar: Optional Material.  Could just be part of lecture material instead.  Added comments:</a:t>
            </a:r>
          </a:p>
          <a:p>
            <a:pPr>
              <a:spcBef>
                <a:spcPct val="0"/>
              </a:spcBef>
            </a:pPr>
            <a:r>
              <a:rPr smtClean="0" lang="en-US" dirty="0"/>
              <a:t>“We’ll see more about how our minds are not the most accurate scientific tool  when we get to topics such as </a:t>
            </a:r>
            <a:r>
              <a:rPr lang="en-US" smtClean="0" i="1" dirty="0"/>
              <a:t>Memory</a:t>
            </a:r>
            <a:r>
              <a:rPr smtClean="0" lang="en-US" dirty="0"/>
              <a:t>, </a:t>
            </a:r>
            <a:r>
              <a:rPr lang="en-US" smtClean="0" i="1" dirty="0"/>
              <a:t>Sensation and Perception</a:t>
            </a:r>
            <a:r>
              <a:rPr smtClean="0" lang="en-US" dirty="0"/>
              <a:t>, and </a:t>
            </a:r>
            <a:r>
              <a:rPr lang="en-US" smtClean="0" i="1" dirty="0"/>
              <a:t>Social Thinking and Influence</a:t>
            </a:r>
            <a:r>
              <a:rPr smtClean="0" lang="en-US" dirty="0"/>
              <a:t>.”</a:t>
            </a:r>
          </a:p>
          <a:p>
            <a:pPr>
              <a:spcBef>
                <a:spcPct val="0"/>
              </a:spcBef>
            </a:pPr>
            <a:r>
              <a:rPr smtClean="0" lang="en-US" dirty="0"/>
              <a:t>Instructor:  Although the text does not bring up the phenomenon of confirmation bias at this point, I suggest mentioning it here, because it fits well with issues and examples in this chapter.</a:t>
            </a:r>
          </a:p>
          <a:p>
            <a:pPr>
              <a:spcBef>
                <a:spcPct val="0"/>
              </a:spcBef>
            </a:pPr>
            <a:endParaRPr smtClean="0" lang="en-US" dirty="0"/>
          </a:p>
        </p:txBody>
      </p:sp>
      <p:sp>
        <p:nvSpPr>
          <p:cNvPr name="Text Box 230" id="230"/>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31" id="231"/>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32" id="232"/>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Click to show three circles.</a:t>
            </a:r>
          </a:p>
          <a:p>
            <a:pPr>
              <a:spcBef>
                <a:spcPct val="0"/>
              </a:spcBef>
            </a:pPr>
            <a:r>
              <a:rPr smtClean="0" lang="en-US" dirty="0"/>
              <a:t>Instructor:  There is a series of slides explaining these concepts, not all of which are necessary.</a:t>
            </a:r>
          </a:p>
          <a:p>
            <a:pPr>
              <a:spcBef>
                <a:spcPct val="0"/>
              </a:spcBef>
            </a:pPr>
            <a:endParaRPr smtClean="0" lang="en-US" dirty="0"/>
          </a:p>
          <a:p>
            <a:pPr>
              <a:spcBef>
                <a:spcPct val="0"/>
              </a:spcBef>
            </a:pPr>
            <a:r>
              <a:rPr smtClean="0" lang="en-US" dirty="0"/>
              <a:t>The middle error on this slide can also be described as “mistakenly thinking that a random sequence of events is a meaningful pattern.”</a:t>
            </a:r>
          </a:p>
          <a:p>
            <a:pPr>
              <a:spcBef>
                <a:spcPct val="0"/>
              </a:spcBef>
            </a:pPr>
            <a:r>
              <a:rPr smtClean="0" lang="en-US" dirty="0"/>
              <a:t> </a:t>
            </a:r>
          </a:p>
        </p:txBody>
      </p:sp>
      <p:sp>
        <p:nvSpPr>
          <p:cNvPr name="Text Box 233" id="233"/>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34" id="234"/>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35" id="235"/>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lang="en-US" smtClean="0" i="1" dirty="0"/>
              <a:t>Optional slide.</a:t>
            </a:r>
          </a:p>
          <a:p>
            <a:pPr>
              <a:spcBef>
                <a:spcPct val="0"/>
              </a:spcBef>
            </a:pPr>
            <a:r>
              <a:rPr smtClean="0" lang="en-US" dirty="0" b="1"/>
              <a:t>Click to reveal a sequence of four “messages” in the crystal ball.</a:t>
            </a:r>
          </a:p>
          <a:p>
            <a:pPr>
              <a:spcBef>
                <a:spcPct val="0"/>
              </a:spcBef>
            </a:pPr>
            <a:r>
              <a:rPr smtClean="0" lang="en-US" dirty="0"/>
              <a:t>Once you saw this term explained in the book, you might  have said, “I knew that’s what that meant.”  However, if you haven’t done the reading, does it seem obvious?”</a:t>
            </a:r>
          </a:p>
          <a:p>
            <a:pPr>
              <a:spcBef>
                <a:spcPct val="0"/>
              </a:spcBef>
            </a:pPr>
            <a:r>
              <a:rPr smtClean="0" lang="en-US" dirty="0"/>
              <a:t>“ ‘</a:t>
            </a:r>
            <a:r>
              <a:rPr u="sng" smtClean="0" lang="en-US" dirty="0"/>
              <a:t>that was obvious</a:t>
            </a:r>
            <a:r>
              <a:rPr smtClean="0" lang="en-US" dirty="0"/>
              <a:t>…’  This is why psychological science involves predictions, and then gathering information to test our predictions.</a:t>
            </a:r>
          </a:p>
          <a:p>
            <a:pPr>
              <a:spcBef>
                <a:spcPct val="0"/>
              </a:spcBef>
            </a:pPr>
            <a:endParaRPr smtClean="0" lang="en-US" dirty="0"/>
          </a:p>
          <a:p>
            <a:pPr>
              <a:spcBef>
                <a:spcPct val="0"/>
              </a:spcBef>
            </a:pPr>
            <a:r>
              <a:rPr smtClean="0" lang="en-US" dirty="0"/>
              <a:t>“Next slide:  Let’s test our hindsight bias with some ’facts’….”</a:t>
            </a:r>
          </a:p>
          <a:p>
            <a:pPr>
              <a:spcBef>
                <a:spcPct val="0"/>
              </a:spcBef>
            </a:pPr>
            <a:endParaRPr smtClean="0" lang="en-US" dirty="0"/>
          </a:p>
        </p:txBody>
      </p:sp>
      <p:sp>
        <p:nvSpPr>
          <p:cNvPr name="Text Box 236" id="236"/>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37" id="237"/>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38" id="238"/>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lang="en-US" smtClean="0" i="1" dirty="0"/>
              <a:t>Optional slide.</a:t>
            </a:r>
          </a:p>
          <a:p>
            <a:pPr>
              <a:spcBef>
                <a:spcPct val="0"/>
              </a:spcBef>
            </a:pPr>
            <a:r>
              <a:rPr smtClean="0" lang="en-US" dirty="0" b="1"/>
              <a:t>Automatic animation.</a:t>
            </a:r>
          </a:p>
          <a:p>
            <a:pPr>
              <a:spcBef>
                <a:spcPct val="0"/>
              </a:spcBef>
            </a:pPr>
            <a:r>
              <a:rPr smtClean="0" lang="en-US" dirty="0"/>
              <a:t>Instructor:   The point being made here:  If students feel that the saying on one side makes intuitive sense, then when they see the opposing saying, you can show them that even opposing statements can each seem true in hindsight.</a:t>
            </a:r>
          </a:p>
        </p:txBody>
      </p:sp>
      <p:sp>
        <p:nvSpPr>
          <p:cNvPr name="Text Box 239" id="239"/>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40" id="240"/>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41" id="241"/>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lang="en-US" smtClean="0" i="1" dirty="0"/>
              <a:t>Optional slide.</a:t>
            </a:r>
          </a:p>
          <a:p>
            <a:pPr>
              <a:spcBef>
                <a:spcPct val="0"/>
              </a:spcBef>
            </a:pPr>
            <a:r>
              <a:rPr smtClean="0" lang="en-US" dirty="0" b="1"/>
              <a:t>Click to reveal second graphic and text box.</a:t>
            </a:r>
          </a:p>
          <a:p>
            <a:pPr>
              <a:spcBef>
                <a:spcPct val="0"/>
              </a:spcBef>
            </a:pPr>
            <a:r>
              <a:rPr smtClean="0" lang="en-US" dirty="0"/>
              <a:t>Further explaining the bias:  We are “biased” in favor of old information; we give old knowledge more weight than new information because we feel as if we have always known it to be correct.</a:t>
            </a:r>
          </a:p>
          <a:p>
            <a:pPr>
              <a:spcBef>
                <a:spcPct val="0"/>
              </a:spcBef>
            </a:pPr>
            <a:r>
              <a:rPr smtClean="0" lang="en-US" dirty="0"/>
              <a:t>Explaining the target image:  Hindsight bias is like watching an arrow land and then drawing a target around it, saying “that was what we were aiming at.”</a:t>
            </a:r>
          </a:p>
          <a:p>
            <a:pPr>
              <a:spcBef>
                <a:spcPct val="0"/>
              </a:spcBef>
            </a:pPr>
            <a:endParaRPr smtClean="0" lang="en-US" dirty="0"/>
          </a:p>
        </p:txBody>
      </p:sp>
      <p:sp>
        <p:nvSpPr>
          <p:cNvPr name="Text Box 242" id="242"/>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43" id="243"/>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44" id="244"/>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lang="en-US" smtClean="0" i="1" dirty="0"/>
              <a:t>Optional slide.</a:t>
            </a:r>
          </a:p>
          <a:p>
            <a:pPr>
              <a:spcBef>
                <a:spcPct val="0"/>
              </a:spcBef>
            </a:pPr>
            <a:r>
              <a:rPr smtClean="0" lang="en-US" dirty="0" b="1"/>
              <a:t>Click to reveal all bullets in each column.</a:t>
            </a:r>
          </a:p>
          <a:p>
            <a:pPr>
              <a:spcBef>
                <a:spcPct val="0"/>
              </a:spcBef>
            </a:pPr>
            <a:r>
              <a:rPr smtClean="0" lang="en-US" dirty="0"/>
              <a:t>Instructor:  </a:t>
            </a:r>
          </a:p>
          <a:p>
            <a:pPr>
              <a:spcBef>
                <a:spcPct val="0"/>
              </a:spcBef>
            </a:pPr>
            <a:r>
              <a:rPr smtClean="0" lang="en-US" dirty="0"/>
              <a:t>Overconfidence Error 1: The example in the text of unscrambling the anagrams is a version of “performance overestimation.” </a:t>
            </a:r>
          </a:p>
          <a:p>
            <a:pPr lvl="1" marL="0" indent="0">
              <a:spcBef>
                <a:spcPct val="0"/>
              </a:spcBef>
            </a:pPr>
            <a:r>
              <a:rPr smtClean="0" lang="en-US" dirty="0"/>
              <a:t>“Still think you’d unscramble the words faster than it says in the book?  And you peeked at the answer for “COSHA”?  How about : HEGOUN (Enough) or “ERSEGA” (Grease)…” [I made those up, so I doubt they’ll have seen them]</a:t>
            </a:r>
          </a:p>
          <a:p>
            <a:pPr lvl="1" marL="0" indent="0">
              <a:spcBef>
                <a:spcPct val="0"/>
              </a:spcBef>
            </a:pPr>
            <a:endParaRPr smtClean="0" lang="en-US" dirty="0"/>
          </a:p>
          <a:p>
            <a:pPr>
              <a:spcBef>
                <a:spcPct val="0"/>
              </a:spcBef>
            </a:pPr>
            <a:r>
              <a:rPr smtClean="0" lang="en-US" dirty="0"/>
              <a:t>Overconfidence Error 2:</a:t>
            </a:r>
          </a:p>
          <a:p>
            <a:pPr>
              <a:spcBef>
                <a:spcPct val="0"/>
              </a:spcBef>
            </a:pPr>
            <a:r>
              <a:rPr smtClean="0" lang="en-US" dirty="0"/>
              <a:t>Familiarity error:  You may feel you know a concept from the psychology text because it looks familiar. However, then you might get surprised on the exam when it’s hard to choose between two similar answers.   I suggest asking students, “do you understand?” The call on someone who nodded/raised hand to explain the concept.”</a:t>
            </a:r>
          </a:p>
          <a:p>
            <a:pPr>
              <a:spcBef>
                <a:spcPct val="0"/>
              </a:spcBef>
            </a:pPr>
            <a:r>
              <a:rPr smtClean="0" lang="en-US" dirty="0"/>
              <a:t>Demonstration of misjudging our accuracy: Any trivia quiz in which the answers are numbers (the diameter of the earth, the age of a famous historical figure when they died, etc.) allows you to test overconfidence; give students a chance to create a 90 percent confidence interval (90 percent sure that the correct answer is between x and y), and they may still get a lot wrong, showing overconfidence.  Here’s a sample online:  http://tim-richardson.net/misc/estimation_quiz.html</a:t>
            </a:r>
          </a:p>
          <a:p>
            <a:pPr>
              <a:spcBef>
                <a:spcPct val="0"/>
              </a:spcBef>
            </a:pPr>
            <a:endParaRPr smtClean="0" lang="en-US" dirty="0"/>
          </a:p>
        </p:txBody>
      </p:sp>
      <p:sp>
        <p:nvSpPr>
          <p:cNvPr name="Text Box 245" id="245"/>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name="" id="1"/>
        <p:cNvGrpSpPr/>
        <p:nvPr/>
      </p:nvGrpSpPr>
      <p:grpSpPr>
        <a:xfrm>
          <a:off y="0" x="0"/>
          <a:ext cy="0" cx="0"/>
          <a:chOff y="0" x="0"/>
          <a:chExt cy="0" cx="0"/>
        </a:xfrm>
      </p:grpSpPr>
      <p:sp>
        <p:nvSpPr>
          <p:cNvPr name="Title 1" id="2"/>
          <p:cNvSpPr>
            <a:spLocks noGrp="1"/>
          </p:cNvSpPr>
          <p:nvPr>
            <p:ph type="ctrTitle"/>
          </p:nvPr>
        </p:nvSpPr>
        <p:spPr>
          <a:xfrm>
            <a:off y="2130425" x="685800"/>
            <a:ext cy="1470025" cx="7772400"/>
          </a:xfrm>
        </p:spPr>
        <p:txBody>
          <a:bodyPr numCol="1"/>
          <a:lstStyle/>
          <a:p>
            <a:r>
              <a:rPr smtClean="0" lang="en-US"/>
              <a:t>Click to edit Master title style</a:t>
            </a:r>
            <a:endParaRPr lang="en-US"/>
          </a:p>
        </p:txBody>
      </p:sp>
      <p:sp>
        <p:nvSpPr>
          <p:cNvPr name="Subtitle 2" id="3"/>
          <p:cNvSpPr>
            <a:spLocks noGrp="1"/>
          </p:cNvSpPr>
          <p:nvPr>
            <p:ph type="subTitle" idx="1"/>
          </p:nvPr>
        </p:nvSpPr>
        <p:spPr>
          <a:xfrm>
            <a:off y="3886200" x="1371600"/>
            <a:ext cy="1752600" cx="6400800"/>
          </a:xfrm>
        </p:spPr>
        <p:txBody>
          <a:bodyPr numCol="1"/>
          <a:lstStyle>
            <a:lvl1pPr algn="ctr" marL="0" indent="0">
              <a:buNone/>
              <a:defRPr/>
            </a:lvl1pPr>
            <a:lvl2pPr algn="ctr" marL="457200" indent="0">
              <a:buNone/>
              <a:defRPr/>
            </a:lvl2pPr>
            <a:lvl3pPr algn="ctr" marL="914400" indent="0">
              <a:buNone/>
              <a:defRPr/>
            </a:lvl3pPr>
            <a:lvl4pPr algn="ctr" marL="1371600" indent="0">
              <a:buNone/>
              <a:defRPr/>
            </a:lvl4pPr>
            <a:lvl5pPr algn="ctr" marL="1828800" indent="0">
              <a:buNone/>
              <a:defRPr/>
            </a:lvl5pPr>
            <a:lvl6pPr algn="ctr" marL="2286000" indent="0">
              <a:buNone/>
              <a:defRPr/>
            </a:lvl6pPr>
            <a:lvl7pPr algn="ctr" marL="2743200" indent="0">
              <a:buNone/>
              <a:defRPr/>
            </a:lvl7pPr>
            <a:lvl8pPr algn="ctr" marL="3200400" indent="0">
              <a:buNone/>
              <a:defRPr/>
            </a:lvl8pPr>
            <a:lvl9pPr algn="ctr" marL="3657600" indent="0">
              <a:buNone/>
              <a:defRPr/>
            </a:lvl9pPr>
          </a:lstStyle>
          <a:p>
            <a:r>
              <a:rPr smtClean="0" lang="en-US"/>
              <a:t>Click to edit Master subtitle style</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9600221-B624-45B7-9E68-D1D79752583D}">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Vertical Text Placeholder 2" id="3"/>
          <p:cNvSpPr>
            <a:spLocks noGrp="1"/>
          </p:cNvSpPr>
          <p:nvPr>
            <p:ph type="body" idx="1" orient="vert"/>
          </p:nvPr>
        </p:nvSpPr>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543D10D-1B83-4EE9-8835-AFAF7628ADB8}">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name="" id="1"/>
        <p:cNvGrpSpPr/>
        <p:nvPr/>
      </p:nvGrpSpPr>
      <p:grpSpPr>
        <a:xfrm>
          <a:off y="0" x="0"/>
          <a:ext cy="0" cx="0"/>
          <a:chOff y="0" x="0"/>
          <a:chExt cy="0" cx="0"/>
        </a:xfrm>
      </p:grpSpPr>
      <p:sp>
        <p:nvSpPr>
          <p:cNvPr name="Vertical Title 1" id="2"/>
          <p:cNvSpPr>
            <a:spLocks noGrp="1"/>
          </p:cNvSpPr>
          <p:nvPr>
            <p:ph type="title" orient="vert"/>
          </p:nvPr>
        </p:nvSpPr>
        <p:spPr>
          <a:xfrm>
            <a:off y="274638" x="6629400"/>
            <a:ext cy="5851525" cx="2057400"/>
          </a:xfrm>
        </p:spPr>
        <p:txBody>
          <a:bodyPr vert="eaVert" numCol="1"/>
          <a:lstStyle/>
          <a:p>
            <a:r>
              <a:rPr smtClean="0" lang="en-US"/>
              <a:t>Click to edit Master title style</a:t>
            </a:r>
            <a:endParaRPr lang="en-US"/>
          </a:p>
        </p:txBody>
      </p:sp>
      <p:sp>
        <p:nvSpPr>
          <p:cNvPr name="Vertical Text Placeholder 2" id="3"/>
          <p:cNvSpPr>
            <a:spLocks noGrp="1"/>
          </p:cNvSpPr>
          <p:nvPr>
            <p:ph type="body" idx="1" orient="vert"/>
          </p:nvPr>
        </p:nvSpPr>
        <p:spPr>
          <a:xfrm>
            <a:off y="274638" x="457200"/>
            <a:ext cy="5851525" cx="6019800"/>
          </a:xfrm>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8A0F8399-60D2-4F5D-9CEE-64FA3803ED83}">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idx="1"/>
          </p:nvPr>
        </p:nvSpPr>
        <p:spPr/>
        <p:txBody>
          <a:bodyPr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A5BC7F78-48E6-4BBC-B0E1-56BD2A17FC9C}">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name="" id="1"/>
        <p:cNvGrpSpPr/>
        <p:nvPr/>
      </p:nvGrpSpPr>
      <p:grpSpPr>
        <a:xfrm>
          <a:off y="0" x="0"/>
          <a:ext cy="0" cx="0"/>
          <a:chOff y="0" x="0"/>
          <a:chExt cy="0" cx="0"/>
        </a:xfrm>
      </p:grpSpPr>
      <p:sp>
        <p:nvSpPr>
          <p:cNvPr name="Title 1" id="2"/>
          <p:cNvSpPr>
            <a:spLocks noGrp="1"/>
          </p:cNvSpPr>
          <p:nvPr>
            <p:ph type="title"/>
          </p:nvPr>
        </p:nvSpPr>
        <p:spPr>
          <a:xfrm>
            <a:off y="4406900" x="722313"/>
            <a:ext cy="1362075" cx="7772400"/>
          </a:xfrm>
        </p:spPr>
        <p:txBody>
          <a:bodyPr numCol="1" anchor="t"/>
          <a:lstStyle>
            <a:lvl1pPr algn="l">
              <a:defRPr sz="4000" cap="all" b="1"/>
            </a:lvl1pPr>
          </a:lstStyle>
          <a:p>
            <a:r>
              <a:rPr smtClean="0" lang="en-US"/>
              <a:t>Click to edit Master title style</a:t>
            </a:r>
            <a:endParaRPr lang="en-US"/>
          </a:p>
        </p:txBody>
      </p:sp>
      <p:sp>
        <p:nvSpPr>
          <p:cNvPr name="Text Placeholder 2" id="3"/>
          <p:cNvSpPr>
            <a:spLocks noGrp="1"/>
          </p:cNvSpPr>
          <p:nvPr>
            <p:ph type="body" idx="1"/>
          </p:nvPr>
        </p:nvSpPr>
        <p:spPr>
          <a:xfrm>
            <a:off y="2906713" x="722313"/>
            <a:ext cy="1500187" cx="7772400"/>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smtClean="0" lang="en-US"/>
              <a:t>Click to edit Master text styles</a:t>
            </a:r>
          </a:p>
        </p:txBody>
      </p:sp>
      <p:sp>
        <p:nvSpPr>
          <p:cNvPr name="Date Placeholder 3" id="4"/>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4" id="5"/>
          <p:cNvSpPr>
            <a:spLocks noGrp="1"/>
          </p:cNvSpPr>
          <p:nvPr>
            <p:ph type="ftr" sz="quarter" idx="11"/>
          </p:nvPr>
        </p:nvSpPr>
        <p:spPr/>
        <p:txBody>
          <a:bodyPr numCol="1"/>
          <a:lstStyle/>
          <a:p>
            <a:endParaRPr lang="en-US"/>
          </a:p>
        </p:txBody>
      </p:sp>
      <p:sp>
        <p:nvSpPr>
          <p:cNvPr name="Slide Number Placeholder 5" id="6"/>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sz="half" idx="1"/>
          </p:nvPr>
        </p:nvSpPr>
        <p:spPr>
          <a:xfrm>
            <a:off y="1600200" x="457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Content Placeholder 3" id="4"/>
          <p:cNvSpPr>
            <a:spLocks noGrp="1"/>
          </p:cNvSpPr>
          <p:nvPr>
            <p:ph sz="half" idx="2"/>
          </p:nvPr>
        </p:nvSpPr>
        <p:spPr>
          <a:xfrm>
            <a:off y="1600200" x="4648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4" id="5"/>
          <p:cNvSpPr>
            <a:spLocks noGrp="1"/>
          </p:cNvSpPr>
          <p:nvPr>
            <p:ph type="dt" sz="half" idx="10"/>
          </p:nvPr>
        </p:nvSpPr>
        <p:spPr/>
        <p:txBody>
          <a:bodyPr numCol="1"/>
          <a:lstStyle>
            <a:lvl1pPr>
              <a:defRPr/>
            </a:lvl1pPr>
          </a:lstStyle>
          <a:p>
            <a:endParaRPr lang="en-US"/>
          </a:p>
        </p:txBody>
      </p:sp>
      <p:sp>
        <p:nvSpPr>
          <p:cNvPr name="Footer Placeholder 5" id="6"/>
          <p:cNvSpPr>
            <a:spLocks noGrp="1"/>
          </p:cNvSpPr>
          <p:nvPr>
            <p:ph type="ftr" sz="quarter" idx="11"/>
          </p:nvPr>
        </p:nvSpPr>
        <p:spPr/>
        <p:txBody>
          <a:bodyPr numCol="1"/>
          <a:lstStyle>
            <a:lvl1pPr>
              <a:defRPr/>
            </a:lvl1pPr>
          </a:lstStyle>
          <a:p>
            <a:endParaRPr lang="en-US"/>
          </a:p>
        </p:txBody>
      </p:sp>
      <p:sp>
        <p:nvSpPr>
          <p:cNvPr name="Slide Number Placeholder 6" id="7"/>
          <p:cNvSpPr>
            <a:spLocks noGrp="1"/>
          </p:cNvSpPr>
          <p:nvPr>
            <p:ph type="sldNum" sz="quarter" idx="12"/>
          </p:nvPr>
        </p:nvSpPr>
        <p:spPr/>
        <p:txBody>
          <a:bodyPr numCol="1"/>
          <a:lstStyle>
            <a:lvl1pPr>
              <a:defRPr/>
            </a:lvl1pPr>
          </a:lstStyle>
          <a:p>
            <a:fld type="slidenum" id="{146B05A8-4507-4941-A8ED-92C83DD237DC}">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lvl1pPr>
              <a:defRPr/>
            </a:lvl1pPr>
          </a:lstStyle>
          <a:p>
            <a:r>
              <a:rPr smtClean="0" lang="en-US"/>
              <a:t>Click to edit Master title style</a:t>
            </a:r>
            <a:endParaRPr lang="en-US"/>
          </a:p>
        </p:txBody>
      </p:sp>
      <p:sp>
        <p:nvSpPr>
          <p:cNvPr name="Text Placeholder 2" id="3"/>
          <p:cNvSpPr>
            <a:spLocks noGrp="1"/>
          </p:cNvSpPr>
          <p:nvPr>
            <p:ph type="body" idx="1"/>
          </p:nvPr>
        </p:nvSpPr>
        <p:spPr>
          <a:xfrm>
            <a:off y="1535113" x="457200"/>
            <a:ext cy="639762" cx="4040188"/>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3" id="4"/>
          <p:cNvSpPr>
            <a:spLocks noGrp="1"/>
          </p:cNvSpPr>
          <p:nvPr>
            <p:ph sz="half" idx="2"/>
          </p:nvPr>
        </p:nvSpPr>
        <p:spPr>
          <a:xfrm>
            <a:off y="2174875" x="457200"/>
            <a:ext cy="3951288" cx="40401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4" id="5"/>
          <p:cNvSpPr>
            <a:spLocks noGrp="1"/>
          </p:cNvSpPr>
          <p:nvPr>
            <p:ph type="body" sz="quarter" idx="3"/>
          </p:nvPr>
        </p:nvSpPr>
        <p:spPr>
          <a:xfrm>
            <a:off y="1535113" x="4645025"/>
            <a:ext cy="639762" cx="4041775"/>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5" id="6"/>
          <p:cNvSpPr>
            <a:spLocks noGrp="1"/>
          </p:cNvSpPr>
          <p:nvPr>
            <p:ph sz="quarter" idx="4"/>
          </p:nvPr>
        </p:nvSpPr>
        <p:spPr>
          <a:xfrm>
            <a:off y="2174875" x="4645025"/>
            <a:ext cy="3951288" cx="4041775"/>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6" id="7"/>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7" id="8"/>
          <p:cNvSpPr>
            <a:spLocks noGrp="1"/>
          </p:cNvSpPr>
          <p:nvPr>
            <p:ph type="ftr" sz="quarter" idx="11"/>
          </p:nvPr>
        </p:nvSpPr>
        <p:spPr/>
        <p:txBody>
          <a:bodyPr numCol="1"/>
          <a:lstStyle/>
          <a:p>
            <a:endParaRPr lang="en-US"/>
          </a:p>
        </p:txBody>
      </p:sp>
      <p:sp>
        <p:nvSpPr>
          <p:cNvPr name="Slide Number Placeholder 8" id="9"/>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Date Placeholder 2" id="3"/>
          <p:cNvSpPr>
            <a:spLocks noGrp="1"/>
          </p:cNvSpPr>
          <p:nvPr>
            <p:ph type="dt" sz="half" idx="10"/>
          </p:nvPr>
        </p:nvSpPr>
        <p:spPr/>
        <p:txBody>
          <a:bodyPr numCol="1"/>
          <a:lstStyle>
            <a:lvl1pPr>
              <a:defRPr/>
            </a:lvl1pPr>
          </a:lstStyle>
          <a:p>
            <a:endParaRPr lang="en-US"/>
          </a:p>
        </p:txBody>
      </p:sp>
      <p:sp>
        <p:nvSpPr>
          <p:cNvPr name="Footer Placeholder 3" id="4"/>
          <p:cNvSpPr>
            <a:spLocks noGrp="1"/>
          </p:cNvSpPr>
          <p:nvPr>
            <p:ph type="ftr" sz="quarter" idx="11"/>
          </p:nvPr>
        </p:nvSpPr>
        <p:spPr/>
        <p:txBody>
          <a:bodyPr numCol="1"/>
          <a:lstStyle>
            <a:lvl1pPr>
              <a:defRPr/>
            </a:lvl1pPr>
          </a:lstStyle>
          <a:p>
            <a:endParaRPr lang="en-US"/>
          </a:p>
        </p:txBody>
      </p:sp>
      <p:sp>
        <p:nvSpPr>
          <p:cNvPr name="Slide Number Placeholder 4" id="5"/>
          <p:cNvSpPr>
            <a:spLocks noGrp="1"/>
          </p:cNvSpPr>
          <p:nvPr>
            <p:ph type="sldNum" sz="quarter" idx="12"/>
          </p:nvPr>
        </p:nvSpPr>
        <p:spPr/>
        <p:txBody>
          <a:bodyPr numCol="1"/>
          <a:lstStyle>
            <a:lvl1pPr>
              <a:defRPr/>
            </a:lvl1pPr>
          </a:lstStyle>
          <a:p>
            <a:fld type="slidenum" id="{2D52B7B6-6F1B-4A62-B87E-81AD4998D87E}">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name="" id="1"/>
        <p:cNvGrpSpPr/>
        <p:nvPr/>
      </p:nvGrpSpPr>
      <p:grpSpPr>
        <a:xfrm>
          <a:off y="0" x="0"/>
          <a:ext cy="0" cx="0"/>
          <a:chOff y="0" x="0"/>
          <a:chExt cy="0" cx="0"/>
        </a:xfrm>
      </p:grpSpPr>
      <p:sp>
        <p:nvSpPr>
          <p:cNvPr name="Date Placeholder 1" id="2"/>
          <p:cNvSpPr>
            <a:spLocks noGrp="1"/>
          </p:cNvSpPr>
          <p:nvPr>
            <p:ph type="dt" sz="half" idx="10"/>
          </p:nvPr>
        </p:nvSpPr>
        <p:spPr/>
        <p:txBody>
          <a:bodyPr numCol="1"/>
          <a:lstStyle>
            <a:lvl1pPr>
              <a:defRPr/>
            </a:lvl1pPr>
          </a:lstStyle>
          <a:p>
            <a:endParaRPr lang="en-US"/>
          </a:p>
        </p:txBody>
      </p:sp>
      <p:sp>
        <p:nvSpPr>
          <p:cNvPr name="Footer Placeholder 2" id="3"/>
          <p:cNvSpPr>
            <a:spLocks noGrp="1"/>
          </p:cNvSpPr>
          <p:nvPr>
            <p:ph type="ftr" sz="quarter" idx="11"/>
          </p:nvPr>
        </p:nvSpPr>
        <p:spPr/>
        <p:txBody>
          <a:bodyPr numCol="1"/>
          <a:lstStyle>
            <a:lvl1pPr>
              <a:defRPr/>
            </a:lvl1pPr>
          </a:lstStyle>
          <a:p>
            <a:endParaRPr lang="en-US"/>
          </a:p>
        </p:txBody>
      </p:sp>
      <p:sp>
        <p:nvSpPr>
          <p:cNvPr name="Slide Number Placeholder 3" id="4"/>
          <p:cNvSpPr>
            <a:spLocks noGrp="1"/>
          </p:cNvSpPr>
          <p:nvPr>
            <p:ph type="sldNum" sz="quarter" idx="12"/>
          </p:nvPr>
        </p:nvSpPr>
        <p:spPr/>
        <p:txBody>
          <a:bodyPr numCol="1"/>
          <a:lstStyle>
            <a:lvl1pPr>
              <a:defRPr/>
            </a:lvl1pPr>
          </a:lstStyle>
          <a:p>
            <a:fld type="slidenum" id="{08F7B79A-4EA2-44AE-9F7F-F6A143AD2234}">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273050" x="457200"/>
            <a:ext cy="1162050" cx="3008313"/>
          </a:xfrm>
        </p:spPr>
        <p:txBody>
          <a:bodyPr numCol="1" anchor="b"/>
          <a:lstStyle>
            <a:lvl1pPr algn="l">
              <a:defRPr sz="2000" b="1"/>
            </a:lvl1pPr>
          </a:lstStyle>
          <a:p>
            <a:r>
              <a:rPr smtClean="0" lang="en-US"/>
              <a:t>Click to edit Master title style</a:t>
            </a:r>
            <a:endParaRPr lang="en-US"/>
          </a:p>
        </p:txBody>
      </p:sp>
      <p:sp>
        <p:nvSpPr>
          <p:cNvPr name="Content Placeholder 2" id="3"/>
          <p:cNvSpPr>
            <a:spLocks noGrp="1"/>
          </p:cNvSpPr>
          <p:nvPr>
            <p:ph idx="1"/>
          </p:nvPr>
        </p:nvSpPr>
        <p:spPr>
          <a:xfrm>
            <a:off y="273050" x="3575050"/>
            <a:ext cy="5853113" cx="5111750"/>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3" id="4"/>
          <p:cNvSpPr>
            <a:spLocks noGrp="1"/>
          </p:cNvSpPr>
          <p:nvPr>
            <p:ph type="body" sz="half" idx="2"/>
          </p:nvPr>
        </p:nvSpPr>
        <p:spPr>
          <a:xfrm>
            <a:off y="1435100" x="457200"/>
            <a:ext cy="4691063" cx="300831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4800600" x="1792288"/>
            <a:ext cy="566738" cx="5486400"/>
          </a:xfrm>
        </p:spPr>
        <p:txBody>
          <a:bodyPr numCol="1" anchor="b"/>
          <a:lstStyle>
            <a:lvl1pPr algn="l">
              <a:defRPr sz="2000" b="1"/>
            </a:lvl1pPr>
          </a:lstStyle>
          <a:p>
            <a:r>
              <a:rPr smtClean="0" lang="en-US"/>
              <a:t>Click to edit Master title style</a:t>
            </a:r>
            <a:endParaRPr lang="en-US"/>
          </a:p>
        </p:txBody>
      </p:sp>
      <p:sp>
        <p:nvSpPr>
          <p:cNvPr name="Picture Placeholder 2" id="3"/>
          <p:cNvSpPr>
            <a:spLocks noGrp="1"/>
          </p:cNvSpPr>
          <p:nvPr>
            <p:ph type="pic" idx="1"/>
          </p:nvPr>
        </p:nvSpPr>
        <p:spPr>
          <a:xfrm>
            <a:off y="612775" x="1792288"/>
            <a:ext cy="4114800" cx="54864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name="Text Placeholder 3" id="4"/>
          <p:cNvSpPr>
            <a:spLocks noGrp="1"/>
          </p:cNvSpPr>
          <p:nvPr>
            <p:ph type="body" sz="half" idx="2"/>
          </p:nvPr>
        </p:nvSpPr>
        <p:spPr>
          <a:xfrm>
            <a:off y="5367338" x="1792288"/>
            <a:ext cy="804862" cx="5486400"/>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11.xml" Type="http://schemas.openxmlformats.org/officeDocument/2006/relationships/slideLayout" Id="rId12"/><Relationship Target="../slideLayouts/slideLayout10.xml" Type="http://schemas.openxmlformats.org/officeDocument/2006/relationships/slideLayout" Id="rId11"/><Relationship Target="../slideLayouts/slideLayout9.xml" Type="http://schemas.openxmlformats.org/officeDocument/2006/relationships/slideLayout" Id="rId10"/><Relationship Target="../slideLayouts/slideLayout8.xml" Type="http://schemas.openxmlformats.org/officeDocument/2006/relationships/slideLayout" Id="rId9"/><Relationship Target="../slideLayouts/slideLayout7.xml" Type="http://schemas.openxmlformats.org/officeDocument/2006/relationships/slideLayout" Id="rId8"/><Relationship Target="../slideLayouts/slideLayout6.xml" Type="http://schemas.openxmlformats.org/officeDocument/2006/relationships/slideLayout" Id="rId7"/><Relationship Target="../slideLayouts/slideLayout5.xml" Type="http://schemas.openxmlformats.org/officeDocument/2006/relationships/slideLayout" Id="rId6"/><Relationship Target="../slideLayouts/slideLayout4.xml" Type="http://schemas.openxmlformats.org/officeDocument/2006/relationships/slideLayout" Id="rId5"/><Relationship Target="../slideLayouts/slideLayout3.xml" Type="http://schemas.openxmlformats.org/officeDocument/2006/relationships/slideLayout" Id="rId4"/><Relationship Target="../slideLayouts/slideLayout2.xml" Type="http://schemas.openxmlformats.org/officeDocument/2006/relationships/slideLayout" Id="rId3"/><Relationship Target="../slideLayouts/slideLayout1.xml" Type="http://schemas.openxmlformats.org/officeDocument/2006/relationships/slideLayout" Id="rId2"/><Relationship Target="../theme/theme2.xml" Type="http://schemas.openxmlformats.org/officeDocument/2006/relationships/theme" Id="rId1"/></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name="" id="1"/>
        <p:cNvGrpSpPr/>
        <p:nvPr/>
      </p:nvGrpSpPr>
      <p:grpSpPr>
        <a:xfrm>
          <a:off y="0" x="0"/>
          <a:ext cy="0" cx="0"/>
          <a:chOff y="0" x="0"/>
          <a:chExt cy="0" cx="0"/>
        </a:xfrm>
      </p:grpSpPr>
      <p:sp>
        <p:nvSpPr>
          <p:cNvPr name="Text Box 1" id="1"/>
          <p:cNvSpPr>
            <a:spLocks/>
          </p:cNvSpPr>
          <p:nvPr>
            <p:ph type="title"/>
          </p:nvPr>
        </p:nvSpPr>
        <p:spPr>
          <a:xfrm>
            <a:off y="274637" x="457200"/>
            <a:ext cy="1143000" cx="8229600"/>
          </a:xfrm>
          <a:prstGeom prst="rect">
            <a:avLst/>
          </a:prstGeom>
          <a:ln>
            <a:noFill/>
          </a:ln>
        </p:spPr>
        <p:txBody>
          <a:bodyPr numCol="1" anchor="ctr"/>
          <a:lstStyle/>
          <a:p>
            <a:endParaRPr/>
          </a:p>
        </p:txBody>
      </p:sp>
      <p:sp>
        <p:nvSpPr>
          <p:cNvPr name="Text Box 2" id="2"/>
          <p:cNvSpPr>
            <a:spLocks/>
          </p:cNvSpPr>
          <p:nvPr>
            <p:ph type="body" idx="1"/>
          </p:nvPr>
        </p:nvSpPr>
        <p:spPr>
          <a:xfrm>
            <a:off y="1600200" x="457200"/>
            <a:ext cy="4525962" cx="8229600"/>
          </a:xfrm>
          <a:prstGeom prst="rect">
            <a:avLst/>
          </a:prstGeom>
          <a:ln>
            <a:noFill/>
          </a:ln>
        </p:spPr>
        <p:txBody>
          <a:bodyPr numCol="1"/>
          <a:lstStyle/>
          <a:p>
            <a:endParaRPr/>
          </a:p>
          <a:p>
            <a:endParaRPr/>
          </a:p>
          <a:p>
            <a:endParaRPr/>
          </a:p>
          <a:p>
            <a:endParaRPr/>
          </a:p>
          <a:p>
            <a:endParaRPr/>
          </a:p>
        </p:txBody>
      </p:sp>
      <p:sp>
        <p:nvSpPr>
          <p:cNvPr name="Text Box 3" id="3"/>
          <p:cNvSpPr>
            <a:spLocks/>
          </p:cNvSpPr>
          <p:nvPr>
            <p:ph type="dt" sz="half" idx="2"/>
          </p:nvPr>
        </p:nvSpPr>
        <p:spPr>
          <a:xfrm>
            <a:off y="6356350" x="457200"/>
            <a:ext cy="365125" cx="2133600"/>
          </a:xfrm>
          <a:prstGeom prst="rect">
            <a:avLst/>
          </a:prstGeom>
          <a:ln>
            <a:noFill/>
          </a:ln>
        </p:spPr>
        <p:txBody>
          <a:bodyPr numCol="1" anchor="ctr"/>
          <a:lstStyle/>
          <a:p>
            <a:pPr/>
            <a:r>
              <a:rPr sz="1200" smtClean="0" lang="en-US" dirty="0">
                <a:solidFill>
                  <a:srgbClr val="898989"/>
                </a:solidFill>
                <a:latin charset="0" pitchFamily="34" typeface="Calibri"/>
              </a:rPr>
              <a:t>*</a:t>
            </a:r>
          </a:p>
        </p:txBody>
      </p:sp>
      <p:sp>
        <p:nvSpPr>
          <p:cNvPr name="Text Box 4" id="4"/>
          <p:cNvSpPr>
            <a:spLocks/>
          </p:cNvSpPr>
          <p:nvPr>
            <p:ph type="ftr" sz="quarter" idx="3"/>
          </p:nvPr>
        </p:nvSpPr>
        <p:spPr>
          <a:xfrm>
            <a:off y="6356350" x="3124200"/>
            <a:ext cy="365125" cx="2895600"/>
          </a:xfrm>
          <a:prstGeom prst="rect">
            <a:avLst/>
          </a:prstGeom>
          <a:ln>
            <a:noFill/>
          </a:ln>
        </p:spPr>
        <p:txBody>
          <a:bodyPr numCol="1" anchor="ctr"/>
          <a:lstStyle/>
          <a:p>
            <a:endParaRPr/>
          </a:p>
        </p:txBody>
      </p:sp>
      <p:sp>
        <p:nvSpPr>
          <p:cNvPr name="Text Box 5" id="5"/>
          <p:cNvSpPr>
            <a:spLocks/>
          </p:cNvSpPr>
          <p:nvPr>
            <p:ph type="sldNum" sz="quarter" idx="4"/>
          </p:nvPr>
        </p:nvSpPr>
        <p:spPr>
          <a:xfrm>
            <a:off y="6356350" x="6553200"/>
            <a:ext cy="365125" cx="2133600"/>
          </a:xfrm>
          <a:prstGeom prst="rect">
            <a:avLst/>
          </a:prstGeom>
          <a:ln>
            <a:noFill/>
          </a:ln>
        </p:spPr>
        <p:txBody>
          <a:bodyPr numCol="1" anchor="ctr"/>
          <a:lstStyle/>
          <a:p>
            <a:pPr algn="r"/>
            <a:r>
              <a:rPr sz="1200" smtClean="0" lang="en-US" dirty="0">
                <a:solidFill>
                  <a:srgbClr val="898989"/>
                </a:solidFill>
                <a:latin charset="0" pitchFamily="34" typeface="Calibri"/>
              </a:rPr>
              <a:t>*</a:t>
            </a:r>
          </a:p>
        </p:txBody>
      </p:sp>
    </p:spTree>
  </p:cSld>
  <p:clrMap tx1="dk1" tx2="dk2" bg1="lt1" accent6="accent6" bg2="lt2" accent5="accent5" accent4="accent4" accent3="accent3" folHlink="folHlink" accent2="accent2" hlink="hlink" accent1="accent1"/>
  <p:sldLayoutIdLst>
    <p:sldLayoutId r:id="rId2" id="2147483648"/>
    <p:sldLayoutId r:id="rId3" id="2147483649"/>
    <p:sldLayoutId r:id="rId4" id="2147483650"/>
    <p:sldLayoutId r:id="rId5" id="2147483651"/>
    <p:sldLayoutId r:id="rId6" id="2147483652"/>
    <p:sldLayoutId r:id="rId7" id="2147483653"/>
    <p:sldLayoutId r:id="rId8" id="2147483654"/>
    <p:sldLayoutId r:id="rId9" id="2147483655"/>
    <p:sldLayoutId r:id="rId10" id="2147483656"/>
    <p:sldLayoutId r:id="rId11" id="2147483657"/>
    <p:sldLayoutId r:id="rId12" id="2147483658"/>
  </p:sldLayoutIdLst>
  <p:txStyles>
    <p:titleStyle>
      <a:lvl1pPr fontAlgn="base" rtl="0" marL="0" indent="0" algn="ctr" defTabSz="914400">
        <a:lnSpc>
          <a:spcPct val="100000"/>
        </a:lnSpc>
        <a:spcBef>
          <a:spcPct val="0"/>
        </a:spcBef>
        <a:spcAft>
          <a:spcPct val="0"/>
        </a:spcAft>
        <a:buNone/>
        <a:defRPr u="none" sz="4400" lang="en-US" smtClean="0" i="0" dirty="0" baseline="0" b="0">
          <a:solidFill>
            <a:schemeClr val="tx1"/>
          </a:solidFill>
          <a:latin charset="0" pitchFamily="34" typeface="Calibri"/>
        </a:defRPr>
      </a:lvl1pPr>
    </p:titleStyle>
    <p:bodyStyle>
      <a:lvl1pPr fontAlgn="base" rtl="0" marL="342900" indent="-342900" algn="l" defTabSz="914400">
        <a:lnSpc>
          <a:spcPct val="100000"/>
        </a:lnSpc>
        <a:spcBef>
          <a:spcPct val="20000"/>
        </a:spcBef>
        <a:spcAft>
          <a:spcPct val="0"/>
        </a:spcAft>
        <a:buFont charset="0" typeface="Arial"/>
        <a:buChar char="•"/>
        <a:defRPr u="none" sz="3200" lang="en-US" smtClean="0" i="0" dirty="0" baseline="0" b="0">
          <a:solidFill>
            <a:schemeClr val="tx1"/>
          </a:solidFill>
          <a:latin charset="0" pitchFamily="34" typeface="Calibri"/>
        </a:defRPr>
      </a:lvl1pPr>
      <a:lvl2pPr marL="742950" indent="-285750">
        <a:lnSpc>
          <a:spcPct val="100000"/>
        </a:lnSpc>
        <a:spcBef>
          <a:spcPct val="20000"/>
        </a:spcBef>
        <a:spcAft>
          <a:spcPct val="0"/>
        </a:spcAft>
        <a:buFont charset="0" typeface="Arial"/>
        <a:buChar char="–"/>
        <a:defRPr u="none" sz="2800" lang="en-US" smtClean="0" i="0" dirty="0" b="0">
          <a:solidFill>
            <a:schemeClr val="tx1"/>
          </a:solidFill>
          <a:latin charset="0" pitchFamily="34" typeface="Calibri"/>
        </a:defRPr>
      </a:lvl2pPr>
      <a:lvl3pPr marL="1143000" indent="-228600">
        <a:lnSpc>
          <a:spcPct val="100000"/>
        </a:lnSpc>
        <a:spcBef>
          <a:spcPct val="20000"/>
        </a:spcBef>
        <a:spcAft>
          <a:spcPct val="0"/>
        </a:spcAft>
        <a:buFont charset="0" typeface="Arial"/>
        <a:buChar char="•"/>
        <a:defRPr u="none" sz="2400" lang="en-US" smtClean="0" i="0" dirty="0" b="0">
          <a:solidFill>
            <a:schemeClr val="tx1"/>
          </a:solidFill>
          <a:latin charset="0" pitchFamily="34" typeface="Calibri"/>
        </a:defRPr>
      </a:lvl3pPr>
      <a:lvl4pPr marL="1600200" indent="-228600">
        <a:lnSpc>
          <a:spcPct val="100000"/>
        </a:lnSpc>
        <a:spcBef>
          <a:spcPct val="20000"/>
        </a:spcBef>
        <a:spcAft>
          <a:spcPct val="0"/>
        </a:spcAft>
        <a:buFont charset="0" typeface="Arial"/>
        <a:buChar char="–"/>
        <a:defRPr u="none" sz="2000" lang="en-US" smtClean="0" i="0" dirty="0" b="0">
          <a:solidFill>
            <a:schemeClr val="tx1"/>
          </a:solidFill>
          <a:latin charset="0" pitchFamily="34" typeface="Calibri"/>
        </a:defRPr>
      </a:lvl4pPr>
      <a:lvl5pPr marL="2057400" indent="-228600">
        <a:lnSpc>
          <a:spcPct val="100000"/>
        </a:lnSpc>
        <a:spcBef>
          <a:spcPct val="20000"/>
        </a:spcBef>
        <a:spcAft>
          <a:spcPct val="0"/>
        </a:spcAft>
        <a:buFont charset="0" typeface="Arial"/>
        <a:buChar char="»"/>
        <a:defRPr u="none" sz="2000" lang="en-US" smtClean="0" i="0" dirty="0" b="0">
          <a:solidFill>
            <a:schemeClr val="tx1"/>
          </a:solidFill>
          <a:latin charset="0" pitchFamily="34" typeface="Calibri"/>
        </a:defRPr>
      </a:lvl5pPr>
    </p:bodyStyle>
    <p:otherStyle>
      <a:lvl1pPr fontAlgn="base" rtl="0" marL="0" indent="0" algn="l" defTabSz="914400">
        <a:lnSpc>
          <a:spcPct val="100000"/>
        </a:lnSpc>
        <a:spcBef>
          <a:spcPct val="0"/>
        </a:spcBef>
        <a:spcAft>
          <a:spcPct val="0"/>
        </a:spcAft>
        <a:buNone/>
        <a:defRPr u="none" sz="1800" lang="en-US" smtClean="0" i="0" dirty="0" baseline="0" b="0">
          <a:solidFill>
            <a:schemeClr val="tx1"/>
          </a:solidFill>
          <a:latin charset="0" pitchFamily="34" typeface="Calibri"/>
        </a:defRPr>
      </a:lvl1pPr>
      <a:lvl2pPr marL="457200" indent="0">
        <a:lnSpc>
          <a:spcPct val="100000"/>
        </a:lnSpc>
        <a:spcBef>
          <a:spcPct val="0"/>
        </a:spcBef>
        <a:spcAft>
          <a:spcPct val="0"/>
        </a:spcAft>
        <a:buNone/>
        <a:defRPr u="none" sz="1800" lang="en-US" smtClean="0" i="0" dirty="0" b="0">
          <a:solidFill>
            <a:schemeClr val="tx1"/>
          </a:solidFill>
          <a:latin charset="0" pitchFamily="34" typeface="Calibri"/>
        </a:defRPr>
      </a:lvl2pPr>
      <a:lvl3pPr marL="914400" indent="0">
        <a:lnSpc>
          <a:spcPct val="100000"/>
        </a:lnSpc>
        <a:spcBef>
          <a:spcPct val="0"/>
        </a:spcBef>
        <a:spcAft>
          <a:spcPct val="0"/>
        </a:spcAft>
        <a:buNone/>
        <a:defRPr u="none" sz="1800" lang="en-US" smtClean="0" i="0" dirty="0" b="0">
          <a:solidFill>
            <a:schemeClr val="tx1"/>
          </a:solidFill>
          <a:latin charset="0" pitchFamily="34" typeface="Calibri"/>
        </a:defRPr>
      </a:lvl3pPr>
      <a:lvl4pPr marL="1371600" indent="0">
        <a:lnSpc>
          <a:spcPct val="100000"/>
        </a:lnSpc>
        <a:spcBef>
          <a:spcPct val="0"/>
        </a:spcBef>
        <a:spcAft>
          <a:spcPct val="0"/>
        </a:spcAft>
        <a:buNone/>
        <a:defRPr u="none" sz="1800" lang="en-US" smtClean="0" i="0" dirty="0" b="0">
          <a:solidFill>
            <a:schemeClr val="tx1"/>
          </a:solidFill>
          <a:latin charset="0" pitchFamily="34" typeface="Calibri"/>
        </a:defRPr>
      </a:lvl4pPr>
      <a:lvl5pPr marL="1828800" indent="0">
        <a:lnSpc>
          <a:spcPct val="100000"/>
        </a:lnSpc>
        <a:spcBef>
          <a:spcPct val="0"/>
        </a:spcBef>
        <a:spcAft>
          <a:spcPct val="0"/>
        </a:spcAft>
        <a:buNone/>
        <a:defRPr u="none" sz="1800" lang="en-US" smtClean="0" i="0" dirty="0" b="0">
          <a:solidFill>
            <a:schemeClr val="tx1"/>
          </a:solidFill>
          <a:latin charset="0" pitchFamily="34" typeface="Calibri"/>
        </a:defRPr>
      </a:lvl5pPr>
    </p:otherStyle>
  </p:txStyles>
</p:sldMaster>
</file>

<file path=ppt/slides/_rels/slide1.xml.rels><?xml version="1.0" encoding="UTF-8" standalone="yes"?><Relationships xmlns="http://schemas.openxmlformats.org/package/2006/relationships"><Relationship Target="../media/image2.jpeg" Type="http://schemas.openxmlformats.org/officeDocument/2006/relationships/image" Id="rId4"/><Relationship Target="../media/image1.jpeg" Type="http://schemas.openxmlformats.org/officeDocument/2006/relationships/image" Id="rId3"/><Relationship Target="../notesSlides/notesSlide1.xml" Type="http://schemas.openxmlformats.org/officeDocument/2006/relationships/notesSlide" Id="rId2"/><Relationship Target="../slideLayouts/slideLayout7.xml" Type="http://schemas.openxmlformats.org/officeDocument/2006/relationships/slideLayout" Id="rId1"/></Relationships>
</file>

<file path=ppt/slides/_rels/slide10.xml.rels><?xml version="1.0" encoding="UTF-8" standalone="yes"?><Relationships xmlns="http://schemas.openxmlformats.org/package/2006/relationships"><Relationship Target="../media/image13.jpeg" Type="http://schemas.openxmlformats.org/officeDocument/2006/relationships/image" Id="rId3"/><Relationship Target="../notesSlides/notesSlide10.xml" Type="http://schemas.openxmlformats.org/officeDocument/2006/relationships/notesSlide" Id="rId2"/><Relationship Target="../slideLayouts/slideLayout7.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7.xml" Type="http://schemas.openxmlformats.org/officeDocument/2006/relationships/slideLayout" Id="rId1"/></Relationships>
</file>

<file path=ppt/slides/_rels/slide12.xml.rels><?xml version="1.0" encoding="UTF-8" standalone="yes"?><Relationships xmlns="http://schemas.openxmlformats.org/package/2006/relationships"><Relationship Target="../media/image15.png" Type="http://schemas.openxmlformats.org/officeDocument/2006/relationships/image" Id="rId4"/><Relationship Target="../media/image14.png" Type="http://schemas.openxmlformats.org/officeDocument/2006/relationships/image" Id="rId3"/><Relationship Target="../notesSlides/notesSlide12.xml" Type="http://schemas.openxmlformats.org/officeDocument/2006/relationships/notesSlide" Id="rId2"/><Relationship Target="../slideLayouts/slideLayout7.xml" Type="http://schemas.openxmlformats.org/officeDocument/2006/relationships/slideLayout" Id="rId1"/></Relationships>
</file>

<file path=ppt/slides/_rels/slide13.xml.rels><?xml version="1.0" encoding="UTF-8" standalone="yes"?><Relationships xmlns="http://schemas.openxmlformats.org/package/2006/relationships"><Relationship Target="../media/image16.jpeg" Type="http://schemas.openxmlformats.org/officeDocument/2006/relationships/image" Id="rId3"/><Relationship Target="../notesSlides/notesSlide13.xml" Type="http://schemas.openxmlformats.org/officeDocument/2006/relationships/notesSlide" Id="rId2"/><Relationship Target="../slideLayouts/slideLayout7.xml" Type="http://schemas.openxmlformats.org/officeDocument/2006/relationships/slideLayout" Id="rId1"/></Relationships>
</file>

<file path=ppt/slides/_rels/slide14.xml.rels><?xml version="1.0" encoding="UTF-8" standalone="yes"?><Relationships xmlns="http://schemas.openxmlformats.org/package/2006/relationships"><Relationship Target="../media/image17.jpeg" Type="http://schemas.openxmlformats.org/officeDocument/2006/relationships/image" Id="rId3"/><Relationship Target="../notesSlides/notesSlide14.xml" Type="http://schemas.openxmlformats.org/officeDocument/2006/relationships/notesSlide" Id="rId2"/><Relationship Target="../slideLayouts/slideLayout7.xml" Type="http://schemas.openxmlformats.org/officeDocument/2006/relationships/slideLayout" Id="rId1"/></Relationships>
</file>

<file path=ppt/slides/_rels/slide15.xml.rels><?xml version="1.0" encoding="UTF-8" standalone="yes"?><Relationships xmlns="http://schemas.openxmlformats.org/package/2006/relationships"><Relationship Target="../media/image19.png" Type="http://schemas.openxmlformats.org/officeDocument/2006/relationships/image" Id="rId4"/><Relationship Target="../media/image18.png" Type="http://schemas.openxmlformats.org/officeDocument/2006/relationships/image" Id="rId3"/><Relationship Target="../notesSlides/notesSlide15.xml" Type="http://schemas.openxmlformats.org/officeDocument/2006/relationships/notesSlide" Id="rId2"/><Relationship Target="../slideLayouts/slideLayout7.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7.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7.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7.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7.xml" Type="http://schemas.openxmlformats.org/officeDocument/2006/relationships/slideLayout" Id="rId1"/></Relationships>
</file>

<file path=ppt/slides/_rels/slide2.xml.rels><?xml version="1.0" encoding="UTF-8" standalone="yes"?><Relationships xmlns="http://schemas.openxmlformats.org/package/2006/relationships"><Relationship Target="../media/image7.png" Type="http://schemas.openxmlformats.org/officeDocument/2006/relationships/image" Id="rId7"/><Relationship Target="../media/image6.png" Type="http://schemas.openxmlformats.org/officeDocument/2006/relationships/image" Id="rId6"/><Relationship Target="../media/image5.png" Type="http://schemas.openxmlformats.org/officeDocument/2006/relationships/image" Id="rId5"/><Relationship Target="../media/image4.png" Type="http://schemas.openxmlformats.org/officeDocument/2006/relationships/image" Id="rId4"/><Relationship Target="../media/image3.png" Type="http://schemas.openxmlformats.org/officeDocument/2006/relationships/image" Id="rId3"/><Relationship Target="../notesSlides/notesSlide2.xml" Type="http://schemas.openxmlformats.org/officeDocument/2006/relationships/notesSlide" Id="rId2"/><Relationship Target="../slideLayouts/slideLayout7.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7.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7.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7.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7.xml" Type="http://schemas.openxmlformats.org/officeDocument/2006/relationships/slideLayout" Id="rId1"/></Relationships>
</file>

<file path=ppt/slides/_rels/slide6.xml.rels><?xml version="1.0" encoding="UTF-8" standalone="yes"?><Relationships xmlns="http://schemas.openxmlformats.org/package/2006/relationships"><Relationship Target="../media/image11.png" Type="http://schemas.openxmlformats.org/officeDocument/2006/relationships/image" Id="rId8"/><Relationship Target="../media/image11.png" Type="http://schemas.openxmlformats.org/officeDocument/2006/relationships/image" Id="rId7"/><Relationship Target="../media/image11.png" Type="http://schemas.openxmlformats.org/officeDocument/2006/relationships/image" Id="rId6"/><Relationship Target="../media/image10.png" Type="http://schemas.openxmlformats.org/officeDocument/2006/relationships/image" Id="rId5"/><Relationship Target="../media/image9.png" Type="http://schemas.openxmlformats.org/officeDocument/2006/relationships/image" Id="rId4"/><Relationship Target="../media/image8.png" Type="http://schemas.openxmlformats.org/officeDocument/2006/relationships/image" Id="rId3"/><Relationship Target="../notesSlides/notesSlide6.xml" Type="http://schemas.openxmlformats.org/officeDocument/2006/relationships/notesSlide" Id="rId2"/><Relationship Target="../slideLayouts/slideLayout7.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7.xml" Type="http://schemas.openxmlformats.org/officeDocument/2006/relationships/slideLayout" Id="rId1"/></Relationships>
</file>

<file path=ppt/slides/_rels/slide8.xml.rels><?xml version="1.0" encoding="UTF-8" standalone="yes"?><Relationships xmlns="http://schemas.openxmlformats.org/package/2006/relationships"><Relationship Target="../media/image12.png" Type="http://schemas.openxmlformats.org/officeDocument/2006/relationships/image" Id="rId3"/><Relationship Target="../notesSlides/notesSlide8.xml" Type="http://schemas.openxmlformats.org/officeDocument/2006/relationships/notesSlide" Id="rId2"/><Relationship Target="../slideLayouts/slideLayout7.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7.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2" id="12"/>
          <p:cNvSpPr>
            <a:spLocks/>
          </p:cNvSpPr>
          <p:nvPr/>
        </p:nvSpPr>
        <p:spPr>
          <a:xfrm>
            <a:off y="0" x="0"/>
            <a:ext cy="6858000" cx="9144000"/>
          </a:xfrm>
          <a:prstGeom prst="rect">
            <a:avLst/>
          </a:prstGeom>
          <a:solidFill>
            <a:srgbClr val="3AA082"/>
          </a:solidFill>
          <a:ln>
            <a:noFill/>
          </a:ln>
        </p:spPr>
        <p:txBody>
          <a:bodyPr numCol="1" lIns="274320" anchor="ctr"/>
          <a:lstStyle/>
          <a:p>
            <a:endParaRPr/>
          </a:p>
        </p:txBody>
      </p:sp>
      <p:pic>
        <p:nvPicPr>
          <p:cNvPr name="Picture 13" id="13"/>
          <p:cNvPicPr>
            <a:picLocks noChangeAspect="1"/>
          </p:cNvPicPr>
          <p:nvPr/>
        </p:nvPicPr>
        <p:blipFill>
          <a:blip r:embed="rId3"/>
          <a:stretch/>
        </p:blipFill>
        <p:spPr>
          <a:xfrm>
            <a:off y="330200" x="228600"/>
            <a:ext cy="6083300" cx="5057775"/>
          </a:xfrm>
          <a:prstGeom prst="rect">
            <a:avLst/>
          </a:prstGeom>
          <a:noFill/>
          <a:ln>
            <a:noFill/>
          </a:ln>
          <a:effectLst>
            <a:outerShdw dist="139700" dir="2700000" blurRad="63500">
              <a:srgbClr val="333333">
                <a:alpha val="64999"/>
              </a:srgbClr>
            </a:outerShdw>
          </a:effectLst>
        </p:spPr>
      </p:pic>
      <p:sp>
        <p:nvSpPr>
          <p:cNvPr name="Text Box 15" id="15"/>
          <p:cNvSpPr>
            <a:spLocks/>
          </p:cNvSpPr>
          <p:nvPr>
            <p:ph type="subTitle"/>
          </p:nvPr>
        </p:nvSpPr>
        <p:spPr>
          <a:xfrm>
            <a:off y="4241800" x="5989637"/>
            <a:ext cy="1066800" cx="2438400"/>
          </a:xfrm>
          <a:prstGeom prst="rect">
            <a:avLst/>
          </a:prstGeom>
        </p:spPr>
        <p:txBody>
          <a:bodyPr tIns="45720" wrap="square" rIns="91440" numCol="1" lIns="91440" bIns="45720" anchor="t"/>
          <a:lstStyle>
            <a:lvl1pPr algn="ctr" marL="0">
              <a:buNone/>
              <a:defRPr smtClean="0" lang="en-US" dirty="0"/>
            </a:lvl1pPr>
            <a:lvl2pPr algn="ctr" marL="457200">
              <a:buNone/>
              <a:defRPr smtClean="0" lang="en-US" dirty="0"/>
            </a:lvl2pPr>
            <a:lvl3pPr algn="ctr" marL="914400">
              <a:buNone/>
              <a:defRPr smtClean="0" lang="en-US" dirty="0"/>
            </a:lvl3pPr>
            <a:lvl4pPr algn="ctr" marL="1371600">
              <a:buNone/>
              <a:defRPr smtClean="0" lang="en-US" dirty="0"/>
            </a:lvl4pPr>
            <a:lvl5pPr algn="ctr" marL="1828800">
              <a:buNone/>
              <a:defRPr smtClean="0" lang="en-US" dirty="0"/>
            </a:lvl5pPr>
          </a:lstStyle>
          <a:p>
            <a:pPr marL="0">
              <a:lnSpc>
                <a:spcPts val="2200"/>
              </a:lnSpc>
            </a:pPr>
            <a:r>
              <a:rPr sz="2400" smtClean="0" lang="en-US" dirty="0" b="1">
                <a:solidFill>
                  <a:srgbClr val="F8F6E3"/>
                </a:solidFill>
              </a:rPr>
              <a:t>PowerPoint® Presentation </a:t>
            </a:r>
          </a:p>
          <a:p>
            <a:pPr marL="0">
              <a:lnSpc>
                <a:spcPts val="2200"/>
              </a:lnSpc>
            </a:pPr>
            <a:r>
              <a:rPr sz="2400" smtClean="0" lang="en-US" dirty="0">
                <a:solidFill>
                  <a:srgbClr val="F8F6E3"/>
                </a:solidFill>
              </a:rPr>
              <a:t>by Jim Foley</a:t>
            </a:r>
          </a:p>
          <a:p>
            <a:pPr marL="0">
              <a:lnSpc>
                <a:spcPts val="2200"/>
              </a:lnSpc>
            </a:pPr>
            <a:endParaRPr sz="2400" smtClean="0" lang="en-US" dirty="0">
              <a:solidFill>
                <a:srgbClr val="F8F6E3"/>
              </a:solidFill>
            </a:endParaRPr>
          </a:p>
        </p:txBody>
      </p:sp>
      <p:pic>
        <p:nvPicPr>
          <p:cNvPr name="Picture 16" id="16"/>
          <p:cNvPicPr>
            <a:picLocks noChangeAspect="1"/>
          </p:cNvPicPr>
          <p:nvPr/>
        </p:nvPicPr>
        <p:blipFill>
          <a:blip r:embed="rId4"/>
          <a:stretch/>
        </p:blipFill>
        <p:spPr>
          <a:xfrm>
            <a:off y="5308600" x="6370637"/>
            <a:ext cy="736600" cx="1752600"/>
          </a:xfrm>
          <a:prstGeom prst="rect">
            <a:avLst/>
          </a:prstGeom>
          <a:noFill/>
          <a:ln>
            <a:noFill/>
          </a:ln>
          <a:effectLst>
            <a:outerShdw dist="139700" dir="2700000" blurRad="63500">
              <a:srgbClr val="333333">
                <a:alpha val="64999"/>
              </a:srgbClr>
            </a:outerShdw>
          </a:effectLst>
        </p:spPr>
      </p:pic>
      <p:sp>
        <p:nvSpPr>
          <p:cNvPr name="Text Box 18" id="18"/>
          <p:cNvSpPr txBox="1">
            <a:spLocks/>
          </p:cNvSpPr>
          <p:nvPr/>
        </p:nvSpPr>
        <p:spPr>
          <a:xfrm>
            <a:off y="6067425" x="6065837"/>
            <a:ext cy="338137" cx="2362200"/>
          </a:xfrm>
          <a:prstGeom prst="rect">
            <a:avLst/>
          </a:prstGeom>
          <a:noFill/>
          <a:ln>
            <a:noFill/>
          </a:ln>
        </p:spPr>
        <p:txBody>
          <a:bodyPr numCol="1">
            <a:spAutoFit/>
          </a:bodyPr>
          <a:lstStyle/>
          <a:p>
            <a:pPr marL="0" indent="0"/>
            <a:r>
              <a:rPr sz="1600" smtClean="0" lang="en-US" dirty="0">
                <a:latin charset="0" pitchFamily="18" typeface="Times New Roman"/>
                <a:ea charset="0" pitchFamily="18" typeface="Times New Roman"/>
              </a:rPr>
              <a:t>© 2013 Worth Publishers </a:t>
            </a:r>
          </a:p>
        </p:txBody>
      </p:sp>
      <p:sp>
        <p:nvSpPr>
          <p:cNvPr name="Text Box 19" id="19"/>
          <p:cNvSpPr txBox="1">
            <a:spLocks/>
          </p:cNvSpPr>
          <p:nvPr/>
        </p:nvSpPr>
        <p:spPr>
          <a:xfrm>
            <a:off y="1219200" x="5286375"/>
            <a:ext cy="1938337" cx="3844925"/>
          </a:xfrm>
          <a:prstGeom prst="rect">
            <a:avLst/>
          </a:prstGeom>
          <a:noFill/>
          <a:ln>
            <a:noFill/>
          </a:ln>
        </p:spPr>
        <p:txBody>
          <a:bodyPr numCol="1">
            <a:spAutoFit/>
          </a:bodyPr>
          <a:lstStyle/>
          <a:p>
            <a:pPr algn="ctr" marL="0" indent="0">
              <a:lnSpc>
                <a:spcPts val="3600"/>
              </a:lnSpc>
            </a:pPr>
            <a:r>
              <a:rPr sz="4000" smtClean="0" lang="en-US" dirty="0" b="1">
                <a:solidFill>
                  <a:srgbClr val="F8F6E3"/>
                </a:solidFill>
                <a:latin charset="0" pitchFamily="34" typeface="Calibri"/>
              </a:rPr>
              <a:t>Introduction to the History and Science of Psychology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22" id="122"/>
          <p:cNvSpPr>
            <a:spLocks/>
          </p:cNvSpPr>
          <p:nvPr/>
        </p:nvSpPr>
        <p:spPr>
          <a:xfrm>
            <a:off y="4222750" x="131762"/>
            <a:ext cy="2293937" cx="2762250"/>
          </a:xfrm>
          <a:prstGeom prst="ellipse">
            <a:avLst/>
          </a:prstGeom>
          <a:solidFill>
            <a:srgbClr val="3AA082"/>
          </a:solidFill>
          <a:ln>
            <a:noFill/>
          </a:ln>
        </p:spPr>
        <p:txBody>
          <a:bodyPr numCol="1" anchor="ctr">
            <a:spAutoFit/>
          </a:bodyPr>
          <a:lstStyle/>
          <a:p>
            <a:pPr algn="ctr" marL="0" indent="0">
              <a:lnSpc>
                <a:spcPts val="2000"/>
              </a:lnSpc>
            </a:pPr>
            <a:r>
              <a:rPr sz="2400" smtClean="0" lang="en-US" dirty="0" b="1">
                <a:solidFill>
                  <a:srgbClr val="F8F6E3"/>
                </a:solidFill>
                <a:latin charset="0" pitchFamily="34" typeface="Calibri"/>
              </a:rPr>
              <a:t>Another type of this error:  reacting to coincidence as if it has meaning</a:t>
            </a:r>
          </a:p>
        </p:txBody>
      </p:sp>
      <p:pic>
        <p:nvPicPr>
          <p:cNvPr name="Picture 123" id="123"/>
          <p:cNvPicPr>
            <a:picLocks noChangeAspect="1"/>
          </p:cNvPicPr>
          <p:nvPr/>
        </p:nvPicPr>
        <p:blipFill>
          <a:blip r:embed="rId3"/>
          <a:srcRect l="50000"/>
          <a:stretch/>
        </p:blipFill>
        <p:spPr>
          <a:xfrm>
            <a:off y="4333875" x="6738937"/>
            <a:ext cy="2386012" cx="1792287"/>
          </a:xfrm>
          <a:prstGeom prst="rect">
            <a:avLst/>
          </a:prstGeom>
          <a:noFill/>
          <a:ln>
            <a:noFill/>
          </a:ln>
          <a:effectLst>
            <a:outerShdw dist="139700" dir="2700000" blurRad="63500">
              <a:srgbClr val="333333">
                <a:alpha val="64999"/>
              </a:srgbClr>
            </a:outerShdw>
          </a:effectLst>
        </p:spPr>
      </p:pic>
      <p:sp>
        <p:nvSpPr>
          <p:cNvPr name="Text Box 125" id="125"/>
          <p:cNvSpPr>
            <a:spLocks/>
          </p:cNvSpPr>
          <p:nvPr>
            <p:ph type="title"/>
          </p:nvPr>
        </p:nvSpPr>
        <p:spPr>
          <a:xfrm>
            <a:off y="0" x="0"/>
            <a:ext cy="839787" cx="9144000"/>
          </a:xfrm>
          <a:prstGeom prst="rect">
            <a:avLst/>
          </a:prstGeom>
          <a:solidFill>
            <a:srgbClr val="F36F21">
              <a:alpha val="99998"/>
            </a:srgbClr>
          </a:solidFill>
        </p:spPr>
        <p:txBody>
          <a:bodyPr tIns="45720" wrap="square" rIns="91440" numCol="1" lIns="274320" bIns="45720" anchor="ctr"/>
          <a:lstStyle/>
          <a:p>
            <a:pPr algn="l" marL="0" indent="0">
              <a:lnSpc>
                <a:spcPts val="4200"/>
              </a:lnSpc>
            </a:pPr>
            <a:r>
              <a:rPr smtClean="0" lang="en-US" dirty="0" b="1">
                <a:solidFill>
                  <a:srgbClr val="F8F6E3"/>
                </a:solidFill>
              </a:rPr>
              <a:t>Perceiving order in random events: </a:t>
            </a:r>
          </a:p>
        </p:txBody>
      </p:sp>
      <p:sp>
        <p:nvSpPr>
          <p:cNvPr name="Text Box 126" id="126"/>
          <p:cNvSpPr>
            <a:spLocks/>
          </p:cNvSpPr>
          <p:nvPr/>
        </p:nvSpPr>
        <p:spPr>
          <a:xfrm>
            <a:off y="866775" x="136525"/>
            <a:ext cy="2760662" cx="2757487"/>
          </a:xfrm>
          <a:prstGeom prst="ellipse">
            <a:avLst/>
          </a:prstGeom>
          <a:solidFill>
            <a:srgbClr val="3AA082"/>
          </a:solidFill>
          <a:ln>
            <a:noFill/>
          </a:ln>
        </p:spPr>
        <p:txBody>
          <a:bodyPr numCol="1" anchor="ctr">
            <a:spAutoFit/>
          </a:bodyPr>
          <a:lstStyle/>
          <a:p>
            <a:pPr algn="ctr" marL="0" indent="0">
              <a:lnSpc>
                <a:spcPts val="2000"/>
              </a:lnSpc>
            </a:pPr>
            <a:r>
              <a:rPr sz="2400" smtClean="0" lang="en-US" dirty="0" b="1">
                <a:solidFill>
                  <a:srgbClr val="F8F6E3"/>
                </a:solidFill>
                <a:latin charset="0" pitchFamily="34" typeface="Calibri"/>
              </a:rPr>
              <a:t>Example:  The coin tosses that “look wrong” if there are five heads in a row.  </a:t>
            </a:r>
          </a:p>
        </p:txBody>
      </p:sp>
      <p:sp>
        <p:nvSpPr>
          <p:cNvPr name="Text Box 127" id="127"/>
          <p:cNvSpPr>
            <a:spLocks/>
          </p:cNvSpPr>
          <p:nvPr/>
        </p:nvSpPr>
        <p:spPr>
          <a:xfrm>
            <a:off y="981075" x="3959225"/>
            <a:ext cy="1887537" cx="4868862"/>
          </a:xfrm>
          <a:prstGeom prst="rect">
            <a:avLst/>
          </a:prstGeom>
          <a:noFill/>
          <a:ln>
            <a:noFill/>
          </a:ln>
        </p:spPr>
        <p:txBody>
          <a:bodyPr numCol="1">
            <a:spAutoFit/>
          </a:bodyPr>
          <a:lstStyle/>
          <a:p>
            <a:pPr marL="0" indent="0">
              <a:lnSpc>
                <a:spcPts val="2000"/>
              </a:lnSpc>
              <a:spcBef>
                <a:spcPct val="20000"/>
              </a:spcBef>
            </a:pPr>
            <a:r>
              <a:rPr sz="2400" lang="en-US" smtClean="0" i="1" dirty="0" b="1">
                <a:solidFill>
                  <a:srgbClr val="3AA082"/>
                </a:solidFill>
                <a:latin charset="0" pitchFamily="34" typeface="Calibri"/>
              </a:rPr>
              <a:t>Danger:  </a:t>
            </a:r>
            <a:r>
              <a:rPr sz="2400" smtClean="0" lang="en-US" dirty="0">
                <a:solidFill>
                  <a:srgbClr val="000000"/>
                </a:solidFill>
                <a:latin charset="0" pitchFamily="34" typeface="Calibri"/>
              </a:rPr>
              <a:t>thinking you can make a prediction from a random series. If the ball in the roulette wheel has landed on an even number four times in a row, it does not increase the likelihood that it will land on an odd number on the next spin.</a:t>
            </a:r>
          </a:p>
        </p:txBody>
      </p:sp>
      <p:sp>
        <p:nvSpPr>
          <p:cNvPr name="Text Box 128" id="128"/>
          <p:cNvSpPr>
            <a:spLocks/>
          </p:cNvSpPr>
          <p:nvPr/>
        </p:nvSpPr>
        <p:spPr>
          <a:xfrm>
            <a:off y="1743075" x="2743200"/>
            <a:ext cy="612775" cx="1216025"/>
          </a:xfrm>
          <a:prstGeom prst="rightArrow">
            <a:avLst/>
          </a:prstGeom>
          <a:solidFill>
            <a:srgbClr val="3AA082"/>
          </a:solidFill>
          <a:ln>
            <a:noFill/>
          </a:ln>
        </p:spPr>
        <p:txBody>
          <a:bodyPr numCol="1" anchor="ctr"/>
          <a:lstStyle/>
          <a:p>
            <a:endParaRPr/>
          </a:p>
        </p:txBody>
      </p:sp>
      <p:sp>
        <p:nvSpPr>
          <p:cNvPr name="Text Box 129" id="129"/>
          <p:cNvSpPr>
            <a:spLocks/>
          </p:cNvSpPr>
          <p:nvPr/>
        </p:nvSpPr>
        <p:spPr>
          <a:xfrm>
            <a:off y="2743200" x="3959225"/>
            <a:ext cy="879475" cx="4572000"/>
          </a:xfrm>
          <a:prstGeom prst="rect">
            <a:avLst/>
          </a:prstGeom>
          <a:noFill/>
          <a:ln>
            <a:noFill/>
          </a:ln>
        </p:spPr>
        <p:txBody>
          <a:bodyPr numCol="1">
            <a:spAutoFit/>
          </a:bodyPr>
          <a:lstStyle/>
          <a:p>
            <a:pPr marL="0" indent="0">
              <a:lnSpc>
                <a:spcPts val="2000"/>
              </a:lnSpc>
              <a:spcBef>
                <a:spcPct val="20000"/>
              </a:spcBef>
            </a:pPr>
            <a:r>
              <a:rPr sz="2400" lang="en-US" smtClean="0" i="1" dirty="0" b="1">
                <a:solidFill>
                  <a:srgbClr val="3AA082"/>
                </a:solidFill>
                <a:latin charset="0" pitchFamily="34" typeface="Calibri"/>
              </a:rPr>
              <a:t>Why this error happens:  </a:t>
            </a:r>
            <a:r>
              <a:rPr sz="2400" smtClean="0" lang="en-US" dirty="0">
                <a:latin charset="0" pitchFamily="34" typeface="Calibri"/>
              </a:rPr>
              <a:t>because we have the wrong idea about what randomness looks like. </a:t>
            </a:r>
          </a:p>
        </p:txBody>
      </p:sp>
      <p:sp>
        <p:nvSpPr>
          <p:cNvPr name="Text Box 130" id="130"/>
          <p:cNvSpPr>
            <a:spLocks/>
          </p:cNvSpPr>
          <p:nvPr>
            <p:ph type="obj"/>
          </p:nvPr>
        </p:nvSpPr>
        <p:spPr>
          <a:xfrm>
            <a:off y="3544887" x="136525"/>
            <a:ext cy="1074737" cx="9007475"/>
          </a:xfrm>
          <a:prstGeom prst="rect">
            <a:avLst/>
          </a:prstGeom>
        </p:spPr>
        <p:txBody>
          <a:bodyPr tIns="45720" wrap="square" rIns="91440" numCol="1" lIns="91440" bIns="45720" anchor="ctr"/>
          <a:lstStyle/>
          <a:p>
            <a:pPr marL="0" indent="0">
              <a:lnSpc>
                <a:spcPts val="2200"/>
              </a:lnSpc>
              <a:spcBef>
                <a:spcPct val="0"/>
              </a:spcBef>
              <a:spcAft>
                <a:spcPts val="600"/>
              </a:spcAft>
              <a:buNone/>
            </a:pPr>
            <a:r>
              <a:rPr sz="2400" lang="en-US" smtClean="0" i="1" dirty="0" b="1"/>
              <a:t>If 60 pieces of candy were randomly distributed to 55 students, what is the most likely number of pieces a student could expect to receive?  What is the highest number of pieces someone would be likely to get?</a:t>
            </a:r>
          </a:p>
        </p:txBody>
      </p:sp>
      <p:sp>
        <p:nvSpPr>
          <p:cNvPr name="Text Box 131" id="131"/>
          <p:cNvSpPr txBox="1">
            <a:spLocks/>
          </p:cNvSpPr>
          <p:nvPr/>
        </p:nvSpPr>
        <p:spPr>
          <a:xfrm>
            <a:off y="4833937" x="3087687"/>
            <a:ext cy="1073150" cx="2840037"/>
          </a:xfrm>
          <a:prstGeom prst="rect">
            <a:avLst/>
          </a:prstGeom>
          <a:noFill/>
          <a:ln>
            <a:noFill/>
          </a:ln>
        </p:spPr>
        <p:txBody>
          <a:bodyPr numCol="1" anchor="ctr"/>
          <a:lstStyle/>
          <a:p>
            <a:pPr marL="0" indent="0">
              <a:lnSpc>
                <a:spcPts val="2200"/>
              </a:lnSpc>
              <a:spcAft>
                <a:spcPts val="600"/>
              </a:spcAft>
              <a:buNone/>
            </a:pPr>
            <a:r>
              <a:rPr sz="2400" lang="en-US" smtClean="0" i="1" dirty="0" b="1">
                <a:latin charset="0" pitchFamily="34" typeface="Calibri"/>
              </a:rPr>
              <a:t>If one poker player at a table got pocket aces twice in a row, is the game rigged?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32" id="132"/>
          <p:cNvSpPr>
            <a:spLocks/>
          </p:cNvSpPr>
          <p:nvPr>
            <p:ph type="title"/>
          </p:nvPr>
        </p:nvSpPr>
        <p:spPr>
          <a:xfrm>
            <a:off y="412750" x="0"/>
            <a:ext cy="727075" cx="9144000"/>
          </a:xfrm>
          <a:prstGeom prst="rect">
            <a:avLst/>
          </a:prstGeom>
        </p:spPr>
        <p:txBody>
          <a:bodyPr tIns="45720" wrap="square" rIns="91440" numCol="1" lIns="274320" bIns="45720" anchor="ctr"/>
          <a:lstStyle/>
          <a:p>
            <a:pPr marL="0" indent="0">
              <a:lnSpc>
                <a:spcPts val="3600"/>
              </a:lnSpc>
            </a:pPr>
            <a:r>
              <a:rPr sz="3600" smtClean="0" lang="en-US" dirty="0" b="1">
                <a:solidFill>
                  <a:srgbClr val="A0366C"/>
                </a:solidFill>
              </a:rPr>
              <a:t>Why do we make these errors and overuse our intuition?</a:t>
            </a:r>
            <a:br>
              <a:rPr sz="3600" smtClean="0" lang="en-US" dirty="0" b="1">
                <a:solidFill>
                  <a:srgbClr val="A0366C"/>
                </a:solidFill>
              </a:rPr>
            </a:br>
            <a:r>
              <a:rPr sz="3600" smtClean="0" lang="en-US" dirty="0" b="1">
                <a:solidFill>
                  <a:srgbClr val="A0366C"/>
                </a:solidFill>
              </a:rPr>
              <a:t>From an evolutionary perspective:</a:t>
            </a:r>
          </a:p>
        </p:txBody>
      </p:sp>
      <p:sp>
        <p:nvSpPr>
          <p:cNvPr name="Text Box 133" id="133"/>
          <p:cNvSpPr>
            <a:spLocks/>
          </p:cNvSpPr>
          <p:nvPr/>
        </p:nvSpPr>
        <p:spPr>
          <a:xfrm>
            <a:off y="1541462" x="0"/>
            <a:ext cy="3657600" cx="3657600"/>
          </a:xfrm>
          <a:prstGeom prst="ellipse">
            <a:avLst/>
          </a:prstGeom>
          <a:solidFill>
            <a:srgbClr val="A0366C"/>
          </a:solidFill>
          <a:ln>
            <a:noFill/>
          </a:ln>
        </p:spPr>
        <p:txBody>
          <a:bodyPr tIns="182880" rIns="182880" numCol="1" lIns="182880" bIns="182880" anchor="ctr"/>
          <a:lstStyle/>
          <a:p>
            <a:pPr algn="ctr" marL="0" indent="0">
              <a:lnSpc>
                <a:spcPts val="2200"/>
              </a:lnSpc>
            </a:pPr>
            <a:r>
              <a:rPr sz="2600" smtClean="0" lang="en-US" dirty="0" b="1">
                <a:solidFill>
                  <a:srgbClr val="FAC090"/>
                </a:solidFill>
                <a:latin charset="0" pitchFamily="34" typeface="Calibri"/>
              </a:rPr>
              <a:t>Hindsight bias</a:t>
            </a:r>
          </a:p>
          <a:p>
            <a:pPr algn="ctr" marL="0" indent="0">
              <a:lnSpc>
                <a:spcPts val="2200"/>
              </a:lnSpc>
            </a:pPr>
            <a:r>
              <a:rPr sz="2600" smtClean="0" lang="en-US" dirty="0">
                <a:solidFill>
                  <a:srgbClr val="F8F6E3"/>
                </a:solidFill>
                <a:latin charset="0" pitchFamily="34" typeface="Calibri"/>
              </a:rPr>
              <a:t>might be an offshoot of our useful habit of analyzing an event and trying to figure out why it occurred. </a:t>
            </a:r>
          </a:p>
        </p:txBody>
      </p:sp>
      <p:sp>
        <p:nvSpPr>
          <p:cNvPr name="Text Box 134" id="134"/>
          <p:cNvSpPr>
            <a:spLocks/>
          </p:cNvSpPr>
          <p:nvPr/>
        </p:nvSpPr>
        <p:spPr>
          <a:xfrm>
            <a:off y="1541462" x="5486400"/>
            <a:ext cy="3657600" cx="3657600"/>
          </a:xfrm>
          <a:prstGeom prst="ellipse">
            <a:avLst/>
          </a:prstGeom>
          <a:solidFill>
            <a:srgbClr val="3AA082"/>
          </a:solidFill>
          <a:ln>
            <a:noFill/>
          </a:ln>
        </p:spPr>
        <p:txBody>
          <a:bodyPr tIns="182880" rIns="182880" numCol="1" lIns="182880" bIns="182880" anchor="ctr"/>
          <a:lstStyle/>
          <a:p>
            <a:pPr algn="ctr" marL="0" indent="0">
              <a:lnSpc>
                <a:spcPts val="2200"/>
              </a:lnSpc>
            </a:pPr>
            <a:r>
              <a:rPr sz="2600" smtClean="0" lang="en-US" dirty="0" b="1">
                <a:solidFill>
                  <a:srgbClr val="FAC090"/>
                </a:solidFill>
                <a:latin charset="0" pitchFamily="34" typeface="Calibri"/>
              </a:rPr>
              <a:t>Overconfidence error</a:t>
            </a:r>
          </a:p>
          <a:p>
            <a:pPr algn="ctr" marL="0" indent="0">
              <a:lnSpc>
                <a:spcPts val="2200"/>
              </a:lnSpc>
            </a:pPr>
            <a:r>
              <a:rPr sz="2600" smtClean="0" lang="en-US" dirty="0">
                <a:solidFill>
                  <a:srgbClr val="F8F6E3"/>
                </a:solidFill>
                <a:latin charset="0" pitchFamily="34" typeface="Calibri"/>
              </a:rPr>
              <a:t>might help us lead other people; certainty builds confidence in followers more than accuracy does.</a:t>
            </a:r>
          </a:p>
        </p:txBody>
      </p:sp>
      <p:sp>
        <p:nvSpPr>
          <p:cNvPr name="Text Box 135" id="135"/>
          <p:cNvSpPr>
            <a:spLocks/>
          </p:cNvSpPr>
          <p:nvPr>
            <p:ph type="obj"/>
          </p:nvPr>
        </p:nvSpPr>
        <p:spPr>
          <a:xfrm>
            <a:off y="3244850" x="2884487"/>
            <a:ext cy="3475037" cx="3475037"/>
          </a:xfrm>
          <a:prstGeom prst="ellipse">
            <a:avLst/>
          </a:prstGeom>
          <a:solidFill>
            <a:srgbClr val="F36F21">
              <a:alpha val="99998"/>
            </a:srgbClr>
          </a:solidFill>
        </p:spPr>
        <p:txBody>
          <a:bodyPr tIns="182880" wrap="square" rIns="182880" numCol="1" lIns="182880" bIns="182880" anchor="ctr"/>
          <a:lstStyle/>
          <a:p>
            <a:pPr algn="ctr" marL="0" indent="0">
              <a:lnSpc>
                <a:spcPts val="2200"/>
              </a:lnSpc>
              <a:spcBef>
                <a:spcPct val="0"/>
              </a:spcBef>
              <a:buNone/>
            </a:pPr>
            <a:r>
              <a:rPr sz="2600" smtClean="0" lang="en-US" dirty="0" b="1">
                <a:solidFill>
                  <a:srgbClr val="FAC090"/>
                </a:solidFill>
              </a:rPr>
              <a:t>Perceiving order </a:t>
            </a:r>
            <a:r>
              <a:rPr sz="2600" smtClean="0" lang="en-US" dirty="0">
                <a:solidFill>
                  <a:srgbClr val="F8F6E3"/>
                </a:solidFill>
              </a:rPr>
              <a:t>helps us make predictions; we just need to test </a:t>
            </a:r>
            <a:r>
              <a:rPr sz="2600" smtClean="0" lang="en-US" dirty="0">
                <a:solidFill>
                  <a:srgbClr val="F8F6E3"/>
                </a:solidFill>
              </a:rPr>
              <a:t>these and not </a:t>
            </a:r>
            <a:r>
              <a:rPr sz="2600" smtClean="0" lang="en-US" dirty="0">
                <a:solidFill>
                  <a:srgbClr val="F8F6E3"/>
                </a:solidFill>
              </a:rPr>
              <a:t>overdo it.</a:t>
            </a:r>
          </a:p>
        </p:txBody>
      </p:sp>
      <p:sp>
        <p:nvSpPr>
          <p:cNvPr name="Text Box 136" id="136"/>
          <p:cNvSpPr>
            <a:spLocks/>
          </p:cNvSpPr>
          <p:nvPr/>
        </p:nvSpPr>
        <p:spPr>
          <a:xfrm>
            <a:off y="5062537" x="6207125"/>
            <a:ext cy="1795462" cx="2824162"/>
          </a:xfrm>
          <a:prstGeom prst="rect">
            <a:avLst/>
          </a:prstGeom>
          <a:noFill/>
          <a:ln>
            <a:noFill/>
          </a:ln>
        </p:spPr>
        <p:txBody>
          <a:bodyPr numCol="1" anchor="ctr"/>
          <a:lstStyle/>
          <a:p>
            <a:pPr algn="ctr" marL="0" indent="0">
              <a:lnSpc>
                <a:spcPts val="2200"/>
              </a:lnSpc>
              <a:spcAft>
                <a:spcPts val="600"/>
              </a:spcAft>
              <a:buNone/>
            </a:pPr>
            <a:r>
              <a:rPr sz="2400" lang="en-US" smtClean="0" i="1" dirty="0" b="1">
                <a:latin charset="0" pitchFamily="34" typeface="Calibri"/>
              </a:rPr>
              <a:t>Sometimes our intuition gives the right answer, which makes us trust it even more.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grpSp>
        <p:nvGrpSpPr>
          <p:cNvPr name="Group 137" id="137"/>
          <p:cNvGrpSpPr>
            <a:grpSpLocks/>
          </p:cNvGrpSpPr>
          <p:nvPr/>
        </p:nvGrpSpPr>
        <p:grpSpPr>
          <a:xfrm>
            <a:off y="706437" x="4968875"/>
            <a:ext cy="6443662" cx="4473575"/>
            <a:chOff y="445" x="3130"/>
            <a:chExt cy="4059" cx="2818"/>
          </a:xfrm>
        </p:grpSpPr>
        <p:pic>
          <p:nvPicPr>
            <p:cNvPr name="Picture 138" id="138"/>
            <p:cNvPicPr>
              <a:picLocks noChangeAspect="1"/>
            </p:cNvPicPr>
            <p:nvPr/>
          </p:nvPicPr>
          <p:blipFill>
            <a:blip r:embed="rId3"/>
            <a:stretch/>
          </p:blipFill>
          <p:spPr>
            <a:xfrm>
              <a:off y="445" x="3130"/>
              <a:ext cy="4059" cx="2818"/>
            </a:xfrm>
            <a:prstGeom prst="rect">
              <a:avLst/>
            </a:prstGeom>
            <a:noFill/>
          </p:spPr>
        </p:pic>
        <p:sp>
          <p:nvSpPr>
            <p:cNvPr name="Text Box 140" id="140"/>
            <p:cNvSpPr txBox="1">
              <a:spLocks/>
            </p:cNvSpPr>
            <p:nvPr/>
          </p:nvSpPr>
          <p:spPr>
            <a:xfrm rot="-5400000">
              <a:off y="1843" x="3467"/>
              <a:ext cy="1261" cx="2138"/>
            </a:xfrm>
            <a:prstGeom prst="rect">
              <a:avLst/>
            </a:prstGeom>
            <a:noFill/>
            <a:ln>
              <a:noFill/>
            </a:ln>
          </p:spPr>
          <p:txBody>
            <a:bodyPr numCol="1" anchor="ctr"/>
            <a:lstStyle/>
            <a:p>
              <a:endParaRPr/>
            </a:p>
          </p:txBody>
        </p:sp>
      </p:grpSp>
      <p:sp>
        <p:nvSpPr>
          <p:cNvPr name="Text Box 141" id="141"/>
          <p:cNvSpPr>
            <a:spLocks/>
          </p:cNvSpPr>
          <p:nvPr>
            <p:ph type="title"/>
          </p:nvPr>
        </p:nvSpPr>
        <p:spPr>
          <a:xfrm>
            <a:off y="0" x="0"/>
            <a:ext cy="1143000" cx="9144000"/>
          </a:xfrm>
          <a:prstGeom prst="rect">
            <a:avLst/>
          </a:prstGeom>
          <a:solidFill>
            <a:srgbClr val="444EA2">
              <a:alpha val="99998"/>
            </a:srgbClr>
          </a:solidFill>
        </p:spPr>
        <p:txBody>
          <a:bodyPr tIns="45720" wrap="square" rIns="91440" numCol="1" lIns="274320" bIns="45720" anchor="ctr"/>
          <a:lstStyle/>
          <a:p>
            <a:pPr algn="l" marL="0" indent="0">
              <a:lnSpc>
                <a:spcPts val="4200"/>
              </a:lnSpc>
            </a:pPr>
            <a:r>
              <a:rPr sz="4000" smtClean="0" lang="en-US" dirty="0" b="1">
                <a:solidFill>
                  <a:srgbClr val="F8F6E3"/>
                </a:solidFill>
              </a:rPr>
              <a:t>Making our ideas more accurate by</a:t>
            </a:r>
            <a:br>
              <a:rPr sz="4000" smtClean="0" lang="en-US" dirty="0" b="1">
                <a:solidFill>
                  <a:srgbClr val="F8F6E3"/>
                </a:solidFill>
              </a:rPr>
            </a:br>
            <a:r>
              <a:rPr sz="4000" smtClean="0" lang="en-US" dirty="0" b="1">
                <a:solidFill>
                  <a:srgbClr val="F8F6E3"/>
                </a:solidFill>
              </a:rPr>
              <a:t>		being scientific</a:t>
            </a:r>
          </a:p>
        </p:txBody>
      </p:sp>
      <p:pic>
        <p:nvPicPr>
          <p:cNvPr name="Picture 142" id="142"/>
          <p:cNvPicPr>
            <a:picLocks noChangeAspect="1"/>
          </p:cNvPicPr>
          <p:nvPr/>
        </p:nvPicPr>
        <p:blipFill>
          <a:blip r:embed="rId4"/>
          <a:stretch/>
        </p:blipFill>
        <p:spPr>
          <a:xfrm>
            <a:off y="-1212850" x="3676650"/>
            <a:ext cy="9064625" cx="6705600"/>
          </a:xfrm>
          <a:prstGeom prst="rect">
            <a:avLst/>
          </a:prstGeom>
          <a:noFill/>
        </p:spPr>
      </p:pic>
      <p:sp>
        <p:nvSpPr>
          <p:cNvPr name="Text Box 144" id="144"/>
          <p:cNvSpPr>
            <a:spLocks/>
          </p:cNvSpPr>
          <p:nvPr/>
        </p:nvSpPr>
        <p:spPr>
          <a:xfrm>
            <a:off y="1535112" x="6848475"/>
            <a:ext cy="1182687" cx="708025"/>
          </a:xfrm>
          <a:prstGeom prst="rect">
            <a:avLst/>
          </a:prstGeom>
          <a:solidFill>
            <a:schemeClr val="tx1"/>
          </a:solidFill>
          <a:ln>
            <a:noFill/>
          </a:ln>
        </p:spPr>
        <p:txBody>
          <a:bodyPr numCol="1" anchor="ctr"/>
          <a:lstStyle/>
          <a:p>
            <a:endParaRPr/>
          </a:p>
        </p:txBody>
      </p:sp>
      <p:sp>
        <p:nvSpPr>
          <p:cNvPr name="Text Box 145" id="145"/>
          <p:cNvSpPr>
            <a:spLocks/>
          </p:cNvSpPr>
          <p:nvPr/>
        </p:nvSpPr>
        <p:spPr>
          <a:xfrm>
            <a:off y="1447800" x="5716587"/>
            <a:ext cy="4916487" cx="2971800"/>
          </a:xfrm>
          <a:prstGeom prst="rect">
            <a:avLst/>
          </a:prstGeom>
          <a:solidFill>
            <a:schemeClr val="tx1"/>
          </a:solidFill>
          <a:ln>
            <a:noFill/>
          </a:ln>
        </p:spPr>
        <p:txBody>
          <a:bodyPr numCol="1" anchor="ctr"/>
          <a:lstStyle/>
          <a:p>
            <a:endParaRPr/>
          </a:p>
        </p:txBody>
      </p:sp>
      <p:sp>
        <p:nvSpPr>
          <p:cNvPr name="Text Box 146" id="146"/>
          <p:cNvSpPr>
            <a:spLocks/>
          </p:cNvSpPr>
          <p:nvPr/>
        </p:nvSpPr>
        <p:spPr>
          <a:xfrm>
            <a:off y="1508125" x="238125"/>
            <a:ext cy="1955800" cx="4527550"/>
          </a:xfrm>
          <a:prstGeom prst="rect">
            <a:avLst/>
          </a:prstGeom>
          <a:noFill/>
          <a:ln>
            <a:noFill/>
          </a:ln>
        </p:spPr>
        <p:txBody>
          <a:bodyPr numCol="1">
            <a:spAutoFit/>
          </a:bodyPr>
          <a:lstStyle/>
          <a:p>
            <a:pPr marL="0" indent="0">
              <a:lnSpc>
                <a:spcPts val="2400"/>
              </a:lnSpc>
              <a:spcBef>
                <a:spcPct val="20000"/>
              </a:spcBef>
            </a:pPr>
            <a:r>
              <a:rPr sz="2800" smtClean="0" lang="en-US" dirty="0">
                <a:solidFill>
                  <a:srgbClr val="000000"/>
                </a:solidFill>
                <a:latin charset="0" pitchFamily="34" typeface="Calibri"/>
              </a:rPr>
              <a:t>What did “Amazing Randi” do about the claim of seeing auras?  He developed a testable prediction, which would support the theory if it succeeded. </a:t>
            </a:r>
          </a:p>
        </p:txBody>
      </p:sp>
      <p:sp>
        <p:nvSpPr>
          <p:cNvPr name="Text Box 147" id="147"/>
          <p:cNvSpPr txBox="1">
            <a:spLocks/>
          </p:cNvSpPr>
          <p:nvPr/>
        </p:nvSpPr>
        <p:spPr>
          <a:xfrm>
            <a:off y="3473450" x="1470025"/>
            <a:ext cy="584200" cx="3295650"/>
          </a:xfrm>
          <a:prstGeom prst="rect">
            <a:avLst/>
          </a:prstGeom>
          <a:noFill/>
          <a:ln>
            <a:noFill/>
          </a:ln>
        </p:spPr>
        <p:txBody>
          <a:bodyPr numCol="1">
            <a:spAutoFit/>
          </a:bodyPr>
          <a:lstStyle/>
          <a:p>
            <a:pPr marL="0" indent="0"/>
            <a:r>
              <a:rPr sz="3200" lang="en-US" smtClean="0" i="1" dirty="0" b="1">
                <a:solidFill>
                  <a:srgbClr val="444EA2"/>
                </a:solidFill>
                <a:latin charset="0" pitchFamily="34" typeface="Calibri"/>
              </a:rPr>
              <a:t>Which it did not.</a:t>
            </a:r>
          </a:p>
        </p:txBody>
      </p:sp>
      <p:sp>
        <p:nvSpPr>
          <p:cNvPr name="Text Box 148" id="148"/>
          <p:cNvSpPr txBox="1">
            <a:spLocks/>
          </p:cNvSpPr>
          <p:nvPr/>
        </p:nvSpPr>
        <p:spPr>
          <a:xfrm>
            <a:off y="4321175" x="287337"/>
            <a:ext cy="1957387" cx="4478337"/>
          </a:xfrm>
          <a:prstGeom prst="rect">
            <a:avLst/>
          </a:prstGeom>
          <a:noFill/>
          <a:ln>
            <a:noFill/>
          </a:ln>
        </p:spPr>
        <p:txBody>
          <a:bodyPr numCol="1">
            <a:spAutoFit/>
          </a:bodyPr>
          <a:lstStyle/>
          <a:p>
            <a:pPr marL="0" indent="0">
              <a:lnSpc>
                <a:spcPts val="2400"/>
              </a:lnSpc>
            </a:pPr>
            <a:r>
              <a:rPr sz="2800" smtClean="0" lang="en-US" dirty="0">
                <a:latin charset="0" pitchFamily="34" typeface="Calibri"/>
              </a:rPr>
              <a:t>The aura-readers were unable to locate the aura around Randi’s body without seeing Randi’s body itself, so their claim was not supported.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pic>
        <p:nvPicPr>
          <p:cNvPr name="Picture 149" id="149"/>
          <p:cNvPicPr>
            <a:picLocks noChangeAspect="1"/>
          </p:cNvPicPr>
          <p:nvPr/>
        </p:nvPicPr>
        <p:blipFill>
          <a:blip r:embed="rId3"/>
          <a:srcRect l="10738"/>
          <a:stretch/>
        </p:blipFill>
        <p:spPr>
          <a:xfrm>
            <a:off y="0" x="0"/>
            <a:ext cy="6858000" cx="9144000"/>
          </a:xfrm>
          <a:prstGeom prst="rect">
            <a:avLst/>
          </a:prstGeom>
          <a:noFill/>
          <a:ln>
            <a:noFill/>
          </a:ln>
        </p:spPr>
      </p:pic>
      <p:sp>
        <p:nvSpPr>
          <p:cNvPr name="Text Box 151" id="151"/>
          <p:cNvSpPr>
            <a:spLocks/>
          </p:cNvSpPr>
          <p:nvPr/>
        </p:nvSpPr>
        <p:spPr>
          <a:xfrm>
            <a:off y="5683250" x="4837112"/>
            <a:ext cy="738187" cx="3930650"/>
          </a:xfrm>
          <a:prstGeom prst="roundRect">
            <a:avLst>
              <a:gd name="adj" fmla="val 16667"/>
            </a:avLst>
          </a:prstGeom>
          <a:solidFill>
            <a:srgbClr val="A0366C"/>
          </a:solidFill>
          <a:ln>
            <a:noFill/>
          </a:ln>
        </p:spPr>
        <p:txBody>
          <a:bodyPr numCol="1">
            <a:spAutoFit/>
          </a:bodyPr>
          <a:lstStyle/>
          <a:p>
            <a:pPr marL="0" indent="0">
              <a:lnSpc>
                <a:spcPts val="2200"/>
              </a:lnSpc>
              <a:spcAft>
                <a:spcPts val="1200"/>
              </a:spcAft>
            </a:pPr>
            <a:r>
              <a:rPr sz="2400" smtClean="0" lang="en-US" dirty="0">
                <a:solidFill>
                  <a:srgbClr val="F8F6E3"/>
                </a:solidFill>
                <a:latin charset="0" pitchFamily="34" typeface="Calibri"/>
              </a:rPr>
              <a:t>But to guide you, you’ll need  a scientific ATTITUDE.</a:t>
            </a:r>
          </a:p>
        </p:txBody>
      </p:sp>
      <p:sp>
        <p:nvSpPr>
          <p:cNvPr name="Text Box 152" id="152"/>
          <p:cNvSpPr txBox="1">
            <a:spLocks/>
          </p:cNvSpPr>
          <p:nvPr/>
        </p:nvSpPr>
        <p:spPr>
          <a:xfrm>
            <a:off y="735012" x="4837112"/>
            <a:ext cy="1143000" cx="3763962"/>
          </a:xfrm>
          <a:prstGeom prst="rect">
            <a:avLst/>
          </a:prstGeom>
          <a:noFill/>
          <a:ln>
            <a:noFill/>
          </a:ln>
        </p:spPr>
        <p:txBody>
          <a:bodyPr numCol="1" lIns="274320" anchor="ctr"/>
          <a:lstStyle/>
          <a:p>
            <a:pPr algn="ctr" marL="0" indent="0">
              <a:lnSpc>
                <a:spcPts val="4200"/>
              </a:lnSpc>
            </a:pPr>
            <a:r>
              <a:rPr sz="4400" smtClean="0" lang="en-US" dirty="0" b="1">
                <a:solidFill>
                  <a:srgbClr val="F8F6E3"/>
                </a:solidFill>
                <a:latin charset="0" pitchFamily="34" typeface="Calibri"/>
              </a:rPr>
              <a:t>Okay, how do I go about being scientific?  </a:t>
            </a:r>
          </a:p>
        </p:txBody>
      </p:sp>
      <p:sp>
        <p:nvSpPr>
          <p:cNvPr name="Text Box 153" id="153"/>
          <p:cNvSpPr>
            <a:spLocks/>
          </p:cNvSpPr>
          <p:nvPr/>
        </p:nvSpPr>
        <p:spPr>
          <a:xfrm>
            <a:off y="4086225" x="5110162"/>
            <a:ext cy="1258887" cx="2236787"/>
          </a:xfrm>
          <a:prstGeom prst="rect">
            <a:avLst/>
          </a:prstGeom>
          <a:noFill/>
          <a:ln>
            <a:noFill/>
          </a:ln>
        </p:spPr>
        <p:txBody>
          <a:bodyPr numCol="1">
            <a:spAutoFit/>
          </a:bodyPr>
          <a:lstStyle/>
          <a:p>
            <a:pPr algn="ctr" marL="0" indent="0">
              <a:lnSpc>
                <a:spcPts val="3000"/>
              </a:lnSpc>
            </a:pPr>
            <a:r>
              <a:rPr sz="3200" lang="en-US" smtClean="0" i="1" dirty="0" b="1">
                <a:solidFill>
                  <a:srgbClr val="444EA2"/>
                </a:solidFill>
                <a:latin charset="0" pitchFamily="34" typeface="Calibri"/>
              </a:rPr>
              <a:t>Is there math?  Test tubes?</a:t>
            </a:r>
          </a:p>
        </p:txBody>
      </p:sp>
      <p:sp>
        <p:nvSpPr>
          <p:cNvPr name="Text Box 154" id="154"/>
          <p:cNvSpPr>
            <a:spLocks/>
          </p:cNvSpPr>
          <p:nvPr/>
        </p:nvSpPr>
        <p:spPr>
          <a:xfrm>
            <a:off y="5748337" x="1871662"/>
            <a:ext cy="738187" cx="2700337"/>
          </a:xfrm>
          <a:prstGeom prst="roundRect">
            <a:avLst>
              <a:gd name="adj" fmla="val 16667"/>
            </a:avLst>
          </a:prstGeom>
          <a:solidFill>
            <a:srgbClr val="A0366C"/>
          </a:solidFill>
          <a:ln>
            <a:noFill/>
          </a:ln>
        </p:spPr>
        <p:txBody>
          <a:bodyPr numCol="1">
            <a:spAutoFit/>
          </a:bodyPr>
          <a:lstStyle/>
          <a:p>
            <a:pPr marL="0" indent="0">
              <a:lnSpc>
                <a:spcPts val="2200"/>
              </a:lnSpc>
              <a:spcAft>
                <a:spcPts val="1200"/>
              </a:spcAft>
            </a:pPr>
            <a:r>
              <a:rPr sz="2400" smtClean="0" lang="en-US" dirty="0">
                <a:solidFill>
                  <a:srgbClr val="F8F6E3"/>
                </a:solidFill>
                <a:latin charset="0" pitchFamily="34" typeface="Calibri"/>
              </a:rPr>
              <a:t>You’ll need to be systematic.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55" id="155"/>
          <p:cNvSpPr>
            <a:spLocks/>
          </p:cNvSpPr>
          <p:nvPr>
            <p:ph type="title"/>
          </p:nvPr>
        </p:nvSpPr>
        <p:spPr>
          <a:xfrm>
            <a:off y="0" x="0"/>
            <a:ext cy="1143000" cx="9144000"/>
          </a:xfrm>
          <a:prstGeom prst="rect">
            <a:avLst/>
          </a:prstGeom>
          <a:solidFill>
            <a:srgbClr val="A0366C">
              <a:alpha val="99998"/>
            </a:srgbClr>
          </a:solidFill>
        </p:spPr>
        <p:txBody>
          <a:bodyPr tIns="45720" wrap="square" rIns="91440" numCol="1" lIns="274320" bIns="45720" anchor="ctr"/>
          <a:lstStyle/>
          <a:p>
            <a:pPr algn="l" marL="0" indent="0">
              <a:lnSpc>
                <a:spcPts val="4200"/>
              </a:lnSpc>
            </a:pPr>
            <a:r>
              <a:rPr smtClean="0" lang="en-US" dirty="0" b="1">
                <a:solidFill>
                  <a:srgbClr val="F8F6E3"/>
                </a:solidFill>
              </a:rPr>
              <a:t>Scientific Attitude Part 1: Curiosity</a:t>
            </a:r>
          </a:p>
        </p:txBody>
      </p:sp>
      <p:pic>
        <p:nvPicPr>
          <p:cNvPr name="Picture 156" id="156"/>
          <p:cNvPicPr>
            <a:picLocks noChangeAspect="1"/>
          </p:cNvPicPr>
          <p:nvPr/>
        </p:nvPicPr>
        <p:blipFill>
          <a:blip r:embed="rId3"/>
          <a:srcRect t="15990" r="14423" l="22748" b="20331"/>
          <a:stretch/>
        </p:blipFill>
        <p:spPr>
          <a:xfrm>
            <a:off y="3494087" x="0"/>
            <a:ext cy="3397250" cx="5029200"/>
          </a:xfrm>
          <a:prstGeom prst="rect">
            <a:avLst/>
          </a:prstGeom>
          <a:noFill/>
          <a:ln>
            <a:noFill/>
          </a:ln>
        </p:spPr>
      </p:pic>
      <p:sp>
        <p:nvSpPr>
          <p:cNvPr name="Text Box 158" id="158"/>
          <p:cNvSpPr>
            <a:spLocks/>
          </p:cNvSpPr>
          <p:nvPr/>
        </p:nvSpPr>
        <p:spPr>
          <a:xfrm>
            <a:off y="4033837" x="4932362"/>
            <a:ext cy="2654300" cx="3513137"/>
          </a:xfrm>
          <a:prstGeom prst="ellipse">
            <a:avLst/>
          </a:prstGeom>
          <a:solidFill>
            <a:srgbClr val="F36F21"/>
          </a:solidFill>
          <a:ln>
            <a:noFill/>
          </a:ln>
        </p:spPr>
        <p:txBody>
          <a:bodyPr numCol="1">
            <a:spAutoFit/>
          </a:bodyPr>
          <a:lstStyle/>
          <a:p>
            <a:pPr algn="ctr" marL="0" indent="0">
              <a:lnSpc>
                <a:spcPts val="2000"/>
              </a:lnSpc>
            </a:pPr>
            <a:r>
              <a:rPr sz="2400" smtClean="0" lang="en-US" dirty="0" b="1">
                <a:solidFill>
                  <a:srgbClr val="F8F6E3"/>
                </a:solidFill>
                <a:latin charset="0" pitchFamily="34" typeface="Calibri"/>
              </a:rPr>
              <a:t>Hypothesis:</a:t>
            </a:r>
            <a:r>
              <a:rPr sz="2400" smtClean="0" lang="en-US" dirty="0">
                <a:solidFill>
                  <a:srgbClr val="F8F6E3"/>
                </a:solidFill>
                <a:latin charset="0" pitchFamily="34" typeface="Calibri"/>
              </a:rPr>
              <a:t> Curiosity, if not guided by caution, can lead to the death of felines and perhaps humans.</a:t>
            </a:r>
          </a:p>
        </p:txBody>
      </p:sp>
      <p:sp>
        <p:nvSpPr>
          <p:cNvPr name="Text Box 159" id="159"/>
          <p:cNvSpPr>
            <a:spLocks/>
          </p:cNvSpPr>
          <p:nvPr/>
        </p:nvSpPr>
        <p:spPr>
          <a:xfrm>
            <a:off y="1289050" x="293687"/>
            <a:ext cy="1293812" cx="4735512"/>
          </a:xfrm>
          <a:prstGeom prst="roundRect">
            <a:avLst>
              <a:gd name="adj" fmla="val 16667"/>
            </a:avLst>
          </a:prstGeom>
          <a:solidFill>
            <a:srgbClr val="3AA082"/>
          </a:solidFill>
          <a:ln>
            <a:noFill/>
          </a:ln>
        </p:spPr>
        <p:txBody>
          <a:bodyPr numCol="1">
            <a:spAutoFit/>
          </a:bodyPr>
          <a:lstStyle/>
          <a:p>
            <a:pPr algn="ctr" marL="342900" indent="-342900">
              <a:lnSpc>
                <a:spcPts val="2800"/>
              </a:lnSpc>
            </a:pPr>
            <a:r>
              <a:rPr sz="3200" smtClean="0" lang="en-US" dirty="0" b="1">
                <a:solidFill>
                  <a:srgbClr val="FAC090"/>
                </a:solidFill>
                <a:latin charset="0" pitchFamily="34" typeface="Calibri"/>
              </a:rPr>
              <a:t>Definition:  </a:t>
            </a:r>
          </a:p>
          <a:p>
            <a:pPr algn="ctr" marL="342900" indent="-342900">
              <a:lnSpc>
                <a:spcPts val="2800"/>
              </a:lnSpc>
            </a:pPr>
            <a:r>
              <a:rPr sz="3200" smtClean="0" lang="en-US" dirty="0">
                <a:solidFill>
                  <a:srgbClr val="F8F6E3"/>
                </a:solidFill>
                <a:latin charset="0" pitchFamily="34" typeface="Calibri"/>
              </a:rPr>
              <a:t>always asking new questions</a:t>
            </a:r>
          </a:p>
        </p:txBody>
      </p:sp>
      <p:sp>
        <p:nvSpPr>
          <p:cNvPr name="Text Box 160" id="160"/>
          <p:cNvSpPr>
            <a:spLocks/>
          </p:cNvSpPr>
          <p:nvPr>
            <p:ph type="obj"/>
          </p:nvPr>
        </p:nvSpPr>
        <p:spPr>
          <a:xfrm>
            <a:off y="2711450" x="2660650"/>
            <a:ext cy="1139825" cx="6272212"/>
          </a:xfrm>
          <a:prstGeom prst="rect">
            <a:avLst/>
          </a:prstGeom>
        </p:spPr>
        <p:txBody>
          <a:bodyPr tIns="45720" wrap="square" rIns="91440" numCol="1" lIns="91440" bIns="45720" anchor="ctr"/>
          <a:lstStyle/>
          <a:p>
            <a:pPr marL="0" indent="-342900">
              <a:lnSpc>
                <a:spcPts val="2200"/>
              </a:lnSpc>
              <a:spcAft>
                <a:spcPts val="600"/>
              </a:spcAft>
              <a:buNone/>
            </a:pPr>
            <a:r>
              <a:rPr sz="2400" lang="en-US" smtClean="0" i="1" dirty="0" b="1"/>
              <a:t>“That behavior I’m noticing in that guy… is that common to all people?  Or is it more common when under stress?  Or only common for males?”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61" id="161"/>
          <p:cNvSpPr>
            <a:spLocks/>
          </p:cNvSpPr>
          <p:nvPr>
            <p:ph type="title"/>
          </p:nvPr>
        </p:nvSpPr>
        <p:spPr>
          <a:xfrm>
            <a:off y="0" x="0"/>
            <a:ext cy="1143000" cx="9144000"/>
          </a:xfrm>
          <a:prstGeom prst="rect">
            <a:avLst/>
          </a:prstGeom>
          <a:solidFill>
            <a:srgbClr val="A0366C">
              <a:alpha val="99998"/>
            </a:srgbClr>
          </a:solidFill>
        </p:spPr>
        <p:txBody>
          <a:bodyPr tIns="45720" wrap="square" rIns="91440" numCol="1" lIns="274320" bIns="45720" anchor="ctr"/>
          <a:lstStyle/>
          <a:p>
            <a:pPr algn="l" marL="0" indent="0">
              <a:lnSpc>
                <a:spcPts val="4200"/>
              </a:lnSpc>
            </a:pPr>
            <a:r>
              <a:rPr smtClean="0" lang="en-US" dirty="0" b="1">
                <a:solidFill>
                  <a:srgbClr val="F8F6E3"/>
                </a:solidFill>
              </a:rPr>
              <a:t>Scientific Attitude Part 2: Skepticism</a:t>
            </a:r>
          </a:p>
        </p:txBody>
      </p:sp>
      <p:sp>
        <p:nvSpPr>
          <p:cNvPr name="Text Box 162" id="162"/>
          <p:cNvSpPr>
            <a:spLocks/>
          </p:cNvSpPr>
          <p:nvPr/>
        </p:nvSpPr>
        <p:spPr>
          <a:xfrm>
            <a:off y="1268412" x="1066800"/>
            <a:ext cy="1692275" cx="6980237"/>
          </a:xfrm>
          <a:prstGeom prst="roundRect">
            <a:avLst>
              <a:gd name="adj" fmla="val 16667"/>
            </a:avLst>
          </a:prstGeom>
          <a:solidFill>
            <a:srgbClr val="3AA082"/>
          </a:solidFill>
          <a:ln>
            <a:noFill/>
          </a:ln>
        </p:spPr>
        <p:txBody>
          <a:bodyPr numCol="1">
            <a:spAutoFit/>
          </a:bodyPr>
          <a:lstStyle/>
          <a:p>
            <a:pPr algn="ctr" marL="342900" indent="-342900">
              <a:lnSpc>
                <a:spcPts val="2800"/>
              </a:lnSpc>
            </a:pPr>
            <a:r>
              <a:rPr sz="3200" smtClean="0" lang="en-US" dirty="0" b="1">
                <a:solidFill>
                  <a:srgbClr val="FAC090"/>
                </a:solidFill>
                <a:latin charset="0" pitchFamily="34" typeface="Calibri"/>
              </a:rPr>
              <a:t>Definition:</a:t>
            </a:r>
            <a:r>
              <a:rPr sz="3200" smtClean="0" lang="en-US" dirty="0" b="1">
                <a:solidFill>
                  <a:srgbClr val="A0366C"/>
                </a:solidFill>
                <a:latin charset="0" pitchFamily="34" typeface="Calibri"/>
              </a:rPr>
              <a:t>  </a:t>
            </a:r>
          </a:p>
          <a:p>
            <a:pPr algn="ctr" marL="342900" indent="-342900">
              <a:lnSpc>
                <a:spcPts val="2800"/>
              </a:lnSpc>
            </a:pPr>
            <a:r>
              <a:rPr sz="3200" smtClean="0" lang="en-US" dirty="0">
                <a:solidFill>
                  <a:srgbClr val="F8F6E3"/>
                </a:solidFill>
                <a:latin charset="0" pitchFamily="34" typeface="Calibri"/>
              </a:rPr>
              <a:t>not accepting a ‘fact’ as true without challenging it; seeing if ‘facts’ can withstand attempts to disprove them</a:t>
            </a:r>
          </a:p>
        </p:txBody>
      </p:sp>
      <p:sp>
        <p:nvSpPr>
          <p:cNvPr name="Text Box 163" id="163"/>
          <p:cNvSpPr>
            <a:spLocks/>
          </p:cNvSpPr>
          <p:nvPr>
            <p:ph type="obj"/>
          </p:nvPr>
        </p:nvSpPr>
        <p:spPr>
          <a:xfrm>
            <a:off y="4302125" x="3625850"/>
            <a:ext cy="1139825" cx="4665662"/>
          </a:xfrm>
          <a:prstGeom prst="rect">
            <a:avLst/>
          </a:prstGeom>
        </p:spPr>
        <p:txBody>
          <a:bodyPr tIns="45720" wrap="square" rIns="91440" numCol="1" lIns="91440" bIns="45720" anchor="ctr"/>
          <a:lstStyle/>
          <a:p>
            <a:pPr marL="0" indent="-342900">
              <a:lnSpc>
                <a:spcPts val="2200"/>
              </a:lnSpc>
              <a:spcAft>
                <a:spcPts val="600"/>
              </a:spcAft>
              <a:buNone/>
            </a:pPr>
            <a:r>
              <a:rPr sz="2400" lang="en-US" smtClean="0" i="1" dirty="0" b="1"/>
              <a:t>Skepticism, like curiosity, generates questions:  “Is there another explanation for  the behavior I am seeing?  Is there a problem with how I measured it, or how I set up my experiment?  Do I need to change my theory to fit the evidence?” </a:t>
            </a:r>
          </a:p>
          <a:p>
            <a:pPr marL="0" indent="-342900">
              <a:lnSpc>
                <a:spcPts val="2200"/>
              </a:lnSpc>
              <a:spcAft>
                <a:spcPts val="600"/>
              </a:spcAft>
              <a:buNone/>
            </a:pPr>
            <a:endParaRPr sz="2400" lang="en-US" smtClean="0" i="1" dirty="0" b="1"/>
          </a:p>
        </p:txBody>
      </p:sp>
      <p:grpSp>
        <p:nvGrpSpPr>
          <p:cNvPr name="Group 165" id="165"/>
          <p:cNvGrpSpPr>
            <a:grpSpLocks noUngrp="0" noSelect="0" noRot="0" noMove="0" noChangeAspect="0" noGrp="0"/>
          </p:cNvGrpSpPr>
          <p:nvPr/>
        </p:nvGrpSpPr>
        <p:grpSpPr>
          <a:xfrm>
            <a:off y="1925637" x="0"/>
            <a:ext cy="4932362" cx="3287712"/>
            <a:chOff y="1925937" x="-1"/>
            <a:chExt cy="4932063" cx="3288042"/>
          </a:xfrm>
        </p:grpSpPr>
        <p:grpSp>
          <p:nvGrpSpPr>
            <p:cNvPr name="Group 166" id="166"/>
            <p:cNvGrpSpPr>
              <a:grpSpLocks/>
            </p:cNvGrpSpPr>
            <p:nvPr/>
          </p:nvGrpSpPr>
          <p:grpSpPr>
            <a:xfrm>
              <a:off y="2432572" x="-298735"/>
              <a:ext cy="4882600" cx="3889637"/>
              <a:chOff y="2432304" x="-298704"/>
              <a:chExt cy="4882896" cx="3889248"/>
            </a:xfrm>
          </p:grpSpPr>
          <p:pic>
            <p:nvPicPr>
              <p:cNvPr name="Picture 167" id="167"/>
              <p:cNvPicPr>
                <a:picLocks noChangeAspect="1"/>
              </p:cNvPicPr>
              <p:nvPr/>
            </p:nvPicPr>
            <p:blipFill>
              <a:blip r:embed="rId3"/>
              <a:stretch/>
            </p:blipFill>
            <p:spPr>
              <a:xfrm>
                <a:off y="2432304" x="-298704"/>
                <a:ext cy="4882896" cx="3889248"/>
              </a:xfrm>
              <a:prstGeom prst="rect">
                <a:avLst/>
              </a:prstGeom>
              <a:noFill/>
            </p:spPr>
          </p:pic>
          <p:sp>
            <p:nvSpPr>
              <p:cNvPr name="Text Box 169" id="169"/>
              <p:cNvSpPr txBox="1">
                <a:spLocks/>
              </p:cNvSpPr>
              <p:nvPr/>
            </p:nvSpPr>
            <p:spPr>
              <a:xfrm rot="-5400000">
                <a:off y="4076811" x="496186"/>
                <a:ext cy="1589662" cx="2295342"/>
              </a:xfrm>
              <a:prstGeom prst="rect">
                <a:avLst/>
              </a:prstGeom>
              <a:noFill/>
              <a:ln>
                <a:noFill/>
              </a:ln>
            </p:spPr>
            <p:txBody>
              <a:bodyPr numCol="1" anchor="ctr"/>
              <a:lstStyle/>
              <a:p>
                <a:endParaRPr/>
              </a:p>
            </p:txBody>
          </p:sp>
        </p:grpSp>
        <p:pic>
          <p:nvPicPr>
            <p:cNvPr name="Picture 170" id="170"/>
            <p:cNvPicPr>
              <a:picLocks noChangeAspect="1"/>
            </p:cNvPicPr>
            <p:nvPr/>
          </p:nvPicPr>
          <p:blipFill>
            <a:blip r:embed="rId4"/>
            <a:stretch/>
          </p:blipFill>
          <p:spPr>
            <a:xfrm>
              <a:off y="933047" x="-993748"/>
              <a:ext cy="6918541" cx="5273568"/>
            </a:xfrm>
            <a:prstGeom prst="rect">
              <a:avLst/>
            </a:prstGeom>
            <a:noFill/>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72" id="172"/>
          <p:cNvSpPr>
            <a:spLocks/>
          </p:cNvSpPr>
          <p:nvPr>
            <p:ph type="title"/>
          </p:nvPr>
        </p:nvSpPr>
        <p:spPr>
          <a:xfrm>
            <a:off y="0" x="0"/>
            <a:ext cy="1143000" cx="9144000"/>
          </a:xfrm>
          <a:prstGeom prst="rect">
            <a:avLst/>
          </a:prstGeom>
          <a:solidFill>
            <a:srgbClr val="A0366C">
              <a:alpha val="99998"/>
            </a:srgbClr>
          </a:solidFill>
        </p:spPr>
        <p:txBody>
          <a:bodyPr tIns="45720" wrap="square" rIns="91440" numCol="1" lIns="274320" bIns="45720" anchor="ctr"/>
          <a:lstStyle/>
          <a:p>
            <a:pPr algn="l" marL="0" indent="0">
              <a:lnSpc>
                <a:spcPts val="4200"/>
              </a:lnSpc>
            </a:pPr>
            <a:r>
              <a:rPr smtClean="0" lang="en-US" dirty="0" b="1">
                <a:solidFill>
                  <a:srgbClr val="F8F6E3"/>
                </a:solidFill>
              </a:rPr>
              <a:t>Scientific Attitude Part 3: Humility</a:t>
            </a:r>
          </a:p>
        </p:txBody>
      </p:sp>
      <p:sp>
        <p:nvSpPr>
          <p:cNvPr name="Text Box 173" id="173"/>
          <p:cNvSpPr>
            <a:spLocks/>
          </p:cNvSpPr>
          <p:nvPr/>
        </p:nvSpPr>
        <p:spPr>
          <a:xfrm>
            <a:off y="1773237" x="666750"/>
            <a:ext cy="2882900" cx="4195762"/>
          </a:xfrm>
          <a:prstGeom prst="roundRect">
            <a:avLst>
              <a:gd name="adj" fmla="val 16667"/>
            </a:avLst>
          </a:prstGeom>
          <a:solidFill>
            <a:srgbClr val="3AA082"/>
          </a:solidFill>
          <a:ln>
            <a:noFill/>
          </a:ln>
        </p:spPr>
        <p:txBody>
          <a:bodyPr numCol="1">
            <a:spAutoFit/>
          </a:bodyPr>
          <a:lstStyle/>
          <a:p>
            <a:pPr algn="ctr" marL="342900" indent="-342900">
              <a:lnSpc>
                <a:spcPts val="2800"/>
              </a:lnSpc>
            </a:pPr>
            <a:r>
              <a:rPr sz="3200" smtClean="0" lang="en-US" dirty="0" b="1">
                <a:solidFill>
                  <a:srgbClr val="FAC090"/>
                </a:solidFill>
                <a:latin charset="0" pitchFamily="34" typeface="Calibri"/>
              </a:rPr>
              <a:t>Humility refers to </a:t>
            </a:r>
          </a:p>
          <a:p>
            <a:pPr algn="ctr" marL="342900" indent="-342900">
              <a:lnSpc>
                <a:spcPts val="2800"/>
              </a:lnSpc>
            </a:pPr>
            <a:r>
              <a:rPr sz="3200" lang="en-US" smtClean="0" i="1" dirty="0">
                <a:solidFill>
                  <a:srgbClr val="F8F6E3"/>
                </a:solidFill>
                <a:latin charset="0" pitchFamily="34" typeface="Calibri"/>
              </a:rPr>
              <a:t>seeking the truth rather than trying to be right; a scientist needs to be able to accept  being wrong.</a:t>
            </a:r>
          </a:p>
        </p:txBody>
      </p:sp>
      <p:sp>
        <p:nvSpPr>
          <p:cNvPr name="Text Box 174" id="174"/>
          <p:cNvSpPr>
            <a:spLocks/>
          </p:cNvSpPr>
          <p:nvPr/>
        </p:nvSpPr>
        <p:spPr>
          <a:xfrm>
            <a:off y="3259137" x="5038725"/>
            <a:ext cy="3040062" cx="3513137"/>
          </a:xfrm>
          <a:prstGeom prst="ellipse">
            <a:avLst/>
          </a:prstGeom>
          <a:solidFill>
            <a:srgbClr val="F36F21"/>
          </a:solidFill>
          <a:ln>
            <a:noFill/>
          </a:ln>
        </p:spPr>
        <p:txBody>
          <a:bodyPr numCol="1">
            <a:spAutoFit/>
          </a:bodyPr>
          <a:lstStyle/>
          <a:p>
            <a:pPr algn="ctr" marL="0" indent="0">
              <a:lnSpc>
                <a:spcPts val="2000"/>
              </a:lnSpc>
            </a:pPr>
            <a:r>
              <a:rPr sz="2400" lang="en-US" smtClean="0" i="1" dirty="0" b="1">
                <a:solidFill>
                  <a:srgbClr val="F8F6E3"/>
                </a:solidFill>
                <a:latin charset="0" pitchFamily="34" typeface="Calibri"/>
              </a:rPr>
              <a:t>“What matters is not my opinion or yours, but the truth nature reveals in response to our questioning.”  </a:t>
            </a:r>
            <a:r>
              <a:rPr sz="2400" smtClean="0" lang="en-US" dirty="0" b="1">
                <a:solidFill>
                  <a:srgbClr val="F8F6E3"/>
                </a:solidFill>
                <a:latin charset="0" pitchFamily="34" typeface="Calibri"/>
              </a:rPr>
              <a:t>David Myers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75" id="175"/>
          <p:cNvSpPr>
            <a:spLocks/>
          </p:cNvSpPr>
          <p:nvPr/>
        </p:nvSpPr>
        <p:spPr>
          <a:xfrm>
            <a:off y="2687637" x="2720975"/>
            <a:ext cy="3400425" cx="3594100"/>
          </a:xfrm>
          <a:custGeom>
            <a:avLst/>
            <a:gdLst/>
            <a:ahLst/>
            <a:cxnLst/>
            <a:rect t="0" r="r" l="0" b="b"/>
            <a:pathLst>
              <a:path w="3593084" h="3401860">
                <a:moveTo>
                  <a:pt y="1700930" x="0"/>
                </a:moveTo>
                <a:cubicBezTo>
                  <a:pt y="761532" x="0"/>
                  <a:pt y="0" x="804339"/>
                  <a:pt y="0" x="1796542"/>
                </a:cubicBezTo>
                <a:cubicBezTo>
                  <a:pt y="0" x="2788745"/>
                  <a:pt y="761532" x="3593084"/>
                  <a:pt y="1700930" x="3593084"/>
                </a:cubicBezTo>
                <a:cubicBezTo>
                  <a:pt y="2640328" x="3593084"/>
                  <a:pt y="3401860" x="2788745"/>
                  <a:pt y="3401860" x="1796542"/>
                </a:cubicBezTo>
                <a:cubicBezTo>
                  <a:pt y="3401860" x="804339"/>
                  <a:pt y="2640328" x="0"/>
                  <a:pt y="1700930" x="0"/>
                </a:cubicBezTo>
                <a:close/>
              </a:path>
            </a:pathLst>
          </a:custGeom>
          <a:solidFill>
            <a:srgbClr val="F8F6E3"/>
          </a:solidFill>
          <a:ln w="25400">
            <a:solidFill>
              <a:srgbClr val="444EA2"/>
            </a:solidFill>
            <a:round/>
            <a:headEnd/>
            <a:tailEnd/>
          </a:ln>
        </p:spPr>
        <p:txBody>
          <a:bodyPr tIns="513431" rIns="541435" numCol="1" lIns="541435" bIns="513431" anchor="ctr"/>
          <a:lstStyle/>
          <a:p>
            <a:pPr marL="0" indent="0" algn="ctr" defTabSz="1066800">
              <a:lnSpc>
                <a:spcPts val="2000"/>
              </a:lnSpc>
              <a:spcAft>
                <a:spcPct val="35000"/>
              </a:spcAft>
            </a:pPr>
            <a:r>
              <a:rPr sz="2400" smtClean="0" lang="en-US" dirty="0" b="1">
                <a:solidFill>
                  <a:srgbClr val="A0366C"/>
                </a:solidFill>
                <a:latin charset="0" pitchFamily="34" typeface="Calibri"/>
              </a:rPr>
              <a:t>Critical thinking:  </a:t>
            </a:r>
            <a:r>
              <a:rPr sz="2400" smtClean="0" lang="en-US" dirty="0">
                <a:latin charset="0" pitchFamily="34" typeface="Calibri"/>
              </a:rPr>
              <a:t>analyzing information to decide if it makes sense, rather than simply accepting it. </a:t>
            </a:r>
            <a:r>
              <a:rPr sz="2400" smtClean="0" lang="en-US" dirty="0" b="1">
                <a:solidFill>
                  <a:srgbClr val="A0366C"/>
                </a:solidFill>
                <a:latin charset="0" pitchFamily="34" typeface="Calibri"/>
              </a:rPr>
              <a:t>Goal</a:t>
            </a:r>
            <a:r>
              <a:rPr sz="2400" smtClean="0" lang="en-US" dirty="0" b="1">
                <a:latin charset="0" pitchFamily="34" typeface="Calibri"/>
              </a:rPr>
              <a:t>: </a:t>
            </a:r>
            <a:r>
              <a:rPr sz="2400" smtClean="0" lang="en-US" dirty="0">
                <a:latin charset="0" pitchFamily="34" typeface="Calibri"/>
              </a:rPr>
              <a:t> getting at the truth, even if it means putting aside your own ideas.</a:t>
            </a:r>
          </a:p>
        </p:txBody>
      </p:sp>
      <p:grpSp>
        <p:nvGrpSpPr>
          <p:cNvPr name="Group 177" id="177"/>
          <p:cNvGrpSpPr>
            <a:grpSpLocks noUngrp="0" noSelect="0" noRot="0" noMove="0" noChangeAspect="0" noGrp="0"/>
          </p:cNvGrpSpPr>
          <p:nvPr/>
        </p:nvGrpSpPr>
        <p:grpSpPr>
          <a:xfrm>
            <a:off y="130175" x="3246437"/>
            <a:ext cy="2557462" cx="2490787"/>
            <a:chOff y="130189" x="3246309"/>
            <a:chExt cy="2556792" cx="2491191"/>
          </a:xfrm>
        </p:grpSpPr>
        <p:sp>
          <p:nvSpPr>
            <p:cNvPr name="Text Box 178" id="178"/>
            <p:cNvSpPr>
              <a:spLocks/>
            </p:cNvSpPr>
            <p:nvPr/>
          </p:nvSpPr>
          <p:spPr>
            <a:xfrm rot="5387954">
              <a:off y="2577462" x="4422876"/>
              <a:ext cy="39694" cx="179341"/>
            </a:xfrm>
            <a:custGeom>
              <a:avLst/>
              <a:gdLst/>
              <a:ahLst/>
              <a:cxnLst/>
              <a:rect t="0" r="r" l="0" b="b"/>
              <a:pathLst>
                <a:path w="179359" h="18708">
                  <a:moveTo>
                    <a:pt y="19708" x="179359"/>
                  </a:moveTo>
                  <a:lnTo>
                    <a:pt y="19708" x="0"/>
                  </a:lnTo>
                </a:path>
              </a:pathLst>
            </a:custGeom>
            <a:noFill/>
            <a:ln w="25400" cmpd="sng" cap="flat">
              <a:solidFill>
                <a:srgbClr val="444EA2">
                  <a:alpha val="100000"/>
                </a:srgbClr>
              </a:solidFill>
              <a:prstDash val="solid"/>
              <a:round/>
              <a:headEnd/>
              <a:tailEnd/>
            </a:ln>
          </p:spPr>
        </p:sp>
        <p:sp>
          <p:nvSpPr>
            <p:cNvPr name="Text Box 179" id="179"/>
            <p:cNvSpPr>
              <a:spLocks/>
            </p:cNvSpPr>
            <p:nvPr/>
          </p:nvSpPr>
          <p:spPr>
            <a:xfrm>
              <a:off y="130189" x="3246309"/>
              <a:ext cy="2377451" cx="2491191"/>
            </a:xfrm>
            <a:custGeom>
              <a:avLst/>
              <a:gdLst/>
              <a:ahLst/>
              <a:cxnLst/>
              <a:rect t="0" r="r" l="0" b="b"/>
              <a:pathLst>
                <a:path w="2379044" h="2377442">
                  <a:moveTo>
                    <a:pt y="1188721" x="0"/>
                  </a:moveTo>
                  <a:cubicBezTo>
                    <a:pt y="532209" x="0"/>
                    <a:pt y="0" x="532567"/>
                    <a:pt y="0" x="1189522"/>
                  </a:cubicBezTo>
                  <a:cubicBezTo>
                    <a:pt y="0" x="1846477"/>
                    <a:pt y="532209" x="2379044"/>
                    <a:pt y="1188721" x="2379044"/>
                  </a:cubicBezTo>
                  <a:cubicBezTo>
                    <a:pt y="1845233" x="2379044"/>
                    <a:pt y="2377442" x="1846477"/>
                    <a:pt y="2377442" x="1189522"/>
                  </a:cubicBezTo>
                  <a:cubicBezTo>
                    <a:pt y="2377442" x="532567"/>
                    <a:pt y="1845233" x="0"/>
                    <a:pt y="1188721" x="0"/>
                  </a:cubicBezTo>
                  <a:close/>
                </a:path>
              </a:pathLst>
            </a:custGeom>
            <a:solidFill>
              <a:srgbClr val="444EA2"/>
            </a:solidFill>
            <a:ln w="25400">
              <a:solidFill>
                <a:srgbClr val="FFFFFF"/>
              </a:solidFill>
              <a:round/>
              <a:headEnd/>
              <a:tailEnd/>
            </a:ln>
          </p:spPr>
          <p:txBody>
            <a:bodyPr tIns="363408" rIns="363643" numCol="1" lIns="363643" bIns="363408" anchor="ctr"/>
            <a:lstStyle/>
            <a:p>
              <a:pPr marL="0" indent="0" algn="ctr" defTabSz="1066800">
                <a:lnSpc>
                  <a:spcPts val="2000"/>
                </a:lnSpc>
              </a:pPr>
              <a:r>
                <a:rPr sz="2400" smtClean="0" lang="en-US" dirty="0">
                  <a:solidFill>
                    <a:srgbClr val="F8F6E3"/>
                  </a:solidFill>
                  <a:latin charset="0" pitchFamily="34" typeface="Calibri"/>
                </a:rPr>
                <a:t>Look for hidden </a:t>
              </a:r>
              <a:r>
                <a:rPr sz="2400" smtClean="0" lang="en-US" dirty="0" b="1">
                  <a:solidFill>
                    <a:srgbClr val="F8F6E3"/>
                  </a:solidFill>
                  <a:latin charset="0" pitchFamily="34" typeface="Calibri"/>
                </a:rPr>
                <a:t>assumptions</a:t>
              </a:r>
              <a:r>
                <a:rPr sz="2400" smtClean="0" lang="en-US" dirty="0">
                  <a:solidFill>
                    <a:srgbClr val="F8F6E3"/>
                  </a:solidFill>
                  <a:latin charset="0" pitchFamily="34" typeface="Calibri"/>
                </a:rPr>
                <a:t> and decide if you agree.</a:t>
              </a:r>
            </a:p>
          </p:txBody>
        </p:sp>
      </p:grpSp>
      <p:grpSp>
        <p:nvGrpSpPr>
          <p:cNvPr name="Group 181" id="181"/>
          <p:cNvGrpSpPr>
            <a:grpSpLocks noUngrp="0" noSelect="0" noRot="0" noMove="0" noChangeAspect="0" noGrp="0"/>
          </p:cNvGrpSpPr>
          <p:nvPr/>
        </p:nvGrpSpPr>
        <p:grpSpPr>
          <a:xfrm>
            <a:off y="984250" x="5856287"/>
            <a:ext cy="2378075" cx="2835275"/>
            <a:chOff y="984481" x="5856699"/>
            <a:chExt cy="2377441" cx="2835475"/>
          </a:xfrm>
        </p:grpSpPr>
        <p:sp>
          <p:nvSpPr>
            <p:cNvPr name="Text Box 182" id="182"/>
            <p:cNvSpPr>
              <a:spLocks/>
            </p:cNvSpPr>
            <p:nvPr/>
          </p:nvSpPr>
          <p:spPr>
            <a:xfrm rot="-2194702">
              <a:off y="3090532" x="5856699"/>
              <a:ext cy="39676" cx="766816"/>
            </a:xfrm>
            <a:custGeom>
              <a:avLst/>
              <a:gdLst/>
              <a:ahLst/>
              <a:cxnLst/>
              <a:rect t="0" r="r" l="0" b="b"/>
              <a:pathLst>
                <a:path w="766422" h="18708">
                  <a:moveTo>
                    <a:pt y="19708" x="0"/>
                  </a:moveTo>
                  <a:lnTo>
                    <a:pt y="19708" x="766422"/>
                  </a:lnTo>
                </a:path>
              </a:pathLst>
            </a:custGeom>
            <a:noFill/>
            <a:ln w="25400" cmpd="sng" cap="flat">
              <a:solidFill>
                <a:srgbClr val="444EA2">
                  <a:alpha val="100000"/>
                </a:srgbClr>
              </a:solidFill>
              <a:prstDash val="solid"/>
              <a:round/>
              <a:headEnd/>
              <a:tailEnd/>
            </a:ln>
          </p:spPr>
        </p:sp>
        <p:sp>
          <p:nvSpPr>
            <p:cNvPr name="Text Box 183" id="183"/>
            <p:cNvSpPr>
              <a:spLocks/>
            </p:cNvSpPr>
            <p:nvPr/>
          </p:nvSpPr>
          <p:spPr>
            <a:xfrm>
              <a:off y="984481" x="6312343"/>
              <a:ext cy="2377441" cx="2379831"/>
            </a:xfrm>
            <a:custGeom>
              <a:avLst/>
              <a:gdLst/>
              <a:ahLst/>
              <a:cxnLst/>
              <a:rect t="0" r="r" l="0" b="b"/>
              <a:pathLst>
                <a:path w="2379044" h="2377442">
                  <a:moveTo>
                    <a:pt y="1188721" x="0"/>
                  </a:moveTo>
                  <a:cubicBezTo>
                    <a:pt y="532209" x="0"/>
                    <a:pt y="0" x="532567"/>
                    <a:pt y="0" x="1189522"/>
                  </a:cubicBezTo>
                  <a:cubicBezTo>
                    <a:pt y="0" x="1846477"/>
                    <a:pt y="532209" x="2379044"/>
                    <a:pt y="1188721" x="2379044"/>
                  </a:cubicBezTo>
                  <a:cubicBezTo>
                    <a:pt y="1845233" x="2379044"/>
                    <a:pt y="2377442" x="1846477"/>
                    <a:pt y="2377442" x="1189522"/>
                  </a:cubicBezTo>
                  <a:cubicBezTo>
                    <a:pt y="2377442" x="532567"/>
                    <a:pt y="1845233" x="0"/>
                    <a:pt y="1188721" x="0"/>
                  </a:cubicBezTo>
                  <a:close/>
                </a:path>
              </a:pathLst>
            </a:custGeom>
            <a:solidFill>
              <a:srgbClr val="444EA2"/>
            </a:solidFill>
            <a:ln w="25400">
              <a:solidFill>
                <a:srgbClr val="FFFFFF"/>
              </a:solidFill>
              <a:round/>
              <a:headEnd/>
              <a:tailEnd/>
            </a:ln>
          </p:spPr>
          <p:txBody>
            <a:bodyPr tIns="363408" rIns="363643" numCol="1" lIns="363643" bIns="363408" anchor="ctr"/>
            <a:lstStyle/>
            <a:p>
              <a:pPr marL="0" indent="0" algn="ctr" defTabSz="1066800">
                <a:lnSpc>
                  <a:spcPts val="2000"/>
                </a:lnSpc>
              </a:pPr>
              <a:r>
                <a:rPr sz="2400" smtClean="0" lang="en-US" dirty="0">
                  <a:solidFill>
                    <a:srgbClr val="F8F6E3"/>
                  </a:solidFill>
                  <a:latin charset="0" pitchFamily="34" typeface="Calibri"/>
                </a:rPr>
                <a:t>Look for hidden </a:t>
              </a:r>
              <a:r>
                <a:rPr sz="2400" smtClean="0" lang="en-US" dirty="0" b="1">
                  <a:solidFill>
                    <a:srgbClr val="F8F6E3"/>
                  </a:solidFill>
                  <a:latin charset="0" pitchFamily="34" typeface="Calibri"/>
                </a:rPr>
                <a:t>bias</a:t>
              </a:r>
              <a:r>
                <a:rPr sz="2400" smtClean="0" lang="en-US" dirty="0">
                  <a:solidFill>
                    <a:srgbClr val="F8F6E3"/>
                  </a:solidFill>
                  <a:latin charset="0" pitchFamily="34" typeface="Calibri"/>
                </a:rPr>
                <a:t>, politics, values, or personal connections. </a:t>
              </a:r>
            </a:p>
          </p:txBody>
        </p:sp>
      </p:grpSp>
      <p:grpSp>
        <p:nvGrpSpPr>
          <p:cNvPr name="Group 185" id="185"/>
          <p:cNvGrpSpPr>
            <a:grpSpLocks noUngrp="0" noSelect="0" noRot="0" noMove="0" noChangeAspect="0" noGrp="0"/>
          </p:cNvGrpSpPr>
          <p:nvPr/>
        </p:nvGrpSpPr>
        <p:grpSpPr>
          <a:xfrm>
            <a:off y="4189412" x="6216650"/>
            <a:ext cy="2376487" cx="2657475"/>
            <a:chOff y="4189008" x="6216431"/>
            <a:chExt cy="2377441" cx="2658486"/>
          </a:xfrm>
        </p:grpSpPr>
        <p:sp>
          <p:nvSpPr>
            <p:cNvPr name="Text Box 186" id="186"/>
            <p:cNvSpPr>
              <a:spLocks/>
            </p:cNvSpPr>
            <p:nvPr/>
          </p:nvSpPr>
          <p:spPr>
            <a:xfrm rot="1041320">
              <a:off y="4952902" x="6216431"/>
              <a:ext cy="38115" cx="341443"/>
            </a:xfrm>
            <a:custGeom>
              <a:avLst/>
              <a:gdLst/>
              <a:ahLst/>
              <a:cxnLst/>
              <a:rect t="0" r="r" l="0" b="b"/>
              <a:pathLst>
                <a:path w="341438" h="18708">
                  <a:moveTo>
                    <a:pt y="19708" x="0"/>
                  </a:moveTo>
                  <a:lnTo>
                    <a:pt y="19708" x="341438"/>
                  </a:lnTo>
                </a:path>
              </a:pathLst>
            </a:custGeom>
            <a:noFill/>
            <a:ln w="25400" cmpd="sng" cap="flat">
              <a:solidFill>
                <a:srgbClr val="444EA2">
                  <a:alpha val="100000"/>
                </a:srgbClr>
              </a:solidFill>
              <a:prstDash val="solid"/>
              <a:round/>
              <a:headEnd/>
              <a:tailEnd/>
            </a:ln>
          </p:spPr>
        </p:sp>
        <p:sp>
          <p:nvSpPr>
            <p:cNvPr name="Text Box 187" id="187"/>
            <p:cNvSpPr>
              <a:spLocks/>
            </p:cNvSpPr>
            <p:nvPr/>
          </p:nvSpPr>
          <p:spPr>
            <a:xfrm>
              <a:off y="4189008" x="6495937"/>
              <a:ext cy="2377441" cx="2378980"/>
            </a:xfrm>
            <a:custGeom>
              <a:avLst/>
              <a:gdLst/>
              <a:ahLst/>
              <a:cxnLst/>
              <a:rect t="0" r="r" l="0" b="b"/>
              <a:pathLst>
                <a:path w="2379044" h="2377442">
                  <a:moveTo>
                    <a:pt y="1188721" x="0"/>
                  </a:moveTo>
                  <a:cubicBezTo>
                    <a:pt y="532209" x="0"/>
                    <a:pt y="0" x="532567"/>
                    <a:pt y="0" x="1189522"/>
                  </a:cubicBezTo>
                  <a:cubicBezTo>
                    <a:pt y="0" x="1846477"/>
                    <a:pt y="532209" x="2379044"/>
                    <a:pt y="1188721" x="2379044"/>
                  </a:cubicBezTo>
                  <a:cubicBezTo>
                    <a:pt y="1845233" x="2379044"/>
                    <a:pt y="2377442" x="1846477"/>
                    <a:pt y="2377442" x="1189522"/>
                  </a:cubicBezTo>
                  <a:cubicBezTo>
                    <a:pt y="2377442" x="532567"/>
                    <a:pt y="1845233" x="0"/>
                    <a:pt y="1188721" x="0"/>
                  </a:cubicBezTo>
                  <a:close/>
                </a:path>
              </a:pathLst>
            </a:custGeom>
            <a:solidFill>
              <a:srgbClr val="444EA2"/>
            </a:solidFill>
            <a:ln w="25400">
              <a:solidFill>
                <a:srgbClr val="FFFFFF"/>
              </a:solidFill>
              <a:round/>
              <a:headEnd/>
              <a:tailEnd/>
            </a:ln>
          </p:spPr>
          <p:txBody>
            <a:bodyPr tIns="363408" rIns="363643" numCol="1" lIns="363643" bIns="363408" anchor="ctr"/>
            <a:lstStyle/>
            <a:p>
              <a:pPr marL="0" indent="0" algn="ctr" defTabSz="1066800">
                <a:lnSpc>
                  <a:spcPts val="2000"/>
                </a:lnSpc>
              </a:pPr>
              <a:r>
                <a:rPr sz="2400" smtClean="0" lang="en-US" dirty="0">
                  <a:solidFill>
                    <a:srgbClr val="F8F6E3"/>
                  </a:solidFill>
                  <a:latin charset="0" pitchFamily="34" typeface="Calibri"/>
                </a:rPr>
                <a:t>Put aside your own assumptions and biases, and look at the evidence.</a:t>
              </a:r>
            </a:p>
          </p:txBody>
        </p:sp>
      </p:grpSp>
      <p:grpSp>
        <p:nvGrpSpPr>
          <p:cNvPr name="Group 189" id="189"/>
          <p:cNvGrpSpPr>
            <a:grpSpLocks noUngrp="0" noSelect="0" noRot="0" noMove="0" noChangeAspect="0" noGrp="0"/>
          </p:cNvGrpSpPr>
          <p:nvPr/>
        </p:nvGrpSpPr>
        <p:grpSpPr>
          <a:xfrm>
            <a:off y="4210050" x="268287"/>
            <a:ext cy="2378075" cx="2560637"/>
            <a:chOff y="4210533" x="269079"/>
            <a:chExt cy="2377441" cx="2559213"/>
          </a:xfrm>
        </p:grpSpPr>
        <p:sp>
          <p:nvSpPr>
            <p:cNvPr name="Text Box 190" id="190"/>
            <p:cNvSpPr>
              <a:spLocks/>
            </p:cNvSpPr>
            <p:nvPr/>
          </p:nvSpPr>
          <p:spPr>
            <a:xfrm rot="-1097479">
              <a:off y="4967569" x="2582367"/>
              <a:ext cy="39676" cx="245925"/>
            </a:xfrm>
            <a:custGeom>
              <a:avLst/>
              <a:gdLst/>
              <a:ahLst/>
              <a:cxnLst/>
              <a:rect t="0" r="r" l="0" b="b"/>
              <a:pathLst>
                <a:path w="246576" h="18708">
                  <a:moveTo>
                    <a:pt y="19708" x="246576"/>
                  </a:moveTo>
                  <a:lnTo>
                    <a:pt y="19708" x="0"/>
                  </a:lnTo>
                </a:path>
              </a:pathLst>
            </a:custGeom>
            <a:noFill/>
            <a:ln w="25400" cmpd="sng" cap="flat">
              <a:solidFill>
                <a:srgbClr val="444EA2">
                  <a:alpha val="100000"/>
                </a:srgbClr>
              </a:solidFill>
              <a:prstDash val="solid"/>
              <a:round/>
              <a:headEnd/>
              <a:tailEnd/>
            </a:ln>
          </p:spPr>
        </p:sp>
        <p:sp>
          <p:nvSpPr>
            <p:cNvPr name="Text Box 191" id="191"/>
            <p:cNvSpPr>
              <a:spLocks/>
            </p:cNvSpPr>
            <p:nvPr/>
          </p:nvSpPr>
          <p:spPr>
            <a:xfrm>
              <a:off y="4210533" x="269079"/>
              <a:ext cy="2377441" cx="2378339"/>
            </a:xfrm>
            <a:custGeom>
              <a:avLst/>
              <a:gdLst/>
              <a:ahLst/>
              <a:cxnLst/>
              <a:rect t="0" r="r" l="0" b="b"/>
              <a:pathLst>
                <a:path w="2379044" h="2377442">
                  <a:moveTo>
                    <a:pt y="1188721" x="0"/>
                  </a:moveTo>
                  <a:cubicBezTo>
                    <a:pt y="532209" x="0"/>
                    <a:pt y="0" x="532567"/>
                    <a:pt y="0" x="1189522"/>
                  </a:cubicBezTo>
                  <a:cubicBezTo>
                    <a:pt y="0" x="1846477"/>
                    <a:pt y="532209" x="2379044"/>
                    <a:pt y="1188721" x="2379044"/>
                  </a:cubicBezTo>
                  <a:cubicBezTo>
                    <a:pt y="1845233" x="2379044"/>
                    <a:pt y="2377442" x="1846477"/>
                    <a:pt y="2377442" x="1189522"/>
                  </a:cubicBezTo>
                  <a:cubicBezTo>
                    <a:pt y="2377442" x="532567"/>
                    <a:pt y="1845233" x="0"/>
                    <a:pt y="1188721" x="0"/>
                  </a:cubicBezTo>
                  <a:close/>
                </a:path>
              </a:pathLst>
            </a:custGeom>
            <a:solidFill>
              <a:srgbClr val="444EA2"/>
            </a:solidFill>
            <a:ln w="25400">
              <a:solidFill>
                <a:srgbClr val="FFFFFF"/>
              </a:solidFill>
              <a:round/>
              <a:headEnd/>
              <a:tailEnd/>
            </a:ln>
          </p:spPr>
          <p:txBody>
            <a:bodyPr tIns="363408" rIns="363643" numCol="1" lIns="363643" bIns="363408" anchor="ctr"/>
            <a:lstStyle/>
            <a:p>
              <a:pPr marL="0" indent="0" algn="ctr" defTabSz="1066800">
                <a:lnSpc>
                  <a:spcPts val="2000"/>
                </a:lnSpc>
              </a:pPr>
              <a:r>
                <a:rPr sz="2400" smtClean="0" lang="en-US" dirty="0">
                  <a:solidFill>
                    <a:srgbClr val="F8F6E3"/>
                  </a:solidFill>
                  <a:latin charset="0" pitchFamily="34" typeface="Calibri"/>
                </a:rPr>
                <a:t>See if there was a flaw in how the information was collected.</a:t>
              </a:r>
            </a:p>
          </p:txBody>
        </p:sp>
      </p:grpSp>
      <p:grpSp>
        <p:nvGrpSpPr>
          <p:cNvPr name="Group 193" id="193"/>
          <p:cNvGrpSpPr>
            <a:grpSpLocks noUngrp="0" noSelect="0" noRot="0" noMove="0" noChangeAspect="0" noGrp="0"/>
          </p:cNvGrpSpPr>
          <p:nvPr/>
        </p:nvGrpSpPr>
        <p:grpSpPr>
          <a:xfrm>
            <a:off y="973137" x="290512"/>
            <a:ext cy="2378075" cx="2886075"/>
            <a:chOff y="973753" x="290452"/>
            <a:chExt cy="2377441" cx="2885611"/>
          </a:xfrm>
        </p:grpSpPr>
        <p:sp>
          <p:nvSpPr>
            <p:cNvPr name="Text Box 194" id="194"/>
            <p:cNvSpPr>
              <a:spLocks/>
            </p:cNvSpPr>
            <p:nvPr/>
          </p:nvSpPr>
          <p:spPr>
            <a:xfrm rot="2173312">
              <a:off y="3086152" x="2360219"/>
              <a:ext cy="39677" cx="815844"/>
            </a:xfrm>
            <a:custGeom>
              <a:avLst/>
              <a:gdLst/>
              <a:ahLst/>
              <a:cxnLst/>
              <a:rect t="0" r="r" l="0" b="b"/>
              <a:pathLst>
                <a:path w="815488" h="18708">
                  <a:moveTo>
                    <a:pt y="19708" x="815488"/>
                  </a:moveTo>
                  <a:lnTo>
                    <a:pt y="19708" x="0"/>
                  </a:lnTo>
                </a:path>
              </a:pathLst>
            </a:custGeom>
            <a:noFill/>
            <a:ln w="25400" cmpd="sng" cap="flat">
              <a:solidFill>
                <a:srgbClr val="444EA2">
                  <a:alpha val="100000"/>
                </a:srgbClr>
              </a:solidFill>
              <a:prstDash val="solid"/>
              <a:round/>
              <a:headEnd/>
              <a:tailEnd/>
            </a:ln>
          </p:spPr>
        </p:sp>
        <p:sp>
          <p:nvSpPr>
            <p:cNvPr name="Text Box 195" id="195"/>
            <p:cNvSpPr>
              <a:spLocks/>
            </p:cNvSpPr>
            <p:nvPr/>
          </p:nvSpPr>
          <p:spPr>
            <a:xfrm>
              <a:off y="973753" x="290452"/>
              <a:ext cy="2377441" cx="2379279"/>
            </a:xfrm>
            <a:custGeom>
              <a:avLst/>
              <a:gdLst/>
              <a:ahLst/>
              <a:cxnLst/>
              <a:rect t="0" r="r" l="0" b="b"/>
              <a:pathLst>
                <a:path w="2379044" h="2377442">
                  <a:moveTo>
                    <a:pt y="1188721" x="0"/>
                  </a:moveTo>
                  <a:cubicBezTo>
                    <a:pt y="532209" x="0"/>
                    <a:pt y="0" x="532567"/>
                    <a:pt y="0" x="1189522"/>
                  </a:cubicBezTo>
                  <a:cubicBezTo>
                    <a:pt y="0" x="1846477"/>
                    <a:pt y="532209" x="2379044"/>
                    <a:pt y="1188721" x="2379044"/>
                  </a:cubicBezTo>
                  <a:cubicBezTo>
                    <a:pt y="1845233" x="2379044"/>
                    <a:pt y="2377442" x="1846477"/>
                    <a:pt y="2377442" x="1189522"/>
                  </a:cubicBezTo>
                  <a:cubicBezTo>
                    <a:pt y="2377442" x="532567"/>
                    <a:pt y="1845233" x="0"/>
                    <a:pt y="1188721" x="0"/>
                  </a:cubicBezTo>
                  <a:close/>
                </a:path>
              </a:pathLst>
            </a:custGeom>
            <a:solidFill>
              <a:srgbClr val="444EA2"/>
            </a:solidFill>
            <a:ln w="25400">
              <a:solidFill>
                <a:srgbClr val="FFFFFF"/>
              </a:solidFill>
              <a:round/>
              <a:headEnd/>
              <a:tailEnd/>
            </a:ln>
          </p:spPr>
          <p:txBody>
            <a:bodyPr tIns="363408" rIns="363643" numCol="1" lIns="363643" bIns="363408" anchor="ctr"/>
            <a:lstStyle/>
            <a:p>
              <a:pPr marL="0" indent="0" algn="ctr" defTabSz="1066800">
                <a:lnSpc>
                  <a:spcPts val="2000"/>
                </a:lnSpc>
              </a:pPr>
              <a:r>
                <a:rPr sz="2400" smtClean="0" lang="en-US" dirty="0">
                  <a:solidFill>
                    <a:srgbClr val="F8F6E3"/>
                  </a:solidFill>
                  <a:latin charset="0" pitchFamily="34" typeface="Calibri"/>
                </a:rPr>
                <a:t>Consider if there are other possible explanations for the facts or results.</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96" id="196"/>
          <p:cNvSpPr>
            <a:spLocks/>
          </p:cNvSpPr>
          <p:nvPr/>
        </p:nvSpPr>
        <p:spPr>
          <a:xfrm>
            <a:off y="987425" x="2463800"/>
            <a:ext cy="2057400" cx="6680200"/>
          </a:xfrm>
          <a:prstGeom prst="rect">
            <a:avLst/>
          </a:prstGeom>
          <a:solidFill>
            <a:srgbClr val="444EA2"/>
          </a:solidFill>
          <a:ln>
            <a:noFill/>
          </a:ln>
          <a:effectLst>
            <a:outerShdw dist="38100" dir="2700000" blurRad="63500">
              <a:srgbClr val="000000">
                <a:alpha val="39999"/>
              </a:srgbClr>
            </a:outerShdw>
          </a:effectLst>
        </p:spPr>
        <p:txBody>
          <a:bodyPr numCol="1" anchor="ctr"/>
          <a:lstStyle/>
          <a:p>
            <a:endParaRPr/>
          </a:p>
        </p:txBody>
      </p:sp>
      <p:sp>
        <p:nvSpPr>
          <p:cNvPr name="Text Box 197" id="197"/>
          <p:cNvSpPr txBox="1">
            <a:spLocks/>
          </p:cNvSpPr>
          <p:nvPr/>
        </p:nvSpPr>
        <p:spPr>
          <a:xfrm>
            <a:off y="1060450" x="2652712"/>
            <a:ext cy="1182687" cx="6345237"/>
          </a:xfrm>
          <a:prstGeom prst="rect">
            <a:avLst/>
          </a:prstGeom>
          <a:noFill/>
          <a:ln>
            <a:noFill/>
          </a:ln>
        </p:spPr>
        <p:txBody>
          <a:bodyPr numCol="1"/>
          <a:lstStyle/>
          <a:p>
            <a:pPr marL="0" indent="0">
              <a:lnSpc>
                <a:spcPts val="2200"/>
              </a:lnSpc>
              <a:buNone/>
            </a:pPr>
            <a:r>
              <a:rPr sz="2400" smtClean="0" lang="en-US" dirty="0" b="1">
                <a:solidFill>
                  <a:srgbClr val="F8F6E3"/>
                </a:solidFill>
                <a:latin charset="0" pitchFamily="34" typeface="Calibri"/>
              </a:rPr>
              <a:t>Question: </a:t>
            </a:r>
            <a:r>
              <a:rPr sz="2400" smtClean="0" lang="en-US" dirty="0">
                <a:solidFill>
                  <a:srgbClr val="F8F6E3"/>
                </a:solidFill>
                <a:latin charset="0" pitchFamily="34" typeface="Calibri"/>
              </a:rPr>
              <a:t>How can a result from an experiment, possibly simplified and performed in a laboratory, give us any insight into real life?</a:t>
            </a:r>
          </a:p>
        </p:txBody>
      </p:sp>
      <p:sp>
        <p:nvSpPr>
          <p:cNvPr name="Text Box 198" id="198"/>
          <p:cNvSpPr txBox="1">
            <a:spLocks/>
          </p:cNvSpPr>
          <p:nvPr/>
        </p:nvSpPr>
        <p:spPr>
          <a:xfrm>
            <a:off y="0" x="0"/>
            <a:ext cy="792162" cx="9144000"/>
          </a:xfrm>
          <a:prstGeom prst="rect">
            <a:avLst/>
          </a:prstGeom>
          <a:solidFill>
            <a:srgbClr val="3AA082"/>
          </a:solidFill>
          <a:ln>
            <a:noFill/>
          </a:ln>
        </p:spPr>
        <p:txBody>
          <a:bodyPr numCol="1" lIns="274320" anchor="ctr"/>
          <a:lstStyle/>
          <a:p>
            <a:pPr marL="0" indent="0">
              <a:lnSpc>
                <a:spcPts val="4200"/>
              </a:lnSpc>
            </a:pPr>
            <a:r>
              <a:rPr sz="4400" smtClean="0" lang="en-US" dirty="0" b="1">
                <a:solidFill>
                  <a:schemeClr val="bg1"/>
                </a:solidFill>
                <a:latin charset="0" pitchFamily="34" typeface="Calibri"/>
              </a:rPr>
              <a:t>FAQ about Psychology</a:t>
            </a:r>
          </a:p>
        </p:txBody>
      </p:sp>
      <p:sp>
        <p:nvSpPr>
          <p:cNvPr name="Text Box 199" id="199"/>
          <p:cNvSpPr txBox="1">
            <a:spLocks/>
          </p:cNvSpPr>
          <p:nvPr/>
        </p:nvSpPr>
        <p:spPr>
          <a:xfrm>
            <a:off y="987425" x="153987"/>
            <a:ext cy="554037" cx="2203450"/>
          </a:xfrm>
          <a:prstGeom prst="rect">
            <a:avLst/>
          </a:prstGeom>
          <a:solidFill>
            <a:srgbClr val="3AA082"/>
          </a:solidFill>
          <a:ln>
            <a:noFill/>
          </a:ln>
        </p:spPr>
        <p:txBody>
          <a:bodyPr numCol="1">
            <a:spAutoFit/>
          </a:bodyPr>
          <a:lstStyle/>
          <a:p>
            <a:pPr algn="ctr" marL="0" indent="0">
              <a:lnSpc>
                <a:spcPts val="1800"/>
              </a:lnSpc>
            </a:pPr>
            <a:r>
              <a:rPr sz="2400" smtClean="0" lang="en-US" dirty="0" b="1">
                <a:solidFill>
                  <a:srgbClr val="F8F6E3"/>
                </a:solidFill>
                <a:latin charset="0" pitchFamily="34" typeface="Calibri"/>
              </a:rPr>
              <a:t>Laboratory vs. Life</a:t>
            </a:r>
          </a:p>
        </p:txBody>
      </p:sp>
      <p:sp>
        <p:nvSpPr>
          <p:cNvPr name="Text Box 200" id="200"/>
          <p:cNvSpPr txBox="1">
            <a:spLocks/>
          </p:cNvSpPr>
          <p:nvPr/>
        </p:nvSpPr>
        <p:spPr>
          <a:xfrm>
            <a:off y="3346450" x="153987"/>
            <a:ext cy="322262" cx="2203450"/>
          </a:xfrm>
          <a:prstGeom prst="rect">
            <a:avLst/>
          </a:prstGeom>
          <a:solidFill>
            <a:srgbClr val="3AA082"/>
          </a:solidFill>
          <a:ln>
            <a:noFill/>
          </a:ln>
        </p:spPr>
        <p:txBody>
          <a:bodyPr numCol="1">
            <a:spAutoFit/>
          </a:bodyPr>
          <a:lstStyle/>
          <a:p>
            <a:pPr algn="ctr" marL="0" indent="0">
              <a:lnSpc>
                <a:spcPts val="1800"/>
              </a:lnSpc>
            </a:pPr>
            <a:r>
              <a:rPr sz="2400" smtClean="0" lang="en-US" dirty="0" b="1">
                <a:solidFill>
                  <a:srgbClr val="F8F6E3"/>
                </a:solidFill>
                <a:latin charset="0" pitchFamily="34" typeface="Calibri"/>
              </a:rPr>
              <a:t>Diversity</a:t>
            </a:r>
          </a:p>
        </p:txBody>
      </p:sp>
      <p:sp>
        <p:nvSpPr>
          <p:cNvPr name="Text Box 201" id="201"/>
          <p:cNvSpPr txBox="1">
            <a:spLocks/>
          </p:cNvSpPr>
          <p:nvPr/>
        </p:nvSpPr>
        <p:spPr>
          <a:xfrm>
            <a:off y="2020887" x="2686050"/>
            <a:ext cy="1182687" cx="6345237"/>
          </a:xfrm>
          <a:prstGeom prst="rect">
            <a:avLst/>
          </a:prstGeom>
          <a:noFill/>
          <a:ln>
            <a:noFill/>
          </a:ln>
        </p:spPr>
        <p:txBody>
          <a:bodyPr numCol="1"/>
          <a:lstStyle/>
          <a:p>
            <a:pPr marL="0" indent="0">
              <a:lnSpc>
                <a:spcPts val="2200"/>
              </a:lnSpc>
              <a:buNone/>
            </a:pPr>
            <a:r>
              <a:rPr sz="2400" smtClean="0" lang="en-US" dirty="0" b="1">
                <a:solidFill>
                  <a:srgbClr val="F8F6E3"/>
                </a:solidFill>
                <a:latin charset="0" pitchFamily="34" typeface="Calibri"/>
              </a:rPr>
              <a:t>Answer: </a:t>
            </a:r>
            <a:r>
              <a:rPr sz="2400" smtClean="0" lang="en-US" dirty="0">
                <a:solidFill>
                  <a:srgbClr val="F8F6E3"/>
                </a:solidFill>
                <a:latin charset="0" pitchFamily="34" typeface="Calibri"/>
              </a:rPr>
              <a:t>By isolating variables and studying them carefully, we can discover general principles that might apply to all people. </a:t>
            </a:r>
          </a:p>
        </p:txBody>
      </p:sp>
      <p:sp>
        <p:nvSpPr>
          <p:cNvPr name="Text Box 202" id="202"/>
          <p:cNvSpPr>
            <a:spLocks/>
          </p:cNvSpPr>
          <p:nvPr/>
        </p:nvSpPr>
        <p:spPr>
          <a:xfrm>
            <a:off y="3325812" x="2463800"/>
            <a:ext cy="3406775" cx="6680200"/>
          </a:xfrm>
          <a:prstGeom prst="rect">
            <a:avLst/>
          </a:prstGeom>
          <a:solidFill>
            <a:srgbClr val="444EA2"/>
          </a:solidFill>
          <a:ln>
            <a:noFill/>
          </a:ln>
          <a:effectLst>
            <a:outerShdw dist="38100" dir="2700000" blurRad="63500">
              <a:srgbClr val="000000">
                <a:alpha val="39999"/>
              </a:srgbClr>
            </a:outerShdw>
          </a:effectLst>
        </p:spPr>
        <p:txBody>
          <a:bodyPr numCol="1" anchor="ctr"/>
          <a:lstStyle/>
          <a:p>
            <a:endParaRPr/>
          </a:p>
        </p:txBody>
      </p:sp>
      <p:sp>
        <p:nvSpPr>
          <p:cNvPr name="Text Box 203" id="203"/>
          <p:cNvSpPr txBox="1">
            <a:spLocks/>
          </p:cNvSpPr>
          <p:nvPr/>
        </p:nvSpPr>
        <p:spPr>
          <a:xfrm>
            <a:off y="3498850" x="2652712"/>
            <a:ext cy="1181100" cx="6345237"/>
          </a:xfrm>
          <a:prstGeom prst="rect">
            <a:avLst/>
          </a:prstGeom>
          <a:noFill/>
          <a:ln>
            <a:noFill/>
          </a:ln>
        </p:spPr>
        <p:txBody>
          <a:bodyPr numCol="1"/>
          <a:lstStyle/>
          <a:p>
            <a:pPr marL="0" indent="0">
              <a:lnSpc>
                <a:spcPts val="2200"/>
              </a:lnSpc>
              <a:buNone/>
            </a:pPr>
            <a:r>
              <a:rPr sz="2400" smtClean="0" lang="en-US" dirty="0" b="1">
                <a:solidFill>
                  <a:srgbClr val="F8F6E3"/>
                </a:solidFill>
                <a:latin charset="0" pitchFamily="34" typeface="Calibri"/>
              </a:rPr>
              <a:t>Question: </a:t>
            </a:r>
            <a:r>
              <a:rPr sz="2400" smtClean="0" lang="en-US" dirty="0">
                <a:solidFill>
                  <a:srgbClr val="F8F6E3"/>
                </a:solidFill>
                <a:latin charset="0" pitchFamily="34" typeface="Calibri"/>
              </a:rPr>
              <a:t>Do the insights from research really apply to all people, or do the factors of  culture and gender override these “general” principles of behavior?</a:t>
            </a:r>
          </a:p>
        </p:txBody>
      </p:sp>
      <p:sp>
        <p:nvSpPr>
          <p:cNvPr name="Text Box 204" id="204"/>
          <p:cNvSpPr txBox="1">
            <a:spLocks/>
          </p:cNvSpPr>
          <p:nvPr/>
        </p:nvSpPr>
        <p:spPr>
          <a:xfrm>
            <a:off y="4821237" x="2686050"/>
            <a:ext cy="1182687" cx="6345237"/>
          </a:xfrm>
          <a:prstGeom prst="rect">
            <a:avLst/>
          </a:prstGeom>
          <a:noFill/>
          <a:ln>
            <a:noFill/>
          </a:ln>
        </p:spPr>
        <p:txBody>
          <a:bodyPr numCol="1"/>
          <a:lstStyle/>
          <a:p>
            <a:pPr marL="0" indent="0">
              <a:lnSpc>
                <a:spcPts val="2200"/>
              </a:lnSpc>
              <a:buNone/>
            </a:pPr>
            <a:r>
              <a:rPr sz="2400" smtClean="0" lang="en-US" dirty="0" b="1">
                <a:solidFill>
                  <a:srgbClr val="F8F6E3"/>
                </a:solidFill>
                <a:latin charset="0" pitchFamily="34" typeface="Calibri"/>
              </a:rPr>
              <a:t>Answer: </a:t>
            </a:r>
            <a:r>
              <a:rPr sz="2400" smtClean="0" lang="en-US" dirty="0">
                <a:solidFill>
                  <a:srgbClr val="F8F6E3"/>
                </a:solidFill>
                <a:latin charset="0" pitchFamily="34" typeface="Calibri"/>
              </a:rPr>
              <a:t>Research can discover human universals  AND study how culture and gender influence behavior. However, we must be careful not to generalize too much from studies done with subjects who do not represent the general population.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05" id="205"/>
          <p:cNvSpPr>
            <a:spLocks/>
          </p:cNvSpPr>
          <p:nvPr/>
        </p:nvSpPr>
        <p:spPr>
          <a:xfrm>
            <a:off y="903287" x="2463800"/>
            <a:ext cy="2971800" cx="6680200"/>
          </a:xfrm>
          <a:prstGeom prst="rect">
            <a:avLst/>
          </a:prstGeom>
          <a:solidFill>
            <a:srgbClr val="444EA2"/>
          </a:solidFill>
          <a:ln>
            <a:noFill/>
          </a:ln>
          <a:effectLst>
            <a:outerShdw dist="38100" dir="2700000" blurRad="63500">
              <a:srgbClr val="000000">
                <a:alpha val="39999"/>
              </a:srgbClr>
            </a:outerShdw>
          </a:effectLst>
        </p:spPr>
        <p:txBody>
          <a:bodyPr numCol="1" anchor="ctr"/>
          <a:lstStyle/>
          <a:p>
            <a:endParaRPr/>
          </a:p>
        </p:txBody>
      </p:sp>
      <p:sp>
        <p:nvSpPr>
          <p:cNvPr name="Text Box 206" id="206"/>
          <p:cNvSpPr txBox="1">
            <a:spLocks/>
          </p:cNvSpPr>
          <p:nvPr/>
        </p:nvSpPr>
        <p:spPr>
          <a:xfrm>
            <a:off y="968375" x="2652712"/>
            <a:ext cy="1362075" cx="6345237"/>
          </a:xfrm>
          <a:prstGeom prst="rect">
            <a:avLst/>
          </a:prstGeom>
          <a:noFill/>
          <a:ln>
            <a:noFill/>
          </a:ln>
        </p:spPr>
        <p:txBody>
          <a:bodyPr numCol="1"/>
          <a:lstStyle/>
          <a:p>
            <a:pPr marL="0" indent="0">
              <a:lnSpc>
                <a:spcPts val="2200"/>
              </a:lnSpc>
              <a:buNone/>
            </a:pPr>
            <a:r>
              <a:rPr sz="2400" smtClean="0" lang="en-US" dirty="0" b="1">
                <a:solidFill>
                  <a:srgbClr val="F8F6E3"/>
                </a:solidFill>
                <a:latin charset="0" pitchFamily="34" typeface="Calibri"/>
              </a:rPr>
              <a:t>Question: </a:t>
            </a:r>
            <a:r>
              <a:rPr sz="2400" smtClean="0" lang="en-US" dirty="0">
                <a:solidFill>
                  <a:srgbClr val="F8F6E3"/>
                </a:solidFill>
                <a:latin charset="0" pitchFamily="34" typeface="Calibri"/>
              </a:rPr>
              <a:t>Why study animals? Is it possible to protect the safety and dignity of animal research subjects? </a:t>
            </a:r>
          </a:p>
        </p:txBody>
      </p:sp>
      <p:sp>
        <p:nvSpPr>
          <p:cNvPr name="Text Box 207" id="207"/>
          <p:cNvSpPr txBox="1">
            <a:spLocks/>
          </p:cNvSpPr>
          <p:nvPr/>
        </p:nvSpPr>
        <p:spPr>
          <a:xfrm>
            <a:off y="0" x="0"/>
            <a:ext cy="792162" cx="9144000"/>
          </a:xfrm>
          <a:prstGeom prst="rect">
            <a:avLst/>
          </a:prstGeom>
          <a:solidFill>
            <a:srgbClr val="3AA082"/>
          </a:solidFill>
          <a:ln>
            <a:noFill/>
          </a:ln>
        </p:spPr>
        <p:txBody>
          <a:bodyPr numCol="1" lIns="274320" anchor="ctr"/>
          <a:lstStyle/>
          <a:p>
            <a:pPr marL="0" indent="0">
              <a:lnSpc>
                <a:spcPts val="4200"/>
              </a:lnSpc>
            </a:pPr>
            <a:r>
              <a:rPr sz="4400" smtClean="0" lang="en-US" dirty="0" b="1">
                <a:solidFill>
                  <a:schemeClr val="bg1"/>
                </a:solidFill>
                <a:latin charset="0" pitchFamily="34" typeface="Calibri"/>
              </a:rPr>
              <a:t>FAQ about Psychology</a:t>
            </a:r>
          </a:p>
        </p:txBody>
      </p:sp>
      <p:sp>
        <p:nvSpPr>
          <p:cNvPr name="Text Box 208" id="208"/>
          <p:cNvSpPr txBox="1">
            <a:spLocks/>
          </p:cNvSpPr>
          <p:nvPr/>
        </p:nvSpPr>
        <p:spPr>
          <a:xfrm>
            <a:off y="903287" x="153987"/>
            <a:ext cy="347662" cx="2203450"/>
          </a:xfrm>
          <a:prstGeom prst="rect">
            <a:avLst/>
          </a:prstGeom>
          <a:solidFill>
            <a:srgbClr val="3AA082"/>
          </a:solidFill>
          <a:ln>
            <a:noFill/>
          </a:ln>
        </p:spPr>
        <p:txBody>
          <a:bodyPr numCol="1">
            <a:spAutoFit/>
          </a:bodyPr>
          <a:lstStyle/>
          <a:p>
            <a:pPr algn="ctr" marL="0" indent="0">
              <a:lnSpc>
                <a:spcPts val="1800"/>
              </a:lnSpc>
            </a:pPr>
            <a:r>
              <a:rPr sz="2400" smtClean="0" lang="en-US" dirty="0" b="1">
                <a:solidFill>
                  <a:srgbClr val="F8F6E3"/>
                </a:solidFill>
                <a:latin charset="0" pitchFamily="34" typeface="Calibri"/>
              </a:rPr>
              <a:t>Ethics</a:t>
            </a:r>
          </a:p>
        </p:txBody>
      </p:sp>
      <p:sp>
        <p:nvSpPr>
          <p:cNvPr name="Text Box 209" id="209"/>
          <p:cNvSpPr txBox="1">
            <a:spLocks/>
          </p:cNvSpPr>
          <p:nvPr/>
        </p:nvSpPr>
        <p:spPr>
          <a:xfrm>
            <a:off y="3979862" x="153987"/>
            <a:ext cy="346075" cx="2203450"/>
          </a:xfrm>
          <a:prstGeom prst="rect">
            <a:avLst/>
          </a:prstGeom>
          <a:solidFill>
            <a:srgbClr val="3AA082"/>
          </a:solidFill>
          <a:ln>
            <a:noFill/>
          </a:ln>
        </p:spPr>
        <p:txBody>
          <a:bodyPr numCol="1">
            <a:spAutoFit/>
          </a:bodyPr>
          <a:lstStyle/>
          <a:p>
            <a:pPr algn="ctr" marL="0" indent="0">
              <a:lnSpc>
                <a:spcPts val="1800"/>
              </a:lnSpc>
            </a:pPr>
            <a:r>
              <a:rPr sz="2400" smtClean="0" lang="en-US" dirty="0" b="1">
                <a:solidFill>
                  <a:srgbClr val="F8F6E3"/>
                </a:solidFill>
                <a:latin charset="0" pitchFamily="34" typeface="Calibri"/>
              </a:rPr>
              <a:t>Ethics</a:t>
            </a:r>
          </a:p>
        </p:txBody>
      </p:sp>
      <p:sp>
        <p:nvSpPr>
          <p:cNvPr name="Text Box 210" id="210"/>
          <p:cNvSpPr txBox="1">
            <a:spLocks/>
          </p:cNvSpPr>
          <p:nvPr/>
        </p:nvSpPr>
        <p:spPr>
          <a:xfrm>
            <a:off y="1990725" x="2686050"/>
            <a:ext cy="2689225" cx="6345237"/>
          </a:xfrm>
          <a:prstGeom prst="rect">
            <a:avLst/>
          </a:prstGeom>
          <a:noFill/>
          <a:ln>
            <a:noFill/>
          </a:ln>
        </p:spPr>
        <p:txBody>
          <a:bodyPr numCol="1"/>
          <a:lstStyle/>
          <a:p>
            <a:pPr marL="0" indent="0">
              <a:lnSpc>
                <a:spcPts val="2200"/>
              </a:lnSpc>
              <a:buNone/>
            </a:pPr>
            <a:r>
              <a:rPr sz="2400" smtClean="0" lang="en-US" dirty="0" b="1">
                <a:solidFill>
                  <a:srgbClr val="F8F6E3"/>
                </a:solidFill>
                <a:latin charset="0" pitchFamily="34" typeface="Calibri"/>
              </a:rPr>
              <a:t>Answer: </a:t>
            </a:r>
            <a:r>
              <a:rPr sz="2400" smtClean="0" lang="en-US" dirty="0">
                <a:solidFill>
                  <a:srgbClr val="F8F6E3"/>
                </a:solidFill>
                <a:latin charset="0" pitchFamily="34" typeface="Calibri"/>
              </a:rPr>
              <a:t>Sometimes, biologically related creatures are less complex than humans and thus easier to study. In some cases, harm to animals generates important insights to help all creatures. The value of animal research remains extremely controversial.</a:t>
            </a:r>
          </a:p>
        </p:txBody>
      </p:sp>
      <p:sp>
        <p:nvSpPr>
          <p:cNvPr name="Text Box 211" id="211"/>
          <p:cNvSpPr>
            <a:spLocks/>
          </p:cNvSpPr>
          <p:nvPr/>
        </p:nvSpPr>
        <p:spPr>
          <a:xfrm>
            <a:off y="3979862" x="2484437"/>
            <a:ext cy="2878137" cx="6680200"/>
          </a:xfrm>
          <a:prstGeom prst="rect">
            <a:avLst/>
          </a:prstGeom>
          <a:solidFill>
            <a:srgbClr val="444EA2"/>
          </a:solidFill>
          <a:ln>
            <a:noFill/>
          </a:ln>
          <a:effectLst>
            <a:outerShdw dist="38100" dir="2700000" blurRad="63500">
              <a:srgbClr val="000000">
                <a:alpha val="39999"/>
              </a:srgbClr>
            </a:outerShdw>
          </a:effectLst>
        </p:spPr>
        <p:txBody>
          <a:bodyPr numCol="1" anchor="ctr"/>
          <a:lstStyle/>
          <a:p>
            <a:endParaRPr/>
          </a:p>
        </p:txBody>
      </p:sp>
      <p:sp>
        <p:nvSpPr>
          <p:cNvPr name="Text Box 212" id="212"/>
          <p:cNvSpPr txBox="1">
            <a:spLocks/>
          </p:cNvSpPr>
          <p:nvPr/>
        </p:nvSpPr>
        <p:spPr>
          <a:xfrm>
            <a:off y="4051300" x="2632075"/>
            <a:ext cy="663575" cx="6343650"/>
          </a:xfrm>
          <a:prstGeom prst="rect">
            <a:avLst/>
          </a:prstGeom>
          <a:noFill/>
          <a:ln>
            <a:noFill/>
          </a:ln>
        </p:spPr>
        <p:txBody>
          <a:bodyPr numCol="1"/>
          <a:lstStyle/>
          <a:p>
            <a:pPr marL="0" indent="0">
              <a:lnSpc>
                <a:spcPts val="2200"/>
              </a:lnSpc>
              <a:buNone/>
            </a:pPr>
            <a:r>
              <a:rPr sz="2400" smtClean="0" lang="en-US" dirty="0" b="1">
                <a:solidFill>
                  <a:srgbClr val="F8F6E3"/>
                </a:solidFill>
                <a:latin charset="0" pitchFamily="34" typeface="Calibri"/>
              </a:rPr>
              <a:t>Question: </a:t>
            </a:r>
            <a:r>
              <a:rPr sz="2400" smtClean="0" lang="en-US" dirty="0">
                <a:solidFill>
                  <a:srgbClr val="F8F6E3"/>
                </a:solidFill>
                <a:latin charset="0" pitchFamily="34" typeface="Calibri"/>
              </a:rPr>
              <a:t>How do we protect the safety and dignity of human subjects? </a:t>
            </a:r>
          </a:p>
        </p:txBody>
      </p:sp>
      <p:sp>
        <p:nvSpPr>
          <p:cNvPr name="Text Box 213" id="213"/>
          <p:cNvSpPr txBox="1">
            <a:spLocks/>
          </p:cNvSpPr>
          <p:nvPr/>
        </p:nvSpPr>
        <p:spPr>
          <a:xfrm>
            <a:off y="4643437" x="2652712"/>
            <a:ext cy="1830387" cx="6345237"/>
          </a:xfrm>
          <a:prstGeom prst="rect">
            <a:avLst/>
          </a:prstGeom>
          <a:noFill/>
          <a:ln>
            <a:noFill/>
          </a:ln>
        </p:spPr>
        <p:txBody>
          <a:bodyPr numCol="1"/>
          <a:lstStyle/>
          <a:p>
            <a:pPr marL="0" indent="0">
              <a:lnSpc>
                <a:spcPts val="2200"/>
              </a:lnSpc>
              <a:buNone/>
            </a:pPr>
            <a:r>
              <a:rPr sz="2400" smtClean="0" lang="en-US" dirty="0" b="1">
                <a:solidFill>
                  <a:srgbClr val="F8F6E3"/>
                </a:solidFill>
                <a:latin charset="0" pitchFamily="34" typeface="Calibri"/>
              </a:rPr>
              <a:t>Answer: </a:t>
            </a:r>
            <a:r>
              <a:rPr sz="2400" smtClean="0" lang="en-US" dirty="0">
                <a:solidFill>
                  <a:srgbClr val="F8F6E3"/>
                </a:solidFill>
                <a:latin charset="0" pitchFamily="34" typeface="Calibri"/>
              </a:rPr>
              <a:t>People in experiments may experience discomfort; deceiving people sometimes yields insights into human behavior. Human research subjects are supposedly protected by guidelines for non-</a:t>
            </a:r>
            <a:r>
              <a:rPr sz="2400" smtClean="0" lang="en-US" dirty="0" b="1">
                <a:solidFill>
                  <a:srgbClr val="F8F6E3"/>
                </a:solidFill>
                <a:latin charset="0" pitchFamily="34" typeface="Calibri"/>
              </a:rPr>
              <a:t>harmful treatment, confidentiality, informed consent</a:t>
            </a:r>
            <a:r>
              <a:rPr sz="2400" smtClean="0" lang="en-US" dirty="0">
                <a:solidFill>
                  <a:srgbClr val="F8F6E3"/>
                </a:solidFill>
                <a:latin charset="0" pitchFamily="34" typeface="Calibri"/>
              </a:rPr>
              <a:t>, and </a:t>
            </a:r>
            <a:r>
              <a:rPr sz="2400" smtClean="0" lang="en-US" dirty="0" b="1">
                <a:solidFill>
                  <a:srgbClr val="F8F6E3"/>
                </a:solidFill>
                <a:latin charset="0" pitchFamily="34" typeface="Calibri"/>
              </a:rPr>
              <a:t>debriefing</a:t>
            </a:r>
            <a:r>
              <a:rPr sz="2400" smtClean="0" lang="en-US" dirty="0">
                <a:solidFill>
                  <a:srgbClr val="F8F6E3"/>
                </a:solidFill>
                <a:latin charset="0" pitchFamily="34" typeface="Calibri"/>
              </a:rPr>
              <a:t> (explaining the purpose of the study).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pic>
        <p:nvPicPr>
          <p:cNvPr name="Picture 20" id="20"/>
          <p:cNvPicPr>
            <a:picLocks noChangeAspect="1"/>
          </p:cNvPicPr>
          <p:nvPr/>
        </p:nvPicPr>
        <p:blipFill>
          <a:blip r:embed="rId3"/>
          <a:srcRect b="4065"/>
          <a:stretch/>
        </p:blipFill>
        <p:spPr>
          <a:xfrm>
            <a:off y="3454400" x="561975"/>
            <a:ext cy="3289300" cx="2333625"/>
          </a:xfrm>
          <a:prstGeom prst="rect">
            <a:avLst/>
          </a:prstGeom>
          <a:noFill/>
          <a:ln>
            <a:noFill/>
          </a:ln>
          <a:effectLst>
            <a:outerShdw dist="139700" dir="2700000" blurRad="63500">
              <a:srgbClr val="333333">
                <a:alpha val="64999"/>
              </a:srgbClr>
            </a:outerShdw>
          </a:effectLst>
        </p:spPr>
      </p:pic>
      <p:sp>
        <p:nvSpPr>
          <p:cNvPr name="Text Box 22" id="22"/>
          <p:cNvSpPr>
            <a:spLocks/>
          </p:cNvSpPr>
          <p:nvPr>
            <p:ph type="title"/>
          </p:nvPr>
        </p:nvSpPr>
        <p:spPr>
          <a:xfrm>
            <a:off y="274637" x="457200"/>
            <a:ext cy="1249362" cx="8229600"/>
          </a:xfrm>
          <a:prstGeom prst="rect">
            <a:avLst/>
          </a:prstGeom>
        </p:spPr>
        <p:txBody>
          <a:bodyPr tIns="45720" wrap="square" rIns="91440" numCol="1" lIns="274320" bIns="45720" anchor="ctr"/>
          <a:lstStyle/>
          <a:p>
            <a:pPr marL="0" indent="0">
              <a:lnSpc>
                <a:spcPts val="4200"/>
              </a:lnSpc>
            </a:pPr>
            <a:r>
              <a:rPr smtClean="0" lang="en-US" dirty="0" b="1">
                <a:solidFill>
                  <a:srgbClr val="A0366C"/>
                </a:solidFill>
              </a:rPr>
              <a:t>Module 2: Thinking Critically with Psychological Science</a:t>
            </a:r>
          </a:p>
        </p:txBody>
      </p:sp>
      <p:pic>
        <p:nvPicPr>
          <p:cNvPr name="Picture 23" id="23"/>
          <p:cNvPicPr>
            <a:picLocks noChangeAspect="1"/>
          </p:cNvPicPr>
          <p:nvPr/>
        </p:nvPicPr>
        <p:blipFill>
          <a:blip r:embed="rId4"/>
          <a:stretch/>
        </p:blipFill>
        <p:spPr>
          <a:xfrm>
            <a:off y="1981200" x="2895600"/>
            <a:ext cy="3228975" cx="2333625"/>
          </a:xfrm>
          <a:prstGeom prst="rect">
            <a:avLst/>
          </a:prstGeom>
          <a:noFill/>
          <a:ln>
            <a:noFill/>
          </a:ln>
          <a:effectLst>
            <a:outerShdw dist="139700" dir="2700000" blurRad="63500">
              <a:srgbClr val="333333">
                <a:alpha val="64999"/>
              </a:srgbClr>
            </a:outerShdw>
          </a:effectLst>
        </p:spPr>
      </p:pic>
      <p:pic>
        <p:nvPicPr>
          <p:cNvPr name="Picture 25" id="25"/>
          <p:cNvPicPr>
            <a:picLocks noChangeAspect="1"/>
          </p:cNvPicPr>
          <p:nvPr/>
        </p:nvPicPr>
        <p:blipFill>
          <a:blip r:embed="rId5"/>
          <a:stretch/>
        </p:blipFill>
        <p:spPr>
          <a:xfrm>
            <a:off y="1222375" x="304800"/>
            <a:ext cy="2371725" cx="1657350"/>
          </a:xfrm>
          <a:prstGeom prst="rect">
            <a:avLst/>
          </a:prstGeom>
          <a:noFill/>
          <a:ln>
            <a:noFill/>
          </a:ln>
          <a:effectLst>
            <a:outerShdw dist="139700" dir="2700000" blurRad="63500">
              <a:srgbClr val="333333">
                <a:alpha val="64998"/>
              </a:srgbClr>
            </a:outerShdw>
          </a:effectLst>
        </p:spPr>
      </p:pic>
      <p:pic>
        <p:nvPicPr>
          <p:cNvPr name="Picture 27" id="27"/>
          <p:cNvPicPr>
            <a:picLocks noChangeAspect="1"/>
          </p:cNvPicPr>
          <p:nvPr/>
        </p:nvPicPr>
        <p:blipFill>
          <a:blip r:embed="rId6"/>
          <a:srcRect r="7951"/>
          <a:stretch/>
        </p:blipFill>
        <p:spPr>
          <a:xfrm>
            <a:off y="4391025" x="5410200"/>
            <a:ext cy="2352675" cx="2590800"/>
          </a:xfrm>
          <a:prstGeom prst="rect">
            <a:avLst/>
          </a:prstGeom>
          <a:noFill/>
          <a:ln>
            <a:noFill/>
          </a:ln>
          <a:effectLst>
            <a:outerShdw dist="139700" dir="2700000" blurRad="63500">
              <a:srgbClr val="333333">
                <a:alpha val="64999"/>
              </a:srgbClr>
            </a:outerShdw>
          </a:effectLst>
        </p:spPr>
      </p:pic>
      <p:pic>
        <p:nvPicPr>
          <p:cNvPr name="Picture 29" id="29"/>
          <p:cNvPicPr>
            <a:picLocks noChangeAspect="1"/>
          </p:cNvPicPr>
          <p:nvPr/>
        </p:nvPicPr>
        <p:blipFill>
          <a:blip r:embed="rId7"/>
          <a:stretch/>
        </p:blipFill>
        <p:spPr>
          <a:xfrm>
            <a:off y="1498600" x="5562600"/>
            <a:ext cy="2560637" cx="3429000"/>
          </a:xfrm>
          <a:prstGeom prst="rect">
            <a:avLst/>
          </a:prstGeom>
          <a:noFill/>
          <a:ln>
            <a:noFill/>
          </a:ln>
          <a:effectLst>
            <a:outerShdw dist="139700" dir="2700000" blurRad="63500">
              <a:srgbClr val="333333">
                <a:alpha val="64999"/>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14" id="214"/>
          <p:cNvSpPr>
            <a:spLocks/>
          </p:cNvSpPr>
          <p:nvPr/>
        </p:nvSpPr>
        <p:spPr>
          <a:xfrm>
            <a:off y="903287" x="2463800"/>
            <a:ext cy="2447925" cx="6680200"/>
          </a:xfrm>
          <a:prstGeom prst="rect">
            <a:avLst/>
          </a:prstGeom>
          <a:solidFill>
            <a:srgbClr val="444EA2"/>
          </a:solidFill>
          <a:ln>
            <a:noFill/>
          </a:ln>
          <a:effectLst>
            <a:outerShdw dist="38100" dir="2700000" blurRad="63500">
              <a:srgbClr val="000000">
                <a:alpha val="39999"/>
              </a:srgbClr>
            </a:outerShdw>
          </a:effectLst>
        </p:spPr>
        <p:txBody>
          <a:bodyPr numCol="1" anchor="ctr"/>
          <a:lstStyle/>
          <a:p>
            <a:endParaRPr/>
          </a:p>
        </p:txBody>
      </p:sp>
      <p:sp>
        <p:nvSpPr>
          <p:cNvPr name="Text Box 215" id="215"/>
          <p:cNvSpPr txBox="1">
            <a:spLocks/>
          </p:cNvSpPr>
          <p:nvPr/>
        </p:nvSpPr>
        <p:spPr>
          <a:xfrm>
            <a:off y="1060450" x="2652712"/>
            <a:ext cy="1182687" cx="6345237"/>
          </a:xfrm>
          <a:prstGeom prst="rect">
            <a:avLst/>
          </a:prstGeom>
          <a:noFill/>
          <a:ln>
            <a:noFill/>
          </a:ln>
        </p:spPr>
        <p:txBody>
          <a:bodyPr numCol="1"/>
          <a:lstStyle/>
          <a:p>
            <a:pPr marL="0" indent="0">
              <a:lnSpc>
                <a:spcPts val="2200"/>
              </a:lnSpc>
              <a:buNone/>
            </a:pPr>
            <a:r>
              <a:rPr sz="2400" smtClean="0" lang="en-US" dirty="0" b="1">
                <a:solidFill>
                  <a:srgbClr val="F8F6E3"/>
                </a:solidFill>
                <a:latin charset="0" pitchFamily="34" typeface="Calibri"/>
              </a:rPr>
              <a:t>Question: </a:t>
            </a:r>
            <a:r>
              <a:rPr sz="2400" smtClean="0" lang="en-US" dirty="0">
                <a:solidFill>
                  <a:srgbClr val="F8F6E3"/>
                </a:solidFill>
                <a:latin charset="0" pitchFamily="34" typeface="Calibri"/>
              </a:rPr>
              <a:t>How do the values of psychologists affect their work?  Is it possible to perform value-free research?</a:t>
            </a:r>
          </a:p>
        </p:txBody>
      </p:sp>
      <p:sp>
        <p:nvSpPr>
          <p:cNvPr name="Text Box 216" id="216"/>
          <p:cNvSpPr txBox="1">
            <a:spLocks/>
          </p:cNvSpPr>
          <p:nvPr/>
        </p:nvSpPr>
        <p:spPr>
          <a:xfrm>
            <a:off y="0" x="0"/>
            <a:ext cy="792162" cx="9144000"/>
          </a:xfrm>
          <a:prstGeom prst="rect">
            <a:avLst/>
          </a:prstGeom>
          <a:solidFill>
            <a:srgbClr val="3AA082"/>
          </a:solidFill>
          <a:ln>
            <a:noFill/>
          </a:ln>
        </p:spPr>
        <p:txBody>
          <a:bodyPr numCol="1" lIns="274320" anchor="ctr"/>
          <a:lstStyle/>
          <a:p>
            <a:pPr marL="0" indent="0">
              <a:lnSpc>
                <a:spcPts val="4200"/>
              </a:lnSpc>
            </a:pPr>
            <a:r>
              <a:rPr sz="4400" smtClean="0" lang="en-US" dirty="0" b="1">
                <a:solidFill>
                  <a:schemeClr val="bg1"/>
                </a:solidFill>
                <a:latin charset="0" pitchFamily="34" typeface="Calibri"/>
              </a:rPr>
              <a:t>FAQ about Psychology</a:t>
            </a:r>
          </a:p>
        </p:txBody>
      </p:sp>
      <p:sp>
        <p:nvSpPr>
          <p:cNvPr name="Text Box 217" id="217"/>
          <p:cNvSpPr txBox="1">
            <a:spLocks/>
          </p:cNvSpPr>
          <p:nvPr/>
        </p:nvSpPr>
        <p:spPr>
          <a:xfrm>
            <a:off y="903287" x="153987"/>
            <a:ext cy="554037" cx="2203450"/>
          </a:xfrm>
          <a:prstGeom prst="rect">
            <a:avLst/>
          </a:prstGeom>
          <a:solidFill>
            <a:srgbClr val="3AA082"/>
          </a:solidFill>
          <a:ln>
            <a:noFill/>
          </a:ln>
        </p:spPr>
        <p:txBody>
          <a:bodyPr numCol="1">
            <a:spAutoFit/>
          </a:bodyPr>
          <a:lstStyle/>
          <a:p>
            <a:pPr algn="ctr" marL="0" indent="0">
              <a:lnSpc>
                <a:spcPts val="1800"/>
              </a:lnSpc>
            </a:pPr>
            <a:r>
              <a:rPr sz="2400" smtClean="0" lang="en-US" dirty="0" b="1">
                <a:solidFill>
                  <a:srgbClr val="F8F6E3"/>
                </a:solidFill>
                <a:latin charset="0" pitchFamily="34" typeface="Calibri"/>
              </a:rPr>
              <a:t>The impact of Values</a:t>
            </a:r>
          </a:p>
        </p:txBody>
      </p:sp>
      <p:sp>
        <p:nvSpPr>
          <p:cNvPr name="Text Box 218" id="218"/>
          <p:cNvSpPr txBox="1">
            <a:spLocks/>
          </p:cNvSpPr>
          <p:nvPr/>
        </p:nvSpPr>
        <p:spPr>
          <a:xfrm>
            <a:off y="1900237" x="2686050"/>
            <a:ext cy="2779712" cx="6345237"/>
          </a:xfrm>
          <a:prstGeom prst="rect">
            <a:avLst/>
          </a:prstGeom>
          <a:noFill/>
          <a:ln>
            <a:noFill/>
          </a:ln>
        </p:spPr>
        <p:txBody>
          <a:bodyPr numCol="1"/>
          <a:lstStyle/>
          <a:p>
            <a:pPr marL="0" indent="0">
              <a:lnSpc>
                <a:spcPts val="2200"/>
              </a:lnSpc>
              <a:buNone/>
            </a:pPr>
            <a:r>
              <a:rPr sz="2400" smtClean="0" lang="en-US" dirty="0" b="1">
                <a:solidFill>
                  <a:srgbClr val="F8F6E3"/>
                </a:solidFill>
                <a:latin charset="0" pitchFamily="34" typeface="Calibri"/>
              </a:rPr>
              <a:t>Answer: </a:t>
            </a:r>
            <a:r>
              <a:rPr sz="2400" smtClean="0" lang="en-US" dirty="0">
                <a:solidFill>
                  <a:srgbClr val="F8F6E3"/>
                </a:solidFill>
                <a:latin charset="0" pitchFamily="34" typeface="Calibri"/>
              </a:rPr>
              <a:t>Researchers’ values affect their choices of topics, their interpretations, their labels for what they see, and the advice they generate from their results. Value-free research remains an impossible ideal.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1" id="31"/>
          <p:cNvSpPr>
            <a:spLocks/>
          </p:cNvSpPr>
          <p:nvPr>
            <p:ph type="title"/>
          </p:nvPr>
        </p:nvSpPr>
        <p:spPr>
          <a:xfrm>
            <a:off y="0" x="0"/>
            <a:ext cy="1143000" cx="9144000"/>
          </a:xfrm>
          <a:prstGeom prst="rect">
            <a:avLst/>
          </a:prstGeom>
          <a:solidFill>
            <a:srgbClr val="444EA2">
              <a:alpha val="99998"/>
            </a:srgbClr>
          </a:solidFill>
        </p:spPr>
        <p:txBody>
          <a:bodyPr tIns="45720" wrap="square" rIns="91440" numCol="1" lIns="274320" bIns="45720" anchor="ctr"/>
          <a:lstStyle/>
          <a:p>
            <a:pPr marL="0" indent="0">
              <a:lnSpc>
                <a:spcPts val="4200"/>
              </a:lnSpc>
            </a:pPr>
            <a:r>
              <a:rPr smtClean="0" lang="en-US" dirty="0" b="1">
                <a:solidFill>
                  <a:srgbClr val="F8F6E3"/>
                </a:solidFill>
              </a:rPr>
              <a:t>Module 2 Topics</a:t>
            </a:r>
          </a:p>
        </p:txBody>
      </p:sp>
      <p:sp>
        <p:nvSpPr>
          <p:cNvPr name="Text Box 32" id="32"/>
          <p:cNvSpPr>
            <a:spLocks/>
          </p:cNvSpPr>
          <p:nvPr>
            <p:ph type="obj" sz="half"/>
          </p:nvPr>
        </p:nvSpPr>
        <p:spPr>
          <a:xfrm>
            <a:off y="1295400" x="304800"/>
            <a:ext cy="4525962" cx="4038600"/>
          </a:xfrm>
          <a:prstGeom prst="rect">
            <a:avLst/>
          </a:prstGeom>
        </p:spPr>
        <p:txBody>
          <a:bodyPr tIns="45720" wrap="square" rIns="91440" numCol="1" lIns="91440" bIns="45720" anchor="ctr"/>
          <a:lstStyle>
            <a:lvl1pPr>
              <a:defRPr sz="2800" smtClean="0" lang="en-US" dirty="0"/>
            </a:lvl1pPr>
            <a:lvl2pPr>
              <a:defRPr sz="2400" smtClean="0" lang="en-US" dirty="0"/>
            </a:lvl2pPr>
            <a:lvl3pPr>
              <a:defRPr sz="2000" smtClean="0" lang="en-US" dirty="0"/>
            </a:lvl3pPr>
            <a:lvl4pPr>
              <a:defRPr sz="1800" smtClean="0" lang="en-US" dirty="0"/>
            </a:lvl4pPr>
            <a:lvl5pPr>
              <a:defRPr sz="1800" smtClean="0" lang="en-US" dirty="0"/>
            </a:lvl5pPr>
          </a:lstStyle>
          <a:p>
            <a:pPr marL="0" indent="0">
              <a:lnSpc>
                <a:spcPts val="2600"/>
              </a:lnSpc>
              <a:spcBef>
                <a:spcPct val="0"/>
              </a:spcBef>
              <a:spcAft>
                <a:spcPts val="600"/>
              </a:spcAft>
              <a:buNone/>
            </a:pPr>
            <a:r>
              <a:rPr smtClean="0" lang="en-US" dirty="0">
                <a:ea charset="0" typeface="Arial"/>
              </a:rPr>
              <a:t>The need for Psychological Science: Overcoming human thinking tendencies such as:</a:t>
            </a:r>
          </a:p>
          <a:p>
            <a:pPr marL="0" indent="0">
              <a:lnSpc>
                <a:spcPts val="2600"/>
              </a:lnSpc>
              <a:spcBef>
                <a:spcPct val="0"/>
              </a:spcBef>
              <a:spcAft>
                <a:spcPts val="600"/>
              </a:spcAft>
              <a:buFont charset="2" pitchFamily="2" typeface="Wingdings"/>
              <a:buChar char="§"/>
            </a:pPr>
            <a:r>
              <a:rPr smtClean="0" lang="en-US" dirty="0">
                <a:ea charset="0" typeface="Arial"/>
              </a:rPr>
              <a:t>Hindsight bias, seeing meaning in coincidences, and overconfidence error</a:t>
            </a:r>
          </a:p>
          <a:p>
            <a:pPr marL="0" indent="0">
              <a:lnSpc>
                <a:spcPts val="2600"/>
              </a:lnSpc>
              <a:spcBef>
                <a:spcPct val="0"/>
              </a:spcBef>
              <a:spcAft>
                <a:spcPts val="600"/>
              </a:spcAft>
              <a:buFont charset="2" pitchFamily="2" typeface="Wingdings"/>
              <a:buChar char="§"/>
            </a:pPr>
            <a:r>
              <a:rPr smtClean="0" lang="en-US" dirty="0">
                <a:ea charset="0" typeface="Arial"/>
              </a:rPr>
              <a:t>The scientific attitude:  curious, skeptical, humble</a:t>
            </a:r>
          </a:p>
          <a:p>
            <a:pPr marL="0" indent="0">
              <a:lnSpc>
                <a:spcPts val="2600"/>
              </a:lnSpc>
              <a:spcBef>
                <a:spcPct val="0"/>
              </a:spcBef>
              <a:spcAft>
                <a:spcPts val="600"/>
              </a:spcAft>
              <a:buFont charset="2" pitchFamily="2" typeface="Wingdings"/>
              <a:buChar char="§"/>
            </a:pPr>
            <a:r>
              <a:rPr smtClean="0" lang="en-US" dirty="0">
                <a:ea charset="0" typeface="Arial"/>
              </a:rPr>
              <a:t>Critical Thinking</a:t>
            </a:r>
          </a:p>
        </p:txBody>
      </p:sp>
      <p:sp>
        <p:nvSpPr>
          <p:cNvPr name="Text Box 33" id="33"/>
          <p:cNvSpPr>
            <a:spLocks/>
          </p:cNvSpPr>
          <p:nvPr>
            <p:ph type="obj" sz="half"/>
          </p:nvPr>
        </p:nvSpPr>
        <p:spPr>
          <a:xfrm>
            <a:off y="1295400" x="4648200"/>
            <a:ext cy="5181600" cx="4191000"/>
          </a:xfrm>
          <a:prstGeom prst="roundRect">
            <a:avLst>
              <a:gd name="adj" fmla="val 16667"/>
            </a:avLst>
          </a:prstGeom>
          <a:solidFill>
            <a:srgbClr val="F36F21">
              <a:alpha val="99998"/>
            </a:srgbClr>
          </a:solidFill>
        </p:spPr>
        <p:txBody>
          <a:bodyPr tIns="45720" wrap="square" rIns="91440" numCol="1" lIns="91440" bIns="45720" anchor="ctr"/>
          <a:lstStyle>
            <a:lvl1pPr>
              <a:defRPr sz="2800" smtClean="0" lang="en-US" dirty="0"/>
            </a:lvl1pPr>
            <a:lvl2pPr>
              <a:defRPr sz="2400" smtClean="0" lang="en-US" dirty="0"/>
            </a:lvl2pPr>
            <a:lvl3pPr>
              <a:defRPr sz="2000" smtClean="0" lang="en-US" dirty="0"/>
            </a:lvl3pPr>
            <a:lvl4pPr>
              <a:defRPr sz="1800" smtClean="0" lang="en-US" dirty="0"/>
            </a:lvl4pPr>
            <a:lvl5pPr>
              <a:defRPr sz="1800" smtClean="0" lang="en-US" dirty="0"/>
            </a:lvl5pPr>
          </a:lstStyle>
          <a:p>
            <a:pPr algn="ctr" marL="0" indent="0">
              <a:lnSpc>
                <a:spcPts val="2400"/>
              </a:lnSpc>
              <a:spcBef>
                <a:spcPct val="0"/>
              </a:spcBef>
              <a:spcAft>
                <a:spcPts val="1200"/>
              </a:spcAft>
              <a:buNone/>
            </a:pPr>
            <a:r>
              <a:rPr smtClean="0" lang="en-US" dirty="0" b="1">
                <a:solidFill>
                  <a:srgbClr val="FCD5B5"/>
                </a:solidFill>
              </a:rPr>
              <a:t>Frequently Asked Questions: </a:t>
            </a:r>
          </a:p>
          <a:p>
            <a:pPr marL="0" indent="0">
              <a:lnSpc>
                <a:spcPts val="2400"/>
              </a:lnSpc>
              <a:spcBef>
                <a:spcPct val="0"/>
              </a:spcBef>
              <a:spcAft>
                <a:spcPts val="1200"/>
              </a:spcAft>
              <a:buNone/>
            </a:pPr>
            <a:r>
              <a:rPr smtClean="0" lang="en-US" dirty="0">
                <a:solidFill>
                  <a:srgbClr val="FCD5B5"/>
                </a:solidFill>
              </a:rPr>
              <a:t>Do experiments relate to real life?</a:t>
            </a:r>
          </a:p>
          <a:p>
            <a:pPr marL="0" indent="0">
              <a:lnSpc>
                <a:spcPts val="2400"/>
              </a:lnSpc>
              <a:spcBef>
                <a:spcPct val="0"/>
              </a:spcBef>
              <a:spcAft>
                <a:spcPts val="1200"/>
              </a:spcAft>
              <a:buNone/>
            </a:pPr>
            <a:r>
              <a:rPr smtClean="0" lang="en-US" dirty="0">
                <a:solidFill>
                  <a:srgbClr val="FCD5B5"/>
                </a:solidFill>
              </a:rPr>
              <a:t>Does behavior depend on culture and gender?</a:t>
            </a:r>
          </a:p>
          <a:p>
            <a:pPr marL="0" indent="0">
              <a:lnSpc>
                <a:spcPts val="2400"/>
              </a:lnSpc>
              <a:spcBef>
                <a:spcPct val="0"/>
              </a:spcBef>
              <a:spcAft>
                <a:spcPts val="1200"/>
              </a:spcAft>
              <a:buNone/>
            </a:pPr>
            <a:r>
              <a:rPr smtClean="0" lang="en-US" dirty="0">
                <a:solidFill>
                  <a:srgbClr val="FCD5B5"/>
                </a:solidFill>
              </a:rPr>
              <a:t>How do we ethically study animals and people?</a:t>
            </a:r>
          </a:p>
          <a:p>
            <a:pPr marL="0" indent="0">
              <a:lnSpc>
                <a:spcPts val="2400"/>
              </a:lnSpc>
              <a:spcBef>
                <a:spcPct val="0"/>
              </a:spcBef>
              <a:spcAft>
                <a:spcPts val="1200"/>
              </a:spcAft>
              <a:buNone/>
            </a:pPr>
            <a:r>
              <a:rPr smtClean="0" lang="en-US" dirty="0">
                <a:solidFill>
                  <a:srgbClr val="FCD5B5"/>
                </a:solidFill>
              </a:rPr>
              <a:t>Is Psychology affected by value judgments?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4" id="34"/>
          <p:cNvSpPr>
            <a:spLocks/>
          </p:cNvSpPr>
          <p:nvPr>
            <p:ph type="obj"/>
          </p:nvPr>
        </p:nvSpPr>
        <p:spPr>
          <a:xfrm>
            <a:off y="1473200" x="876300"/>
            <a:ext cy="1922462" cx="4654550"/>
          </a:xfrm>
          <a:prstGeom prst="roundRect">
            <a:avLst>
              <a:gd name="adj" fmla="val 16667"/>
            </a:avLst>
          </a:prstGeom>
          <a:solidFill>
            <a:srgbClr val="F36F21">
              <a:alpha val="99998"/>
            </a:srgbClr>
          </a:solidFill>
        </p:spPr>
        <p:txBody>
          <a:bodyPr tIns="45720" wrap="square" rIns="91440" numCol="1" lIns="91440" bIns="45720" anchor="ctr"/>
          <a:lstStyle/>
          <a:p>
            <a:pPr marL="0" indent="0">
              <a:lnSpc>
                <a:spcPts val="2400"/>
              </a:lnSpc>
              <a:spcBef>
                <a:spcPct val="0"/>
              </a:spcBef>
              <a:spcAft>
                <a:spcPts val="1200"/>
              </a:spcAft>
              <a:buNone/>
            </a:pPr>
            <a:r>
              <a:rPr sz="2800" smtClean="0" lang="en-US" dirty="0" b="1">
                <a:solidFill>
                  <a:srgbClr val="FCD5B5"/>
                </a:solidFill>
              </a:rPr>
              <a:t>Critical thinking </a:t>
            </a:r>
            <a:r>
              <a:rPr sz="2800" smtClean="0" lang="en-US" dirty="0">
                <a:solidFill>
                  <a:srgbClr val="F8F6E3"/>
                </a:solidFill>
              </a:rPr>
              <a:t>refers to a more careful style of forming and evaluating knowledge than </a:t>
            </a:r>
            <a:r>
              <a:rPr sz="2800" smtClean="0" lang="en-US" dirty="0">
                <a:solidFill>
                  <a:srgbClr val="F8F6E3"/>
                </a:solidFill>
              </a:rPr>
              <a:t>simply using </a:t>
            </a:r>
            <a:r>
              <a:rPr sz="2800" smtClean="0" lang="en-US" dirty="0">
                <a:solidFill>
                  <a:srgbClr val="F8F6E3"/>
                </a:solidFill>
              </a:rPr>
              <a:t>intuition. </a:t>
            </a:r>
          </a:p>
        </p:txBody>
      </p:sp>
      <p:sp>
        <p:nvSpPr>
          <p:cNvPr name="Text Box 35" id="35"/>
          <p:cNvSpPr txBox="1">
            <a:spLocks/>
          </p:cNvSpPr>
          <p:nvPr/>
        </p:nvSpPr>
        <p:spPr>
          <a:xfrm>
            <a:off y="4364037" x="450850"/>
            <a:ext cy="2178050" cx="5507037"/>
          </a:xfrm>
          <a:prstGeom prst="rect">
            <a:avLst/>
          </a:prstGeom>
          <a:noFill/>
          <a:ln>
            <a:noFill/>
          </a:ln>
        </p:spPr>
        <p:txBody>
          <a:bodyPr numCol="1" anchor="ctr"/>
          <a:lstStyle/>
          <a:p>
            <a:pPr marL="0" indent="0">
              <a:lnSpc>
                <a:spcPts val="2400"/>
              </a:lnSpc>
              <a:spcAft>
                <a:spcPts val="1200"/>
              </a:spcAft>
              <a:buNone/>
            </a:pPr>
            <a:r>
              <a:rPr sz="2800" smtClean="0" lang="en-US" dirty="0">
                <a:latin charset="0" pitchFamily="34" typeface="Calibri"/>
              </a:rPr>
              <a:t>In addition to the </a:t>
            </a:r>
            <a:r>
              <a:rPr sz="2800" smtClean="0" lang="en-US" dirty="0" b="1">
                <a:solidFill>
                  <a:srgbClr val="F36F21"/>
                </a:solidFill>
                <a:latin charset="0" pitchFamily="34" typeface="Calibri"/>
              </a:rPr>
              <a:t>scientific method</a:t>
            </a:r>
            <a:r>
              <a:rPr sz="2800" smtClean="0" lang="en-US" dirty="0">
                <a:latin charset="0" pitchFamily="34" typeface="Calibri"/>
              </a:rPr>
              <a:t>, critical thinking will help us develop more effective and accurate ways to figure out what makes people do, think, and feel the things they do.</a:t>
            </a:r>
          </a:p>
        </p:txBody>
      </p:sp>
      <p:sp>
        <p:nvSpPr>
          <p:cNvPr name="Text Box 36" id="36"/>
          <p:cNvSpPr>
            <a:spLocks/>
          </p:cNvSpPr>
          <p:nvPr>
            <p:ph type="title"/>
          </p:nvPr>
        </p:nvSpPr>
        <p:spPr>
          <a:xfrm>
            <a:off y="0" x="0"/>
            <a:ext cy="1020762" cx="9144000"/>
          </a:xfrm>
          <a:prstGeom prst="rect">
            <a:avLst/>
          </a:prstGeom>
          <a:solidFill>
            <a:srgbClr val="444EA2">
              <a:alpha val="99998"/>
            </a:srgbClr>
          </a:solidFill>
        </p:spPr>
        <p:txBody>
          <a:bodyPr tIns="45720" wrap="square" rIns="91440" numCol="1" lIns="274320" bIns="45720" anchor="ctr"/>
          <a:lstStyle/>
          <a:p>
            <a:pPr marL="0" indent="0">
              <a:lnSpc>
                <a:spcPts val="4200"/>
              </a:lnSpc>
            </a:pPr>
            <a:r>
              <a:rPr sz="3200" smtClean="0" lang="en-US" dirty="0" b="1">
                <a:solidFill>
                  <a:srgbClr val="F8F6E3"/>
                </a:solidFill>
              </a:rPr>
              <a:t>“Think critically” with psychological science… </a:t>
            </a:r>
            <a:r>
              <a:rPr sz="4000" smtClean="0" lang="en-US" dirty="0" b="1">
                <a:solidFill>
                  <a:srgbClr val="F8F6E3"/>
                </a:solidFill>
              </a:rPr>
              <a:t/>
            </a:r>
            <a:br>
              <a:rPr sz="4000" smtClean="0" lang="en-US" dirty="0" b="1">
                <a:solidFill>
                  <a:srgbClr val="F8F6E3"/>
                </a:solidFill>
              </a:rPr>
            </a:br>
            <a:r>
              <a:rPr sz="2900" lang="en-US" smtClean="0" i="1" dirty="0" b="1">
                <a:solidFill>
                  <a:srgbClr val="F8F6E3"/>
                </a:solidFill>
              </a:rPr>
              <a:t>does this mean “criticize”?</a:t>
            </a:r>
          </a:p>
        </p:txBody>
      </p:sp>
      <p:sp>
        <p:nvSpPr>
          <p:cNvPr name="Text Box 37" id="37"/>
          <p:cNvSpPr>
            <a:spLocks/>
          </p:cNvSpPr>
          <p:nvPr/>
        </p:nvSpPr>
        <p:spPr>
          <a:xfrm>
            <a:off y="3071812" x="3203575"/>
            <a:ext cy="1520825" cx="862012"/>
          </a:xfrm>
          <a:prstGeom prst="downArrow">
            <a:avLst/>
          </a:prstGeom>
          <a:solidFill>
            <a:srgbClr val="F36F21"/>
          </a:solidFill>
          <a:ln>
            <a:noFill/>
          </a:ln>
        </p:spPr>
        <p:txBody>
          <a:bodyPr numCol="1" anchor="ctr"/>
          <a:lstStyle/>
          <a:p>
            <a:endParaRPr/>
          </a:p>
        </p:txBody>
      </p:sp>
      <p:sp>
        <p:nvSpPr>
          <p:cNvPr name="Text Box 38" id="38"/>
          <p:cNvSpPr>
            <a:spLocks/>
          </p:cNvSpPr>
          <p:nvPr/>
        </p:nvSpPr>
        <p:spPr>
          <a:xfrm>
            <a:off y="1017587" x="6172200"/>
            <a:ext cy="5840412" cx="2971800"/>
          </a:xfrm>
          <a:prstGeom prst="rect">
            <a:avLst/>
          </a:prstGeom>
          <a:solidFill>
            <a:srgbClr val="A0366C"/>
          </a:solidFill>
          <a:ln>
            <a:noFill/>
          </a:ln>
        </p:spPr>
        <p:txBody>
          <a:bodyPr numCol="1" anchor="ctr"/>
          <a:lstStyle/>
          <a:p>
            <a:pPr marL="0" indent="0">
              <a:lnSpc>
                <a:spcPts val="2000"/>
              </a:lnSpc>
              <a:spcBef>
                <a:spcPts val="600"/>
              </a:spcBef>
              <a:spcAft>
                <a:spcPts val="1200"/>
              </a:spcAft>
            </a:pPr>
            <a:r>
              <a:rPr sz="2400" lang="en-US" smtClean="0" i="1" dirty="0" b="1">
                <a:solidFill>
                  <a:srgbClr val="F8F6E3"/>
                </a:solidFill>
                <a:latin charset="0" pitchFamily="34" typeface="Calibri"/>
              </a:rPr>
              <a:t>Why do I need to work on my thinking?  Can’t you just tell me facts about psychology?</a:t>
            </a:r>
          </a:p>
          <a:p>
            <a:pPr marL="0" indent="0">
              <a:lnSpc>
                <a:spcPts val="2000"/>
              </a:lnSpc>
              <a:spcBef>
                <a:spcPts val="600"/>
              </a:spcBef>
              <a:spcAft>
                <a:spcPts val="1200"/>
              </a:spcAft>
              <a:buFontTx/>
              <a:buChar char="•"/>
            </a:pPr>
            <a:r>
              <a:rPr sz="2400" smtClean="0" lang="en-US" dirty="0">
                <a:solidFill>
                  <a:srgbClr val="F8F6E3"/>
                </a:solidFill>
                <a:latin charset="0" pitchFamily="34" typeface="Calibri"/>
              </a:rPr>
              <a:t>The brain is designed for surviving and reproducing, but it is not the best tool for seeing ‘reality’ clearly.</a:t>
            </a:r>
          </a:p>
          <a:p>
            <a:pPr marL="0" indent="0">
              <a:lnSpc>
                <a:spcPts val="2000"/>
              </a:lnSpc>
              <a:spcBef>
                <a:spcPts val="600"/>
              </a:spcBef>
              <a:spcAft>
                <a:spcPts val="1200"/>
              </a:spcAft>
              <a:buFontTx/>
              <a:buChar char="•"/>
            </a:pPr>
            <a:r>
              <a:rPr sz="2400" smtClean="0" lang="en-US" dirty="0">
                <a:solidFill>
                  <a:srgbClr val="F8F6E3"/>
                </a:solidFill>
                <a:latin charset="0" pitchFamily="34" typeface="Calibri"/>
              </a:rPr>
              <a:t>To improve our thinking, we will learn to catch ourselves in some critical thinking errors.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9" id="39"/>
          <p:cNvSpPr>
            <a:spLocks/>
          </p:cNvSpPr>
          <p:nvPr>
            <p:ph type="title"/>
          </p:nvPr>
        </p:nvSpPr>
        <p:spPr>
          <a:xfrm>
            <a:off y="0" x="0"/>
            <a:ext cy="1020762" cx="9144000"/>
          </a:xfrm>
          <a:prstGeom prst="rect">
            <a:avLst/>
          </a:prstGeom>
        </p:spPr>
        <p:txBody>
          <a:bodyPr tIns="45720" wrap="square" rIns="91440" numCol="1" lIns="274320" bIns="45720" anchor="ctr"/>
          <a:lstStyle/>
          <a:p>
            <a:pPr marL="0" indent="0">
              <a:lnSpc>
                <a:spcPts val="4200"/>
              </a:lnSpc>
            </a:pPr>
            <a:r>
              <a:rPr smtClean="0" lang="en-US" dirty="0" b="1">
                <a:solidFill>
                  <a:srgbClr val="A0366C"/>
                </a:solidFill>
              </a:rPr>
              <a:t>When our natural thinking style fails:</a:t>
            </a:r>
          </a:p>
        </p:txBody>
      </p:sp>
      <p:sp>
        <p:nvSpPr>
          <p:cNvPr name="Text Box 40" id="40"/>
          <p:cNvSpPr>
            <a:spLocks/>
          </p:cNvSpPr>
          <p:nvPr/>
        </p:nvSpPr>
        <p:spPr>
          <a:xfrm>
            <a:off y="857250" x="169862"/>
            <a:ext cy="3852862" cx="3862387"/>
          </a:xfrm>
          <a:prstGeom prst="ellipse">
            <a:avLst/>
          </a:prstGeom>
          <a:solidFill>
            <a:srgbClr val="A0366C"/>
          </a:solidFill>
          <a:ln>
            <a:noFill/>
          </a:ln>
        </p:spPr>
        <p:txBody>
          <a:bodyPr tIns="182880" rIns="182880" numCol="1" lIns="182880" bIns="182880" anchor="ctr"/>
          <a:lstStyle/>
          <a:p>
            <a:pPr algn="ctr" marL="0" indent="0">
              <a:lnSpc>
                <a:spcPts val="2400"/>
              </a:lnSpc>
            </a:pPr>
            <a:r>
              <a:rPr sz="2800" smtClean="0" lang="en-US" dirty="0" b="1">
                <a:solidFill>
                  <a:srgbClr val="FAC090"/>
                </a:solidFill>
                <a:latin charset="0" pitchFamily="34" typeface="Calibri"/>
              </a:rPr>
              <a:t>Hindsight bias:</a:t>
            </a:r>
          </a:p>
          <a:p>
            <a:pPr algn="ctr" marL="0" indent="0">
              <a:lnSpc>
                <a:spcPts val="2400"/>
              </a:lnSpc>
            </a:pPr>
            <a:r>
              <a:rPr sz="2800" smtClean="0" lang="en-US" dirty="0">
                <a:solidFill>
                  <a:srgbClr val="F8F6E3"/>
                </a:solidFill>
                <a:latin charset="0" pitchFamily="34" typeface="Calibri"/>
              </a:rPr>
              <a:t>“I knew it all along.”</a:t>
            </a:r>
          </a:p>
        </p:txBody>
      </p:sp>
      <p:sp>
        <p:nvSpPr>
          <p:cNvPr name="Text Box 41" id="41"/>
          <p:cNvSpPr>
            <a:spLocks/>
          </p:cNvSpPr>
          <p:nvPr/>
        </p:nvSpPr>
        <p:spPr>
          <a:xfrm>
            <a:off y="857250" x="5175250"/>
            <a:ext cy="3852862" cx="3860800"/>
          </a:xfrm>
          <a:prstGeom prst="ellipse">
            <a:avLst/>
          </a:prstGeom>
          <a:solidFill>
            <a:srgbClr val="3AA082"/>
          </a:solidFill>
          <a:ln>
            <a:noFill/>
          </a:ln>
        </p:spPr>
        <p:txBody>
          <a:bodyPr tIns="182880" rIns="182880" numCol="1" lIns="182880" bIns="182880" anchor="ctr"/>
          <a:lstStyle/>
          <a:p>
            <a:pPr algn="ctr" marL="0" indent="0">
              <a:lnSpc>
                <a:spcPts val="2400"/>
              </a:lnSpc>
            </a:pPr>
            <a:r>
              <a:rPr sz="2800" smtClean="0" lang="en-US" dirty="0" b="1">
                <a:solidFill>
                  <a:srgbClr val="FAC090"/>
                </a:solidFill>
                <a:latin charset="0" pitchFamily="34" typeface="Calibri"/>
              </a:rPr>
              <a:t>Overconfidence error:</a:t>
            </a:r>
          </a:p>
          <a:p>
            <a:pPr algn="ctr" marL="0" indent="0">
              <a:lnSpc>
                <a:spcPts val="2400"/>
              </a:lnSpc>
            </a:pPr>
            <a:r>
              <a:rPr sz="2800" smtClean="0" lang="en-US" dirty="0">
                <a:solidFill>
                  <a:srgbClr val="F8F6E3"/>
                </a:solidFill>
                <a:latin charset="0" pitchFamily="34" typeface="Calibri"/>
              </a:rPr>
              <a:t>“I am sure I am correct.”</a:t>
            </a:r>
          </a:p>
        </p:txBody>
      </p:sp>
      <p:sp>
        <p:nvSpPr>
          <p:cNvPr name="Text Box 42" id="42"/>
          <p:cNvSpPr>
            <a:spLocks/>
          </p:cNvSpPr>
          <p:nvPr>
            <p:ph type="obj"/>
          </p:nvPr>
        </p:nvSpPr>
        <p:spPr>
          <a:xfrm>
            <a:off y="2455862" x="2492375"/>
            <a:ext cy="4048125" cx="4051300"/>
          </a:xfrm>
          <a:prstGeom prst="ellipse">
            <a:avLst/>
          </a:prstGeom>
          <a:solidFill>
            <a:srgbClr val="F36F21">
              <a:alpha val="99998"/>
            </a:srgbClr>
          </a:solidFill>
        </p:spPr>
        <p:txBody>
          <a:bodyPr tIns="182880" wrap="square" rIns="182880" numCol="1" lIns="182880" bIns="182880" anchor="ctr"/>
          <a:lstStyle/>
          <a:p>
            <a:pPr algn="ctr" marL="0" indent="0">
              <a:lnSpc>
                <a:spcPts val="2400"/>
              </a:lnSpc>
              <a:spcBef>
                <a:spcPct val="0"/>
              </a:spcBef>
              <a:buNone/>
            </a:pPr>
            <a:r>
              <a:rPr sz="2400" smtClean="0" lang="en-US" dirty="0">
                <a:solidFill>
                  <a:srgbClr val="F8F6E3"/>
                </a:solidFill>
              </a:rPr>
              <a:t>The coincidence error, or</a:t>
            </a:r>
          </a:p>
          <a:p>
            <a:pPr algn="ctr" marL="0" indent="0">
              <a:lnSpc>
                <a:spcPts val="2400"/>
              </a:lnSpc>
              <a:spcBef>
                <a:spcPct val="0"/>
              </a:spcBef>
              <a:buNone/>
            </a:pPr>
            <a:r>
              <a:rPr sz="2400" smtClean="0" lang="en-US" dirty="0">
                <a:solidFill>
                  <a:srgbClr val="F8F6E3"/>
                </a:solidFill>
              </a:rPr>
              <a:t>mistakenly </a:t>
            </a:r>
            <a:r>
              <a:rPr sz="2400" smtClean="0" lang="en-US" dirty="0" b="1">
                <a:solidFill>
                  <a:srgbClr val="F8F6E3"/>
                </a:solidFill>
              </a:rPr>
              <a:t>perceiving order in random events</a:t>
            </a:r>
            <a:r>
              <a:rPr sz="2400" smtClean="0" lang="en-US" dirty="0">
                <a:solidFill>
                  <a:srgbClr val="F8F6E3"/>
                </a:solidFill>
              </a:rPr>
              <a:t>: </a:t>
            </a:r>
          </a:p>
          <a:p>
            <a:pPr algn="ctr" marL="0" indent="0">
              <a:lnSpc>
                <a:spcPts val="2400"/>
              </a:lnSpc>
              <a:spcBef>
                <a:spcPct val="0"/>
              </a:spcBef>
              <a:buNone/>
            </a:pPr>
            <a:r>
              <a:rPr sz="2400" smtClean="0" lang="en-US" dirty="0">
                <a:solidFill>
                  <a:srgbClr val="F8F6E3"/>
                </a:solidFill>
              </a:rPr>
              <a:t>“The dice must be fixed because you rolled three sixes in a row.”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pic>
        <p:nvPicPr>
          <p:cNvPr name="Picture 43" id="43"/>
          <p:cNvPicPr>
            <a:picLocks noChangeAspect="1"/>
          </p:cNvPicPr>
          <p:nvPr/>
        </p:nvPicPr>
        <p:blipFill>
          <a:blip r:embed="rId3"/>
          <a:stretch/>
        </p:blipFill>
        <p:spPr>
          <a:xfrm>
            <a:off y="420687" x="-23812"/>
            <a:ext cy="8235950" cx="7162800"/>
          </a:xfrm>
          <a:prstGeom prst="rect">
            <a:avLst/>
          </a:prstGeom>
          <a:noFill/>
        </p:spPr>
      </p:pic>
      <p:sp>
        <p:nvSpPr>
          <p:cNvPr name="Text Box 45" id="45"/>
          <p:cNvSpPr>
            <a:spLocks/>
          </p:cNvSpPr>
          <p:nvPr>
            <p:ph type="obj"/>
          </p:nvPr>
        </p:nvSpPr>
        <p:spPr>
          <a:xfrm>
            <a:off y="4800600" x="6705600"/>
            <a:ext cy="762000" cx="2247900"/>
          </a:xfrm>
          <a:prstGeom prst="rect">
            <a:avLst/>
          </a:prstGeom>
        </p:spPr>
        <p:txBody>
          <a:bodyPr tIns="45720" wrap="square" rIns="91440" numCol="1" lIns="91440" bIns="45720" anchor="t"/>
          <a:lstStyle/>
          <a:p>
            <a:pPr algn="ctr" marL="0" indent="0">
              <a:lnSpc>
                <a:spcPts val="2800"/>
              </a:lnSpc>
              <a:buNone/>
            </a:pPr>
            <a:r>
              <a:rPr sz="2400" smtClean="0" lang="en-US" dirty="0" b="1"/>
              <a:t>Hindsight bias is like a crystal ball that we use to predict… the past.</a:t>
            </a:r>
          </a:p>
        </p:txBody>
      </p:sp>
      <p:grpSp>
        <p:nvGrpSpPr>
          <p:cNvPr name="Group 46" id="46"/>
          <p:cNvGrpSpPr>
            <a:grpSpLocks/>
          </p:cNvGrpSpPr>
          <p:nvPr/>
        </p:nvGrpSpPr>
        <p:grpSpPr>
          <a:xfrm>
            <a:off y="517525" x="1017587"/>
            <a:ext cy="5084762" cx="5084762"/>
            <a:chOff y="326" x="641"/>
            <a:chExt cy="3203" cx="3203"/>
          </a:xfrm>
        </p:grpSpPr>
        <p:pic>
          <p:nvPicPr>
            <p:cNvPr name="Picture 47" id="47"/>
            <p:cNvPicPr>
              <a:picLocks noChangeAspect="1"/>
            </p:cNvPicPr>
            <p:nvPr/>
          </p:nvPicPr>
          <p:blipFill>
            <a:blip r:embed="rId4"/>
            <a:stretch/>
          </p:blipFill>
          <p:spPr>
            <a:xfrm>
              <a:off y="326" x="641"/>
              <a:ext cy="3203" cx="3203"/>
            </a:xfrm>
            <a:prstGeom prst="rect">
              <a:avLst/>
            </a:prstGeom>
            <a:noFill/>
          </p:spPr>
        </p:pic>
        <p:sp>
          <p:nvSpPr>
            <p:cNvPr name="Text Box 49" id="49"/>
            <p:cNvSpPr txBox="1">
              <a:spLocks/>
            </p:cNvSpPr>
            <p:nvPr/>
          </p:nvSpPr>
          <p:spPr>
            <a:xfrm>
              <a:off y="899" x="1213"/>
              <a:ext cy="2056" cx="2057"/>
            </a:xfrm>
            <a:prstGeom prst="rect">
              <a:avLst/>
            </a:prstGeom>
            <a:noFill/>
            <a:ln>
              <a:noFill/>
            </a:ln>
          </p:spPr>
          <p:txBody>
            <a:bodyPr numCol="1" anchor="ctr"/>
            <a:lstStyle/>
            <a:p>
              <a:endParaRPr/>
            </a:p>
          </p:txBody>
        </p:sp>
      </p:grpSp>
      <p:grpSp>
        <p:nvGrpSpPr>
          <p:cNvPr name="Group 50" id="50"/>
          <p:cNvGrpSpPr>
            <a:grpSpLocks/>
          </p:cNvGrpSpPr>
          <p:nvPr/>
        </p:nvGrpSpPr>
        <p:grpSpPr>
          <a:xfrm>
            <a:off y="590550" x="1017587"/>
            <a:ext cy="5078412" cx="5084762"/>
            <a:chOff y="372" x="641"/>
            <a:chExt cy="3199" cx="3203"/>
          </a:xfrm>
        </p:grpSpPr>
        <p:pic>
          <p:nvPicPr>
            <p:cNvPr name="Picture 51" id="51"/>
            <p:cNvPicPr>
              <a:picLocks noChangeAspect="1"/>
            </p:cNvPicPr>
            <p:nvPr/>
          </p:nvPicPr>
          <p:blipFill>
            <a:blip r:embed="rId5"/>
            <a:stretch/>
          </p:blipFill>
          <p:spPr>
            <a:xfrm>
              <a:off y="372" x="641"/>
              <a:ext cy="3199" cx="3203"/>
            </a:xfrm>
            <a:prstGeom prst="rect">
              <a:avLst/>
            </a:prstGeom>
            <a:noFill/>
          </p:spPr>
        </p:pic>
        <p:sp>
          <p:nvSpPr>
            <p:cNvPr name="Text Box 53" id="53"/>
            <p:cNvSpPr txBox="1">
              <a:spLocks/>
            </p:cNvSpPr>
            <p:nvPr/>
          </p:nvSpPr>
          <p:spPr>
            <a:xfrm>
              <a:off y="943" x="1214"/>
              <a:ext cy="2057" cx="2057"/>
            </a:xfrm>
            <a:prstGeom prst="rect">
              <a:avLst/>
            </a:prstGeom>
            <a:noFill/>
            <a:ln>
              <a:noFill/>
            </a:ln>
          </p:spPr>
          <p:txBody>
            <a:bodyPr numCol="1" anchor="ctr"/>
            <a:lstStyle/>
            <a:p>
              <a:pPr algn="ctr" marL="0" indent="0">
                <a:lnSpc>
                  <a:spcPts val="2400"/>
                </a:lnSpc>
              </a:pPr>
              <a:r>
                <a:rPr sz="2800" smtClean="0" lang="en-US" dirty="0">
                  <a:latin charset="0" pitchFamily="34" typeface="Calibri"/>
                </a:rPr>
                <a:t>I knew this would happen…</a:t>
              </a:r>
            </a:p>
          </p:txBody>
        </p:sp>
      </p:grpSp>
      <p:grpSp>
        <p:nvGrpSpPr>
          <p:cNvPr name="Group 55" id="55"/>
          <p:cNvGrpSpPr>
            <a:grpSpLocks/>
          </p:cNvGrpSpPr>
          <p:nvPr/>
        </p:nvGrpSpPr>
        <p:grpSpPr>
          <a:xfrm>
            <a:off y="590550" x="1017587"/>
            <a:ext cy="5078412" cx="5078412"/>
            <a:chOff y="372" x="641"/>
            <a:chExt cy="3199" cx="3199"/>
          </a:xfrm>
        </p:grpSpPr>
        <p:pic>
          <p:nvPicPr>
            <p:cNvPr name="Picture 56" id="56"/>
            <p:cNvPicPr>
              <a:picLocks noChangeAspect="1"/>
            </p:cNvPicPr>
            <p:nvPr/>
          </p:nvPicPr>
          <p:blipFill>
            <a:blip r:embed="rId6"/>
            <a:stretch/>
          </p:blipFill>
          <p:spPr>
            <a:xfrm>
              <a:off y="372" x="641"/>
              <a:ext cy="3199" cx="3199"/>
            </a:xfrm>
            <a:prstGeom prst="rect">
              <a:avLst/>
            </a:prstGeom>
            <a:noFill/>
          </p:spPr>
        </p:pic>
        <p:sp>
          <p:nvSpPr>
            <p:cNvPr name="Text Box 58" id="58"/>
            <p:cNvSpPr txBox="1">
              <a:spLocks/>
            </p:cNvSpPr>
            <p:nvPr/>
          </p:nvSpPr>
          <p:spPr>
            <a:xfrm>
              <a:off y="943" x="1213"/>
              <a:ext cy="2057" cx="2056"/>
            </a:xfrm>
            <a:prstGeom prst="rect">
              <a:avLst/>
            </a:prstGeom>
            <a:noFill/>
            <a:ln>
              <a:noFill/>
            </a:ln>
          </p:spPr>
          <p:txBody>
            <a:bodyPr numCol="1" anchor="ctr"/>
            <a:lstStyle/>
            <a:p>
              <a:pPr algn="ctr" marL="0" indent="0">
                <a:lnSpc>
                  <a:spcPts val="2400"/>
                </a:lnSpc>
              </a:pPr>
              <a:r>
                <a:rPr sz="2800" smtClean="0" lang="en-US" dirty="0">
                  <a:latin charset="0" pitchFamily="34" typeface="Calibri"/>
                </a:rPr>
                <a:t>You were accepted into this </a:t>
              </a:r>
              <a:r>
                <a:rPr sz="2800" smtClean="0" lang="en-US" dirty="0">
                  <a:latin charset="0" pitchFamily="34" typeface="Calibri"/>
                </a:rPr>
                <a:t>college/university</a:t>
              </a:r>
            </a:p>
          </p:txBody>
        </p:sp>
      </p:grpSp>
      <p:grpSp>
        <p:nvGrpSpPr>
          <p:cNvPr name="Group 60" id="60"/>
          <p:cNvGrpSpPr>
            <a:grpSpLocks/>
          </p:cNvGrpSpPr>
          <p:nvPr/>
        </p:nvGrpSpPr>
        <p:grpSpPr>
          <a:xfrm>
            <a:off y="590550" x="1017587"/>
            <a:ext cy="5078412" cx="5078412"/>
            <a:chOff y="372" x="641"/>
            <a:chExt cy="3199" cx="3199"/>
          </a:xfrm>
        </p:grpSpPr>
        <p:pic>
          <p:nvPicPr>
            <p:cNvPr name="Picture 61" id="61"/>
            <p:cNvPicPr>
              <a:picLocks noChangeAspect="1"/>
            </p:cNvPicPr>
            <p:nvPr/>
          </p:nvPicPr>
          <p:blipFill>
            <a:blip r:embed="rId7"/>
            <a:stretch/>
          </p:blipFill>
          <p:spPr>
            <a:xfrm>
              <a:off y="372" x="641"/>
              <a:ext cy="3199" cx="3199"/>
            </a:xfrm>
            <a:prstGeom prst="rect">
              <a:avLst/>
            </a:prstGeom>
            <a:noFill/>
          </p:spPr>
        </p:pic>
        <p:sp>
          <p:nvSpPr>
            <p:cNvPr name="Text Box 63" id="63"/>
            <p:cNvSpPr txBox="1">
              <a:spLocks/>
            </p:cNvSpPr>
            <p:nvPr/>
          </p:nvSpPr>
          <p:spPr>
            <a:xfrm>
              <a:off y="943" x="1213"/>
              <a:ext cy="2057" cx="2056"/>
            </a:xfrm>
            <a:prstGeom prst="rect">
              <a:avLst/>
            </a:prstGeom>
            <a:noFill/>
            <a:ln>
              <a:noFill/>
            </a:ln>
          </p:spPr>
          <p:txBody>
            <a:bodyPr numCol="1" anchor="ctr"/>
            <a:lstStyle/>
            <a:p>
              <a:pPr algn="ctr" marL="0" indent="0">
                <a:lnSpc>
                  <a:spcPts val="2400"/>
                </a:lnSpc>
              </a:pPr>
              <a:r>
                <a:rPr sz="2800" smtClean="0" lang="en-US" dirty="0">
                  <a:latin charset="0" pitchFamily="34" typeface="Calibri"/>
                </a:rPr>
                <a:t>Classic example:  after watching a competition (sports, cooking), </a:t>
              </a:r>
              <a:r>
                <a:rPr sz="2800" lang="en-US" smtClean="0" i="1" dirty="0">
                  <a:latin charset="0" pitchFamily="34" typeface="Calibri"/>
                </a:rPr>
                <a:t>if you don’t make a prediction ahead of time</a:t>
              </a:r>
              <a:r>
                <a:rPr sz="2800" smtClean="0" lang="en-US" dirty="0">
                  <a:latin charset="0" pitchFamily="34" typeface="Calibri"/>
                </a:rPr>
                <a:t>, you might make a “postdiction”:  “I figured that team/person would win because…”</a:t>
              </a:r>
            </a:p>
          </p:txBody>
        </p:sp>
      </p:grpSp>
      <p:grpSp>
        <p:nvGrpSpPr>
          <p:cNvPr name="Group 65" id="65"/>
          <p:cNvGrpSpPr>
            <a:grpSpLocks/>
          </p:cNvGrpSpPr>
          <p:nvPr/>
        </p:nvGrpSpPr>
        <p:grpSpPr>
          <a:xfrm>
            <a:off y="590550" x="1017587"/>
            <a:ext cy="5078412" cx="5078412"/>
            <a:chOff y="372" x="641"/>
            <a:chExt cy="3199" cx="3199"/>
          </a:xfrm>
        </p:grpSpPr>
        <p:pic>
          <p:nvPicPr>
            <p:cNvPr name="Picture 66" id="66"/>
            <p:cNvPicPr>
              <a:picLocks noChangeAspect="1"/>
            </p:cNvPicPr>
            <p:nvPr/>
          </p:nvPicPr>
          <p:blipFill>
            <a:blip r:embed="rId8"/>
            <a:stretch/>
          </p:blipFill>
          <p:spPr>
            <a:xfrm>
              <a:off y="372" x="641"/>
              <a:ext cy="3199" cx="3199"/>
            </a:xfrm>
            <a:prstGeom prst="rect">
              <a:avLst/>
            </a:prstGeom>
            <a:noFill/>
          </p:spPr>
        </p:pic>
        <p:sp>
          <p:nvSpPr>
            <p:cNvPr name="Text Box 68" id="68"/>
            <p:cNvSpPr txBox="1">
              <a:spLocks/>
            </p:cNvSpPr>
            <p:nvPr/>
          </p:nvSpPr>
          <p:spPr>
            <a:xfrm>
              <a:off y="943" x="1213"/>
              <a:ext cy="2057" cx="2056"/>
            </a:xfrm>
            <a:prstGeom prst="rect">
              <a:avLst/>
            </a:prstGeom>
            <a:noFill/>
            <a:ln>
              <a:noFill/>
            </a:ln>
          </p:spPr>
          <p:txBody>
            <a:bodyPr numCol="1" anchor="ctr"/>
            <a:lstStyle/>
            <a:p>
              <a:pPr algn="ctr" marL="0" indent="0">
                <a:lnSpc>
                  <a:spcPts val="2400"/>
                </a:lnSpc>
              </a:pPr>
              <a:r>
                <a:rPr sz="2800" smtClean="0" lang="en-US" dirty="0">
                  <a:latin charset="0" pitchFamily="34" typeface="Calibri"/>
                </a:rPr>
                <a:t>When you see most results of psychological research, you might say, “that was obvious…”</a:t>
              </a:r>
            </a:p>
          </p:txBody>
        </p:sp>
      </p:grpSp>
      <p:sp>
        <p:nvSpPr>
          <p:cNvPr name="Text Box 69" id="69"/>
          <p:cNvSpPr>
            <a:spLocks/>
          </p:cNvSpPr>
          <p:nvPr>
            <p:ph type="title"/>
          </p:nvPr>
        </p:nvSpPr>
        <p:spPr>
          <a:xfrm>
            <a:off y="-11112" x="0"/>
            <a:ext cy="762000" cx="9144000"/>
          </a:xfrm>
          <a:prstGeom prst="rect">
            <a:avLst/>
          </a:prstGeom>
          <a:solidFill>
            <a:srgbClr val="444EA2">
              <a:alpha val="99998"/>
            </a:srgbClr>
          </a:solidFill>
        </p:spPr>
        <p:txBody>
          <a:bodyPr tIns="45720" wrap="square" rIns="91440" numCol="1" lIns="274320" bIns="45720" anchor="ctr"/>
          <a:lstStyle/>
          <a:p>
            <a:pPr algn="l" marL="0" indent="0">
              <a:lnSpc>
                <a:spcPts val="4200"/>
              </a:lnSpc>
            </a:pPr>
            <a:r>
              <a:rPr smtClean="0" lang="en-US" dirty="0" b="1">
                <a:solidFill>
                  <a:srgbClr val="F8F6E3"/>
                </a:solidFill>
              </a:rPr>
              <a:t>Hindsight Bias</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70" id="70"/>
          <p:cNvSpPr>
            <a:spLocks/>
          </p:cNvSpPr>
          <p:nvPr/>
        </p:nvSpPr>
        <p:spPr>
          <a:xfrm>
            <a:off y="0" x="0"/>
            <a:ext cy="6858000" cx="9144000"/>
          </a:xfrm>
          <a:prstGeom prst="rect">
            <a:avLst/>
          </a:prstGeom>
          <a:solidFill>
            <a:srgbClr val="A0366C"/>
          </a:solidFill>
          <a:ln>
            <a:noFill/>
          </a:ln>
        </p:spPr>
        <p:txBody>
          <a:bodyPr numCol="1" anchor="ctr"/>
          <a:lstStyle/>
          <a:p>
            <a:endParaRPr/>
          </a:p>
        </p:txBody>
      </p:sp>
      <p:sp>
        <p:nvSpPr>
          <p:cNvPr name="Text Box 71" id="71"/>
          <p:cNvSpPr>
            <a:spLocks/>
          </p:cNvSpPr>
          <p:nvPr>
            <p:ph type="title"/>
          </p:nvPr>
        </p:nvSpPr>
        <p:spPr>
          <a:xfrm>
            <a:off y="2960687" x="3230562"/>
            <a:ext cy="1468437" cx="2795587"/>
          </a:xfrm>
          <a:prstGeom prst="roundRect">
            <a:avLst>
              <a:gd name="adj" fmla="val 16667"/>
            </a:avLst>
          </a:prstGeom>
          <a:solidFill>
            <a:srgbClr val="F8F6E3">
              <a:alpha val="99998"/>
            </a:srgbClr>
          </a:solidFill>
        </p:spPr>
        <p:txBody>
          <a:bodyPr tIns="45720" wrap="square" rIns="91440" numCol="1" lIns="91440" bIns="45720" anchor="ctr"/>
          <a:lstStyle/>
          <a:p>
            <a:pPr marL="0" indent="0">
              <a:lnSpc>
                <a:spcPts val="2000"/>
              </a:lnSpc>
            </a:pPr>
            <a:r>
              <a:rPr sz="2200" smtClean="0" lang="en-US" dirty="0" b="1">
                <a:solidFill>
                  <a:srgbClr val="A0366C"/>
                </a:solidFill>
              </a:rPr>
              <a:t>These sayings all seem to make sense, in hindsight, after we read them.</a:t>
            </a:r>
          </a:p>
        </p:txBody>
      </p:sp>
      <p:sp>
        <p:nvSpPr>
          <p:cNvPr name="Text Box 72" id="72"/>
          <p:cNvSpPr>
            <a:spLocks/>
          </p:cNvSpPr>
          <p:nvPr/>
        </p:nvSpPr>
        <p:spPr>
          <a:xfrm>
            <a:off y="549275" x="1909762"/>
            <a:ext cy="457200" cx="3581400"/>
          </a:xfrm>
          <a:prstGeom prst="rect">
            <a:avLst/>
          </a:prstGeom>
          <a:noFill/>
          <a:ln>
            <a:noFill/>
          </a:ln>
        </p:spPr>
        <p:txBody>
          <a:bodyPr numCol="1">
            <a:spAutoFit/>
          </a:bodyPr>
          <a:lstStyle/>
          <a:p>
            <a:pPr marL="0" indent="0"/>
            <a:r>
              <a:rPr sz="2400" lang="en-US" smtClean="0" i="1" dirty="0" b="1">
                <a:solidFill>
                  <a:srgbClr val="FCD5B5"/>
                </a:solidFill>
                <a:latin charset="0" pitchFamily="34" typeface="Calibri"/>
              </a:rPr>
              <a:t>Out of sight, out of mind</a:t>
            </a:r>
          </a:p>
        </p:txBody>
      </p:sp>
      <p:sp>
        <p:nvSpPr>
          <p:cNvPr name="Text Box 73" id="73"/>
          <p:cNvSpPr>
            <a:spLocks/>
          </p:cNvSpPr>
          <p:nvPr/>
        </p:nvSpPr>
        <p:spPr>
          <a:xfrm>
            <a:off y="4819650" x="485775"/>
            <a:ext cy="457200" cx="3810000"/>
          </a:xfrm>
          <a:prstGeom prst="rect">
            <a:avLst/>
          </a:prstGeom>
          <a:noFill/>
          <a:ln>
            <a:noFill/>
          </a:ln>
        </p:spPr>
        <p:txBody>
          <a:bodyPr numCol="1">
            <a:spAutoFit/>
          </a:bodyPr>
          <a:lstStyle/>
          <a:p>
            <a:pPr marL="0" indent="0"/>
            <a:r>
              <a:rPr sz="2400" lang="en-US" smtClean="0" i="1" dirty="0" b="1">
                <a:solidFill>
                  <a:srgbClr val="FCD5B5"/>
                </a:solidFill>
                <a:latin charset="0" pitchFamily="34" typeface="Calibri"/>
              </a:rPr>
              <a:t>S/He who hesitates is lost</a:t>
            </a:r>
          </a:p>
        </p:txBody>
      </p:sp>
      <p:sp>
        <p:nvSpPr>
          <p:cNvPr name="Text Box 74" id="74"/>
          <p:cNvSpPr>
            <a:spLocks/>
          </p:cNvSpPr>
          <p:nvPr/>
        </p:nvSpPr>
        <p:spPr>
          <a:xfrm>
            <a:off y="2046287" x="693737"/>
            <a:ext cy="457200" cx="3581400"/>
          </a:xfrm>
          <a:prstGeom prst="rect">
            <a:avLst/>
          </a:prstGeom>
          <a:noFill/>
          <a:ln>
            <a:noFill/>
          </a:ln>
        </p:spPr>
        <p:txBody>
          <a:bodyPr numCol="1">
            <a:spAutoFit/>
          </a:bodyPr>
          <a:lstStyle/>
          <a:p>
            <a:pPr marL="0" indent="0"/>
            <a:r>
              <a:rPr sz="2400" lang="en-US" smtClean="0" i="1" dirty="0" b="1">
                <a:solidFill>
                  <a:srgbClr val="FCD5B5"/>
                </a:solidFill>
                <a:latin charset="0" pitchFamily="34" typeface="Calibri"/>
              </a:rPr>
              <a:t>No [wo]man is an island</a:t>
            </a:r>
          </a:p>
        </p:txBody>
      </p:sp>
      <p:sp>
        <p:nvSpPr>
          <p:cNvPr name="Text Box 75" id="75"/>
          <p:cNvSpPr>
            <a:spLocks/>
          </p:cNvSpPr>
          <p:nvPr/>
        </p:nvSpPr>
        <p:spPr>
          <a:xfrm>
            <a:off y="5048250" x="4624387"/>
            <a:ext cy="461962" cx="4746625"/>
          </a:xfrm>
          <a:prstGeom prst="rect">
            <a:avLst/>
          </a:prstGeom>
          <a:noFill/>
          <a:ln>
            <a:noFill/>
          </a:ln>
        </p:spPr>
        <p:txBody>
          <a:bodyPr numCol="1">
            <a:spAutoFit/>
          </a:bodyPr>
          <a:lstStyle/>
          <a:p>
            <a:pPr marL="0" indent="0"/>
            <a:r>
              <a:rPr sz="2400" lang="en-US" smtClean="0" i="1" dirty="0" b="1">
                <a:solidFill>
                  <a:srgbClr val="FCD5B5"/>
                </a:solidFill>
                <a:latin charset="0" pitchFamily="34" typeface="Calibri"/>
              </a:rPr>
              <a:t>Actions speak louder than words</a:t>
            </a:r>
          </a:p>
        </p:txBody>
      </p:sp>
      <p:sp>
        <p:nvSpPr>
          <p:cNvPr name="Text Box 76" id="76"/>
          <p:cNvSpPr>
            <a:spLocks/>
          </p:cNvSpPr>
          <p:nvPr/>
        </p:nvSpPr>
        <p:spPr>
          <a:xfrm>
            <a:off y="1400175" x="5092700"/>
            <a:ext cy="457200" cx="4038600"/>
          </a:xfrm>
          <a:prstGeom prst="rect">
            <a:avLst/>
          </a:prstGeom>
          <a:noFill/>
          <a:ln>
            <a:noFill/>
          </a:ln>
        </p:spPr>
        <p:txBody>
          <a:bodyPr numCol="1">
            <a:spAutoFit/>
          </a:bodyPr>
          <a:lstStyle/>
          <a:p>
            <a:pPr marL="0" indent="0"/>
            <a:r>
              <a:rPr sz="2400" lang="en-US" smtClean="0" i="1" dirty="0" b="1">
                <a:solidFill>
                  <a:srgbClr val="FCD5B5"/>
                </a:solidFill>
                <a:latin charset="0" pitchFamily="34" typeface="Calibri"/>
              </a:rPr>
              <a:t>You’re never too old to learn</a:t>
            </a:r>
          </a:p>
        </p:txBody>
      </p:sp>
      <p:sp>
        <p:nvSpPr>
          <p:cNvPr name="Text Box 77" id="77"/>
          <p:cNvSpPr>
            <a:spLocks/>
          </p:cNvSpPr>
          <p:nvPr/>
        </p:nvSpPr>
        <p:spPr>
          <a:xfrm>
            <a:off y="3105150" x="206375"/>
            <a:ext cy="460375" cx="3027362"/>
          </a:xfrm>
          <a:prstGeom prst="rect">
            <a:avLst/>
          </a:prstGeom>
          <a:noFill/>
          <a:ln>
            <a:noFill/>
          </a:ln>
        </p:spPr>
        <p:txBody>
          <a:bodyPr wrap="none" numCol="1">
            <a:spAutoFit/>
          </a:bodyPr>
          <a:lstStyle/>
          <a:p>
            <a:pPr marL="0" indent="0"/>
            <a:r>
              <a:rPr sz="2400" lang="en-US" smtClean="0" i="1" dirty="0" b="1">
                <a:solidFill>
                  <a:srgbClr val="FCD5B5"/>
                </a:solidFill>
                <a:latin charset="0" pitchFamily="34" typeface="Calibri"/>
              </a:rPr>
              <a:t>Curiosity killed the cat</a:t>
            </a:r>
          </a:p>
        </p:txBody>
      </p:sp>
      <p:sp>
        <p:nvSpPr>
          <p:cNvPr name="Text Box 78" id="78"/>
          <p:cNvSpPr>
            <a:spLocks/>
          </p:cNvSpPr>
          <p:nvPr/>
        </p:nvSpPr>
        <p:spPr>
          <a:xfrm>
            <a:off y="2643187" x="6156325"/>
            <a:ext cy="461962" cx="2527300"/>
          </a:xfrm>
          <a:prstGeom prst="rect">
            <a:avLst/>
          </a:prstGeom>
          <a:noFill/>
          <a:ln>
            <a:noFill/>
          </a:ln>
        </p:spPr>
        <p:txBody>
          <a:bodyPr wrap="none" numCol="1">
            <a:spAutoFit/>
          </a:bodyPr>
          <a:lstStyle/>
          <a:p>
            <a:pPr marL="0" indent="0"/>
            <a:r>
              <a:rPr sz="2400" lang="en-US" smtClean="0" i="1" dirty="0" b="1">
                <a:solidFill>
                  <a:srgbClr val="FCD5B5"/>
                </a:solidFill>
                <a:latin charset="0" pitchFamily="34" typeface="Calibri"/>
              </a:rPr>
              <a:t>  Opposites attract</a:t>
            </a:r>
          </a:p>
        </p:txBody>
      </p:sp>
      <p:sp>
        <p:nvSpPr>
          <p:cNvPr name="Text Box 79" id="79"/>
          <p:cNvSpPr>
            <a:spLocks/>
          </p:cNvSpPr>
          <p:nvPr/>
        </p:nvSpPr>
        <p:spPr>
          <a:xfrm>
            <a:off y="6081712" x="4856162"/>
            <a:ext cy="461962" cx="3568700"/>
          </a:xfrm>
          <a:prstGeom prst="rect">
            <a:avLst/>
          </a:prstGeom>
          <a:noFill/>
          <a:ln>
            <a:noFill/>
          </a:ln>
        </p:spPr>
        <p:txBody>
          <a:bodyPr wrap="none" numCol="1">
            <a:spAutoFit/>
          </a:bodyPr>
          <a:lstStyle/>
          <a:p>
            <a:pPr marL="0" indent="0"/>
            <a:r>
              <a:rPr sz="2400" lang="en-US" smtClean="0" i="1" dirty="0" b="1">
                <a:solidFill>
                  <a:srgbClr val="FCD5B5"/>
                </a:solidFill>
                <a:latin charset="0" pitchFamily="34" typeface="Calibri"/>
              </a:rPr>
              <a:t>There’s no place like home</a:t>
            </a:r>
          </a:p>
        </p:txBody>
      </p:sp>
      <p:sp>
        <p:nvSpPr>
          <p:cNvPr name="Text Box 80" id="80"/>
          <p:cNvSpPr>
            <a:spLocks/>
          </p:cNvSpPr>
          <p:nvPr/>
        </p:nvSpPr>
        <p:spPr>
          <a:xfrm>
            <a:off y="130175" x="304800"/>
            <a:ext cy="647700" cx="5229225"/>
          </a:xfrm>
          <a:prstGeom prst="rect">
            <a:avLst/>
          </a:prstGeom>
          <a:noFill/>
          <a:ln>
            <a:noFill/>
          </a:ln>
        </p:spPr>
        <p:txBody>
          <a:bodyPr numCol="1">
            <a:spAutoFit/>
          </a:bodyPr>
          <a:lstStyle/>
          <a:p>
            <a:pPr marL="342900" indent="-342900">
              <a:lnSpc>
                <a:spcPct val="150000"/>
              </a:lnSpc>
              <a:spcBef>
                <a:spcPct val="20000"/>
              </a:spcBef>
            </a:pPr>
            <a:r>
              <a:rPr sz="2400" smtClean="0" lang="en-US" dirty="0" b="1">
                <a:solidFill>
                  <a:srgbClr val="F8F6E3"/>
                </a:solidFill>
                <a:latin charset="0" pitchFamily="34" typeface="Calibri"/>
              </a:rPr>
              <a:t>Absence makes the heart grow fonder</a:t>
            </a:r>
          </a:p>
        </p:txBody>
      </p:sp>
      <p:sp>
        <p:nvSpPr>
          <p:cNvPr name="Text Box 81" id="81"/>
          <p:cNvSpPr>
            <a:spLocks/>
          </p:cNvSpPr>
          <p:nvPr/>
        </p:nvSpPr>
        <p:spPr>
          <a:xfrm>
            <a:off y="4430712" x="68262"/>
            <a:ext cy="646112" cx="4073525"/>
          </a:xfrm>
          <a:prstGeom prst="rect">
            <a:avLst/>
          </a:prstGeom>
          <a:noFill/>
          <a:ln>
            <a:noFill/>
          </a:ln>
        </p:spPr>
        <p:txBody>
          <a:bodyPr numCol="1">
            <a:spAutoFit/>
          </a:bodyPr>
          <a:lstStyle/>
          <a:p>
            <a:pPr marL="342900" indent="-342900">
              <a:lnSpc>
                <a:spcPct val="150000"/>
              </a:lnSpc>
              <a:spcBef>
                <a:spcPct val="20000"/>
              </a:spcBef>
            </a:pPr>
            <a:r>
              <a:rPr sz="2400" smtClean="0" lang="en-US" dirty="0" b="1">
                <a:solidFill>
                  <a:srgbClr val="F8F6E3"/>
                </a:solidFill>
                <a:latin charset="0" pitchFamily="34" typeface="Calibri"/>
              </a:rPr>
              <a:t>Look before you leap </a:t>
            </a:r>
          </a:p>
        </p:txBody>
      </p:sp>
      <p:sp>
        <p:nvSpPr>
          <p:cNvPr name="Text Box 82" id="82"/>
          <p:cNvSpPr>
            <a:spLocks/>
          </p:cNvSpPr>
          <p:nvPr/>
        </p:nvSpPr>
        <p:spPr>
          <a:xfrm>
            <a:off y="1628775" x="206375"/>
            <a:ext cy="646112" cx="4900612"/>
          </a:xfrm>
          <a:prstGeom prst="rect">
            <a:avLst/>
          </a:prstGeom>
          <a:noFill/>
          <a:ln>
            <a:noFill/>
          </a:ln>
        </p:spPr>
        <p:txBody>
          <a:bodyPr numCol="1">
            <a:spAutoFit/>
          </a:bodyPr>
          <a:lstStyle/>
          <a:p>
            <a:pPr marL="342900" indent="-342900">
              <a:lnSpc>
                <a:spcPct val="150000"/>
              </a:lnSpc>
              <a:spcBef>
                <a:spcPct val="20000"/>
              </a:spcBef>
            </a:pPr>
            <a:r>
              <a:rPr sz="2400" smtClean="0" lang="en-US" dirty="0" b="1">
                <a:solidFill>
                  <a:srgbClr val="F8F6E3"/>
                </a:solidFill>
                <a:latin charset="0" pitchFamily="34" typeface="Calibri"/>
              </a:rPr>
              <a:t>Good fences make good neighbors</a:t>
            </a:r>
          </a:p>
        </p:txBody>
      </p:sp>
      <p:sp>
        <p:nvSpPr>
          <p:cNvPr name="Text Box 83" id="83"/>
          <p:cNvSpPr>
            <a:spLocks/>
          </p:cNvSpPr>
          <p:nvPr/>
        </p:nvSpPr>
        <p:spPr>
          <a:xfrm>
            <a:off y="4632325" x="4332287"/>
            <a:ext cy="647700" cx="4616450"/>
          </a:xfrm>
          <a:prstGeom prst="rect">
            <a:avLst/>
          </a:prstGeom>
          <a:noFill/>
          <a:ln>
            <a:noFill/>
          </a:ln>
        </p:spPr>
        <p:txBody>
          <a:bodyPr numCol="1">
            <a:spAutoFit/>
          </a:bodyPr>
          <a:lstStyle/>
          <a:p>
            <a:pPr marL="342900" indent="-342900">
              <a:lnSpc>
                <a:spcPct val="150000"/>
              </a:lnSpc>
              <a:spcBef>
                <a:spcPct val="20000"/>
              </a:spcBef>
            </a:pPr>
            <a:r>
              <a:rPr sz="2400" smtClean="0" lang="en-US" dirty="0" b="1">
                <a:solidFill>
                  <a:srgbClr val="F8F6E3"/>
                </a:solidFill>
                <a:latin charset="0" pitchFamily="34" typeface="Calibri"/>
              </a:rPr>
              <a:t>The pen is mightier than the sword</a:t>
            </a:r>
          </a:p>
        </p:txBody>
      </p:sp>
      <p:sp>
        <p:nvSpPr>
          <p:cNvPr name="Text Box 84" id="84"/>
          <p:cNvSpPr>
            <a:spLocks/>
          </p:cNvSpPr>
          <p:nvPr/>
        </p:nvSpPr>
        <p:spPr>
          <a:xfrm>
            <a:off y="992187" x="3803650"/>
            <a:ext cy="646112" cx="5340350"/>
          </a:xfrm>
          <a:prstGeom prst="rect">
            <a:avLst/>
          </a:prstGeom>
          <a:noFill/>
          <a:ln>
            <a:noFill/>
          </a:ln>
        </p:spPr>
        <p:txBody>
          <a:bodyPr numCol="1">
            <a:spAutoFit/>
          </a:bodyPr>
          <a:lstStyle/>
          <a:p>
            <a:pPr marL="342900" indent="-342900">
              <a:lnSpc>
                <a:spcPct val="150000"/>
              </a:lnSpc>
              <a:spcBef>
                <a:spcPct val="20000"/>
              </a:spcBef>
            </a:pPr>
            <a:r>
              <a:rPr sz="2400" smtClean="0" lang="en-US" dirty="0" b="1">
                <a:solidFill>
                  <a:srgbClr val="F8F6E3"/>
                </a:solidFill>
                <a:latin charset="0" pitchFamily="34" typeface="Calibri"/>
              </a:rPr>
              <a:t>You can’t teach an old dog new tricks</a:t>
            </a:r>
          </a:p>
        </p:txBody>
      </p:sp>
      <p:sp>
        <p:nvSpPr>
          <p:cNvPr name="Text Box 85" id="85"/>
          <p:cNvSpPr>
            <a:spLocks/>
          </p:cNvSpPr>
          <p:nvPr/>
        </p:nvSpPr>
        <p:spPr>
          <a:xfrm>
            <a:off y="5724525" x="334962"/>
            <a:ext cy="588962" cx="8297862"/>
          </a:xfrm>
          <a:prstGeom prst="rect">
            <a:avLst/>
          </a:prstGeom>
          <a:noFill/>
          <a:ln>
            <a:noFill/>
          </a:ln>
        </p:spPr>
        <p:txBody>
          <a:bodyPr numCol="1">
            <a:spAutoFit/>
          </a:bodyPr>
          <a:lstStyle/>
          <a:p>
            <a:pPr marL="342900" indent="-342900">
              <a:lnSpc>
                <a:spcPct val="150000"/>
              </a:lnSpc>
              <a:spcBef>
                <a:spcPct val="20000"/>
              </a:spcBef>
            </a:pPr>
            <a:r>
              <a:rPr sz="2400" smtClean="0" lang="en-US" dirty="0" b="1">
                <a:solidFill>
                  <a:srgbClr val="F8F6E3"/>
                </a:solidFill>
                <a:latin charset="0" pitchFamily="34" typeface="Calibri"/>
              </a:rPr>
              <a:t>The grass is always greener on the other side of the fence</a:t>
            </a:r>
          </a:p>
        </p:txBody>
      </p:sp>
      <p:sp>
        <p:nvSpPr>
          <p:cNvPr name="Text Box 86" id="86"/>
          <p:cNvSpPr>
            <a:spLocks/>
          </p:cNvSpPr>
          <p:nvPr/>
        </p:nvSpPr>
        <p:spPr>
          <a:xfrm>
            <a:off y="2686050" x="68262"/>
            <a:ext cy="647700" cx="3017837"/>
          </a:xfrm>
          <a:prstGeom prst="rect">
            <a:avLst/>
          </a:prstGeom>
          <a:noFill/>
          <a:ln>
            <a:noFill/>
          </a:ln>
        </p:spPr>
        <p:txBody>
          <a:bodyPr numCol="1">
            <a:spAutoFit/>
          </a:bodyPr>
          <a:lstStyle/>
          <a:p>
            <a:pPr marL="342900" indent="-342900">
              <a:lnSpc>
                <a:spcPct val="150000"/>
              </a:lnSpc>
              <a:spcBef>
                <a:spcPct val="20000"/>
              </a:spcBef>
            </a:pPr>
            <a:r>
              <a:rPr sz="2400" smtClean="0" lang="en-US" dirty="0" b="1">
                <a:solidFill>
                  <a:srgbClr val="F8F6E3"/>
                </a:solidFill>
                <a:latin charset="0" pitchFamily="34" typeface="Calibri"/>
              </a:rPr>
              <a:t>Seek and ye shall find</a:t>
            </a:r>
          </a:p>
        </p:txBody>
      </p:sp>
      <p:sp>
        <p:nvSpPr>
          <p:cNvPr name="Text Box 87" id="87"/>
          <p:cNvSpPr>
            <a:spLocks/>
          </p:cNvSpPr>
          <p:nvPr/>
        </p:nvSpPr>
        <p:spPr>
          <a:xfrm>
            <a:off y="2274887" x="4232275"/>
            <a:ext cy="646112" cx="4400550"/>
          </a:xfrm>
          <a:prstGeom prst="rect">
            <a:avLst/>
          </a:prstGeom>
          <a:noFill/>
          <a:ln>
            <a:noFill/>
          </a:ln>
        </p:spPr>
        <p:txBody>
          <a:bodyPr numCol="1">
            <a:spAutoFit/>
          </a:bodyPr>
          <a:lstStyle/>
          <a:p>
            <a:pPr marL="342900" indent="-342900">
              <a:lnSpc>
                <a:spcPct val="150000"/>
              </a:lnSpc>
              <a:spcBef>
                <a:spcPct val="20000"/>
              </a:spcBef>
            </a:pPr>
            <a:r>
              <a:rPr sz="2400" smtClean="0" lang="en-US" dirty="0" b="1">
                <a:solidFill>
                  <a:srgbClr val="F8F6E3"/>
                </a:solidFill>
                <a:latin charset="0" pitchFamily="34" typeface="Calibri"/>
              </a:rPr>
              <a:t>Birds of a feather flock together</a:t>
            </a:r>
          </a:p>
        </p:txBody>
      </p:sp>
      <p:sp>
        <p:nvSpPr>
          <p:cNvPr name="Text Box 88" id="88"/>
          <p:cNvSpPr>
            <a:spLocks/>
          </p:cNvSpPr>
          <p:nvPr/>
        </p:nvSpPr>
        <p:spPr>
          <a:xfrm>
            <a:off y="2962275" x="3233737"/>
            <a:ext cy="1468437" cx="2794000"/>
          </a:xfrm>
          <a:prstGeom prst="roundRect">
            <a:avLst>
              <a:gd name="adj" fmla="val 16667"/>
            </a:avLst>
          </a:prstGeom>
          <a:solidFill>
            <a:srgbClr val="F8F6E3"/>
          </a:solidFill>
          <a:ln>
            <a:noFill/>
          </a:ln>
        </p:spPr>
        <p:txBody>
          <a:bodyPr numCol="1" anchor="ctr"/>
          <a:lstStyle/>
          <a:p>
            <a:pPr algn="ctr" marL="0" indent="0">
              <a:lnSpc>
                <a:spcPts val="2000"/>
              </a:lnSpc>
            </a:pPr>
            <a:r>
              <a:rPr sz="2400" smtClean="0" lang="en-US" dirty="0" b="1">
                <a:solidFill>
                  <a:srgbClr val="A0366C"/>
                </a:solidFill>
                <a:latin charset="0" pitchFamily="34" typeface="Calibri"/>
              </a:rPr>
              <a:t>But then why do these other phrases also seem to make sense?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89" id="89"/>
          <p:cNvSpPr>
            <a:spLocks/>
          </p:cNvSpPr>
          <p:nvPr>
            <p:ph type="title"/>
          </p:nvPr>
        </p:nvSpPr>
        <p:spPr>
          <a:xfrm>
            <a:off y="160337" x="155575"/>
            <a:ext cy="792162" cx="4187825"/>
          </a:xfrm>
          <a:prstGeom prst="rect">
            <a:avLst/>
          </a:prstGeom>
        </p:spPr>
        <p:txBody>
          <a:bodyPr tIns="45720" wrap="square" rIns="91440" numCol="1" lIns="91440" bIns="45720" anchor="ctr"/>
          <a:lstStyle/>
          <a:p>
            <a:pPr marL="0" indent="0"/>
            <a:r>
              <a:rPr smtClean="0" lang="en-US" dirty="0" b="1">
                <a:solidFill>
                  <a:srgbClr val="444EA2"/>
                </a:solidFill>
              </a:rPr>
              <a:t>Hindsight “Bias”</a:t>
            </a:r>
          </a:p>
        </p:txBody>
      </p:sp>
      <p:sp>
        <p:nvSpPr>
          <p:cNvPr name="Text Box 90" id="90"/>
          <p:cNvSpPr>
            <a:spLocks/>
          </p:cNvSpPr>
          <p:nvPr>
            <p:ph type="obj"/>
          </p:nvPr>
        </p:nvSpPr>
        <p:spPr>
          <a:xfrm>
            <a:off y="2181225" x="422275"/>
            <a:ext cy="3065462" cx="3341687"/>
          </a:xfrm>
          <a:prstGeom prst="rect">
            <a:avLst/>
          </a:prstGeom>
        </p:spPr>
        <p:txBody>
          <a:bodyPr tIns="45720" wrap="square" rIns="91440" numCol="1" lIns="91440" bIns="45720" anchor="ctr"/>
          <a:lstStyle/>
          <a:p>
            <a:pPr marL="0" indent="0">
              <a:lnSpc>
                <a:spcPts val="2400"/>
              </a:lnSpc>
              <a:spcBef>
                <a:spcPct val="0"/>
              </a:spcBef>
              <a:spcAft>
                <a:spcPts val="600"/>
              </a:spcAft>
              <a:buNone/>
            </a:pPr>
            <a:r>
              <a:rPr sz="2400" smtClean="0" lang="en-US" dirty="0"/>
              <a:t>The mind builds its current wisdom around what we have already been told. We are “biased” in favor of old information.</a:t>
            </a:r>
          </a:p>
          <a:p>
            <a:pPr marL="0" indent="0">
              <a:lnSpc>
                <a:spcPts val="2400"/>
              </a:lnSpc>
              <a:spcBef>
                <a:spcPct val="0"/>
              </a:spcBef>
              <a:spcAft>
                <a:spcPts val="600"/>
              </a:spcAft>
              <a:buNone/>
            </a:pPr>
            <a:endParaRPr sz="2400" smtClean="0" lang="en-US" dirty="0"/>
          </a:p>
          <a:p>
            <a:pPr marL="0" indent="0">
              <a:lnSpc>
                <a:spcPts val="2400"/>
              </a:lnSpc>
              <a:spcBef>
                <a:spcPct val="0"/>
              </a:spcBef>
              <a:spcAft>
                <a:spcPts val="600"/>
              </a:spcAft>
              <a:buNone/>
            </a:pPr>
            <a:r>
              <a:rPr sz="2400" smtClean="0" lang="en-US" dirty="0"/>
              <a:t>For example, we may stay in a bad relationship because it has lasted this far and thus was “meant to be.” </a:t>
            </a:r>
          </a:p>
        </p:txBody>
      </p:sp>
      <p:sp>
        <p:nvSpPr>
          <p:cNvPr name="Text Box 91" id="91"/>
          <p:cNvSpPr>
            <a:spLocks/>
          </p:cNvSpPr>
          <p:nvPr/>
        </p:nvSpPr>
        <p:spPr>
          <a:xfrm>
            <a:off y="933450" x="944562"/>
            <a:ext cy="374650" cx="2995612"/>
          </a:xfrm>
          <a:prstGeom prst="rect">
            <a:avLst/>
          </a:prstGeom>
          <a:noFill/>
          <a:ln>
            <a:noFill/>
          </a:ln>
        </p:spPr>
        <p:txBody>
          <a:bodyPr numCol="1">
            <a:spAutoFit/>
          </a:bodyPr>
          <a:lstStyle/>
          <a:p>
            <a:pPr marL="0" indent="0">
              <a:lnSpc>
                <a:spcPts val="2200"/>
              </a:lnSpc>
              <a:spcAft>
                <a:spcPts val="600"/>
              </a:spcAft>
            </a:pPr>
            <a:r>
              <a:rPr sz="2800" lang="en-US" smtClean="0" i="1" dirty="0" b="1">
                <a:solidFill>
                  <a:srgbClr val="A0366C"/>
                </a:solidFill>
                <a:latin charset="0" pitchFamily="34" typeface="Calibri"/>
              </a:rPr>
              <a:t>Why call it “bias”? </a:t>
            </a:r>
          </a:p>
        </p:txBody>
      </p:sp>
      <p:grpSp>
        <p:nvGrpSpPr>
          <p:cNvPr name="Group 93" id="93"/>
          <p:cNvGrpSpPr>
            <a:grpSpLocks noUngrp="0" noSelect="0" noRot="0" noMove="0" noChangeAspect="0" noGrp="0"/>
          </p:cNvGrpSpPr>
          <p:nvPr/>
        </p:nvGrpSpPr>
        <p:grpSpPr>
          <a:xfrm>
            <a:off y="1679575" x="4384675"/>
            <a:ext cy="4021137" cx="4022725"/>
            <a:chOff y="1433945" x="4613562"/>
            <a:chExt cy="4021282" cx="4023360"/>
          </a:xfrm>
        </p:grpSpPr>
        <p:sp>
          <p:nvSpPr>
            <p:cNvPr name="Text Box 94" id="94"/>
            <p:cNvSpPr>
              <a:spLocks/>
            </p:cNvSpPr>
            <p:nvPr/>
          </p:nvSpPr>
          <p:spPr>
            <a:xfrm>
              <a:off y="1433945" x="4613562"/>
              <a:ext cy="4021282" cx="4023360"/>
            </a:xfrm>
            <a:prstGeom prst="ellipse">
              <a:avLst/>
            </a:prstGeom>
            <a:solidFill>
              <a:srgbClr val="F36F21"/>
            </a:solidFill>
            <a:ln>
              <a:noFill/>
            </a:ln>
          </p:spPr>
          <p:txBody>
            <a:bodyPr numCol="1" anchor="ctr"/>
            <a:lstStyle/>
            <a:p>
              <a:endParaRPr/>
            </a:p>
          </p:txBody>
        </p:sp>
        <p:sp>
          <p:nvSpPr>
            <p:cNvPr name="Text Box 95" id="95"/>
            <p:cNvSpPr>
              <a:spLocks/>
            </p:cNvSpPr>
            <p:nvPr/>
          </p:nvSpPr>
          <p:spPr>
            <a:xfrm>
              <a:off y="1935613" x="5116879"/>
              <a:ext cy="3017946" cx="3016726"/>
            </a:xfrm>
            <a:prstGeom prst="ellipse">
              <a:avLst/>
            </a:prstGeom>
            <a:solidFill>
              <a:schemeClr val="bg1"/>
            </a:solidFill>
            <a:ln>
              <a:noFill/>
            </a:ln>
          </p:spPr>
          <p:txBody>
            <a:bodyPr numCol="1" anchor="ctr"/>
            <a:lstStyle/>
            <a:p>
              <a:endParaRPr/>
            </a:p>
          </p:txBody>
        </p:sp>
        <p:sp>
          <p:nvSpPr>
            <p:cNvPr name="Text Box 96" id="96"/>
            <p:cNvSpPr>
              <a:spLocks/>
            </p:cNvSpPr>
            <p:nvPr/>
          </p:nvSpPr>
          <p:spPr>
            <a:xfrm>
              <a:off y="2392829" x="5574152"/>
              <a:ext cy="2103513" cx="2102182"/>
            </a:xfrm>
            <a:prstGeom prst="ellipse">
              <a:avLst/>
            </a:prstGeom>
            <a:solidFill>
              <a:srgbClr val="F36F21"/>
            </a:solidFill>
            <a:ln>
              <a:noFill/>
            </a:ln>
          </p:spPr>
          <p:txBody>
            <a:bodyPr numCol="1" anchor="ctr"/>
            <a:lstStyle/>
            <a:p>
              <a:endParaRPr/>
            </a:p>
          </p:txBody>
        </p:sp>
        <p:sp>
          <p:nvSpPr>
            <p:cNvPr name="Text Box 97" id="97"/>
            <p:cNvSpPr>
              <a:spLocks/>
            </p:cNvSpPr>
            <p:nvPr/>
          </p:nvSpPr>
          <p:spPr>
            <a:xfrm>
              <a:off y="2850046" x="6031424"/>
              <a:ext cy="1189081" cx="1187637"/>
            </a:xfrm>
            <a:prstGeom prst="ellipse">
              <a:avLst/>
            </a:prstGeom>
            <a:solidFill>
              <a:schemeClr val="bg1"/>
            </a:solidFill>
            <a:ln>
              <a:noFill/>
            </a:ln>
          </p:spPr>
          <p:txBody>
            <a:bodyPr numCol="1" anchor="ctr"/>
            <a:lstStyle/>
            <a:p>
              <a:endParaRPr/>
            </a:p>
          </p:txBody>
        </p:sp>
      </p:grpSp>
      <p:pic>
        <p:nvPicPr>
          <p:cNvPr name="Picture 98" id="98"/>
          <p:cNvPicPr>
            <a:picLocks noChangeAspect="1"/>
          </p:cNvPicPr>
          <p:nvPr/>
        </p:nvPicPr>
        <p:blipFill>
          <a:blip r:embed="rId3"/>
          <a:stretch/>
        </p:blipFill>
        <p:spPr>
          <a:xfrm>
            <a:off y="1492250" x="4237037"/>
            <a:ext cy="4722812" cx="4840287"/>
          </a:xfrm>
          <a:prstGeom prst="rect">
            <a:avLst/>
          </a:prstGeom>
          <a:noFill/>
          <a:ln>
            <a:noFill/>
          </a:ln>
        </p:spPr>
      </p:pic>
      <p:grpSp>
        <p:nvGrpSpPr>
          <p:cNvPr name="Group 101" id="101"/>
          <p:cNvGrpSpPr>
            <a:grpSpLocks noUngrp="0" noSelect="0" noRot="0" noMove="0" noChangeAspect="0" noGrp="0"/>
          </p:cNvGrpSpPr>
          <p:nvPr/>
        </p:nvGrpSpPr>
        <p:grpSpPr>
          <a:xfrm>
            <a:off y="2489200" x="3571875"/>
            <a:ext cy="1295400" cx="2995612"/>
            <a:chOff y="1840988" x="3506934"/>
            <a:chExt cy="1295747" cx="2996736"/>
          </a:xfrm>
        </p:grpSpPr>
        <p:cxnSp>
          <p:nvCxnSpPr>
            <p:cNvPr name="Connector 102" id="102"/>
            <p:cNvCxnSpPr/>
            <p:nvPr/>
          </p:nvCxnSpPr>
          <p:spPr>
            <a:xfrm>
              <a:off y="2326893" x="3802320"/>
              <a:ext cy="809842" cx="2701350"/>
            </a:xfrm>
            <a:prstGeom prst="straightConnector1">
              <a:avLst/>
            </a:prstGeom>
            <a:noFill/>
            <a:ln w="127000">
              <a:solidFill>
                <a:schemeClr val="tx1"/>
              </a:solidFill>
              <a:round/>
              <a:headEnd type="none" w="med"/>
              <a:tailEnd type="stealth" w="lg" len="lg"/>
            </a:ln>
          </p:spPr>
        </p:cxnSp>
        <p:cxnSp>
          <p:nvCxnSpPr>
            <p:cNvPr name="Connector 104" id="104"/>
            <p:cNvCxnSpPr/>
            <p:nvPr/>
          </p:nvCxnSpPr>
          <p:spPr>
            <a:xfrm>
              <a:off y="1840988" x="3802320"/>
              <a:ext cy="489081" cx="73052"/>
            </a:xfrm>
            <a:prstGeom prst="line">
              <a:avLst/>
            </a:prstGeom>
            <a:noFill/>
            <a:ln w="127000">
              <a:solidFill>
                <a:schemeClr val="tx1"/>
              </a:solidFill>
              <a:round/>
              <a:headEnd/>
              <a:tailEnd/>
            </a:ln>
          </p:spPr>
        </p:cxnSp>
        <p:cxnSp>
          <p:nvCxnSpPr>
            <p:cNvPr name="Connector 106" id="106"/>
            <p:cNvCxnSpPr/>
            <p:nvPr/>
          </p:nvCxnSpPr>
          <p:spPr>
            <a:xfrm>
              <a:off y="1991841" x="4027829"/>
              <a:ext cy="487493" cx="73052"/>
            </a:xfrm>
            <a:prstGeom prst="line">
              <a:avLst/>
            </a:prstGeom>
            <a:noFill/>
            <a:ln w="127000">
              <a:solidFill>
                <a:schemeClr val="tx1"/>
              </a:solidFill>
              <a:round/>
              <a:headEnd/>
              <a:tailEnd/>
            </a:ln>
          </p:spPr>
        </p:cxnSp>
        <p:cxnSp>
          <p:nvCxnSpPr>
            <p:cNvPr name="Connector 108" id="108"/>
            <p:cNvCxnSpPr/>
            <p:nvPr/>
          </p:nvCxnSpPr>
          <p:spPr>
            <a:xfrm flipH="1">
              <a:off y="2420581" x="3802320"/>
              <a:ext cy="244540" cx="323971"/>
            </a:xfrm>
            <a:prstGeom prst="line">
              <a:avLst/>
            </a:prstGeom>
            <a:noFill/>
            <a:ln w="127000">
              <a:solidFill>
                <a:schemeClr val="tx1"/>
              </a:solidFill>
              <a:round/>
              <a:headEnd/>
              <a:tailEnd/>
            </a:ln>
          </p:spPr>
        </p:cxnSp>
        <p:cxnSp>
          <p:nvCxnSpPr>
            <p:cNvPr name="Connector 110" id="110"/>
            <p:cNvCxnSpPr/>
            <p:nvPr/>
          </p:nvCxnSpPr>
          <p:spPr>
            <a:xfrm flipV="1">
              <a:off y="2336421" x="3506934"/>
              <a:ext cy="84161" cx="384319"/>
            </a:xfrm>
            <a:prstGeom prst="line">
              <a:avLst/>
            </a:prstGeom>
            <a:noFill/>
            <a:ln w="127000">
              <a:solidFill>
                <a:schemeClr val="tx1"/>
              </a:solidFill>
              <a:round/>
              <a:headEnd/>
              <a:tailEnd/>
            </a:ln>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12" id="112"/>
          <p:cNvSpPr>
            <a:spLocks/>
          </p:cNvSpPr>
          <p:nvPr>
            <p:ph type="title"/>
          </p:nvPr>
        </p:nvSpPr>
        <p:spPr>
          <a:xfrm>
            <a:off y="0" x="0"/>
            <a:ext cy="1641475" cx="4572000"/>
          </a:xfrm>
          <a:prstGeom prst="rect">
            <a:avLst/>
          </a:prstGeom>
          <a:solidFill>
            <a:srgbClr val="3AA082">
              <a:alpha val="99998"/>
            </a:srgbClr>
          </a:solidFill>
        </p:spPr>
        <p:txBody>
          <a:bodyPr tIns="45720" wrap="square" rIns="91440" numCol="1" lIns="274320" bIns="45720" anchor="ctr"/>
          <a:lstStyle/>
          <a:p>
            <a:pPr marL="0" indent="0">
              <a:lnSpc>
                <a:spcPts val="4200"/>
              </a:lnSpc>
            </a:pPr>
            <a:r>
              <a:rPr sz="4000" smtClean="0" lang="en-US" dirty="0" b="1">
                <a:solidFill>
                  <a:srgbClr val="F8F6E3"/>
                </a:solidFill>
              </a:rPr>
              <a:t>Overconfidence Error 1:</a:t>
            </a:r>
            <a:br>
              <a:rPr sz="4000" smtClean="0" lang="en-US" dirty="0" b="1">
                <a:solidFill>
                  <a:srgbClr val="F8F6E3"/>
                </a:solidFill>
              </a:rPr>
            </a:br>
            <a:r>
              <a:rPr sz="2900" lang="en-US" smtClean="0" i="1" dirty="0" b="1">
                <a:solidFill>
                  <a:srgbClr val="F8F6E3"/>
                </a:solidFill>
              </a:rPr>
              <a:t>Performance</a:t>
            </a:r>
          </a:p>
        </p:txBody>
      </p:sp>
      <p:sp>
        <p:nvSpPr>
          <p:cNvPr name="Text Box 113" id="113"/>
          <p:cNvSpPr>
            <a:spLocks/>
          </p:cNvSpPr>
          <p:nvPr>
            <p:ph type="obj"/>
          </p:nvPr>
        </p:nvSpPr>
        <p:spPr>
          <a:xfrm>
            <a:off y="1644650" x="114300"/>
            <a:ext cy="1924050" cx="4457700"/>
          </a:xfrm>
          <a:prstGeom prst="rect">
            <a:avLst/>
          </a:prstGeom>
        </p:spPr>
        <p:txBody>
          <a:bodyPr tIns="45720" wrap="square" rIns="91440" numCol="1" lIns="91440" bIns="45720" anchor="ctr"/>
          <a:lstStyle/>
          <a:p>
            <a:pPr marL="342900" indent="-342900">
              <a:lnSpc>
                <a:spcPts val="2000"/>
              </a:lnSpc>
              <a:spcBef>
                <a:spcPct val="0"/>
              </a:spcBef>
              <a:spcAft>
                <a:spcPts val="600"/>
              </a:spcAft>
              <a:buFont charset="2" pitchFamily="2" typeface="Wingdings"/>
              <a:buChar char="§"/>
            </a:pPr>
            <a:r>
              <a:rPr sz="2400" smtClean="0" lang="en-US" dirty="0"/>
              <a:t>We are much too certain in our judgments.</a:t>
            </a:r>
          </a:p>
          <a:p>
            <a:pPr marL="342900" indent="-342900">
              <a:lnSpc>
                <a:spcPts val="2000"/>
              </a:lnSpc>
              <a:spcBef>
                <a:spcPct val="0"/>
              </a:spcBef>
              <a:spcAft>
                <a:spcPts val="600"/>
              </a:spcAft>
              <a:buFont charset="2" pitchFamily="2" typeface="Wingdings"/>
              <a:buChar char="§"/>
            </a:pPr>
            <a:r>
              <a:rPr sz="2400" smtClean="0" lang="en-US" dirty="0"/>
              <a:t>We overestimate our performance, our rate of work, our skills, and our degree of self-control.</a:t>
            </a:r>
          </a:p>
        </p:txBody>
      </p:sp>
      <p:sp>
        <p:nvSpPr>
          <p:cNvPr name="Text Box 114" id="114"/>
          <p:cNvSpPr txBox="1">
            <a:spLocks/>
          </p:cNvSpPr>
          <p:nvPr/>
        </p:nvSpPr>
        <p:spPr>
          <a:xfrm>
            <a:off y="0" x="4572000"/>
            <a:ext cy="1641475" cx="4572000"/>
          </a:xfrm>
          <a:prstGeom prst="rect">
            <a:avLst/>
          </a:prstGeom>
          <a:solidFill>
            <a:srgbClr val="3AA082"/>
          </a:solidFill>
          <a:ln>
            <a:noFill/>
          </a:ln>
        </p:spPr>
        <p:txBody>
          <a:bodyPr numCol="1" lIns="274320" anchor="ctr"/>
          <a:lstStyle/>
          <a:p>
            <a:pPr algn="ctr" marL="0" indent="0">
              <a:lnSpc>
                <a:spcPts val="4200"/>
              </a:lnSpc>
            </a:pPr>
            <a:r>
              <a:rPr sz="4400" smtClean="0" lang="en-US" dirty="0" b="1">
                <a:solidFill>
                  <a:srgbClr val="F8F6E3"/>
                </a:solidFill>
                <a:latin charset="0" pitchFamily="34" typeface="Calibri"/>
              </a:rPr>
              <a:t>Overconfidence Error 2:</a:t>
            </a:r>
            <a:br>
              <a:rPr sz="4400" smtClean="0" lang="en-US" dirty="0" b="1">
                <a:solidFill>
                  <a:srgbClr val="F8F6E3"/>
                </a:solidFill>
                <a:latin charset="0" pitchFamily="34" typeface="Calibri"/>
              </a:rPr>
            </a:br>
            <a:r>
              <a:rPr sz="3200" lang="en-US" smtClean="0" i="1" dirty="0" b="1">
                <a:solidFill>
                  <a:srgbClr val="F8F6E3"/>
                </a:solidFill>
                <a:latin charset="0" pitchFamily="34" typeface="Calibri"/>
              </a:rPr>
              <a:t>Accuracy</a:t>
            </a:r>
          </a:p>
        </p:txBody>
      </p:sp>
      <p:sp>
        <p:nvSpPr>
          <p:cNvPr name="Text Box 115" id="115"/>
          <p:cNvSpPr txBox="1">
            <a:spLocks/>
          </p:cNvSpPr>
          <p:nvPr/>
        </p:nvSpPr>
        <p:spPr>
          <a:xfrm>
            <a:off y="2320925" x="5003800"/>
            <a:ext cy="2700337" cx="3708400"/>
          </a:xfrm>
          <a:prstGeom prst="rect">
            <a:avLst/>
          </a:prstGeom>
          <a:noFill/>
          <a:ln>
            <a:noFill/>
          </a:ln>
        </p:spPr>
        <p:txBody>
          <a:bodyPr numCol="1" anchor="ctr"/>
          <a:lstStyle/>
          <a:p>
            <a:pPr marL="342900" indent="-342900">
              <a:lnSpc>
                <a:spcPts val="2000"/>
              </a:lnSpc>
              <a:spcAft>
                <a:spcPts val="600"/>
              </a:spcAft>
              <a:buFont charset="2" pitchFamily="2" typeface="Wingdings"/>
              <a:buChar char="§"/>
            </a:pPr>
            <a:r>
              <a:rPr sz="2400" smtClean="0" lang="en-US" dirty="0">
                <a:latin charset="0" pitchFamily="34" typeface="Calibri"/>
              </a:rPr>
              <a:t>We overestimate the accuracy of our knowledge.  People are much more certain than they are accurate.</a:t>
            </a:r>
          </a:p>
          <a:p>
            <a:pPr marL="342900" indent="-342900">
              <a:lnSpc>
                <a:spcPts val="2000"/>
              </a:lnSpc>
              <a:spcAft>
                <a:spcPts val="600"/>
              </a:spcAft>
              <a:buFont charset="2" pitchFamily="2" typeface="Wingdings"/>
              <a:buChar char="§"/>
            </a:pPr>
            <a:r>
              <a:rPr sz="2400" smtClean="0" lang="en-US" dirty="0">
                <a:latin charset="0" pitchFamily="34" typeface="Calibri"/>
              </a:rPr>
              <a:t>Overconfidence is a problem in eyewitness testimony.</a:t>
            </a:r>
          </a:p>
          <a:p>
            <a:pPr marL="342900" indent="-342900">
              <a:lnSpc>
                <a:spcPts val="2000"/>
              </a:lnSpc>
              <a:spcAft>
                <a:spcPts val="600"/>
              </a:spcAft>
              <a:buFont charset="2" pitchFamily="2" typeface="Wingdings"/>
              <a:buChar char="§"/>
            </a:pPr>
            <a:r>
              <a:rPr sz="2400" smtClean="0" lang="en-US" dirty="0">
                <a:latin charset="0" pitchFamily="34" typeface="Calibri"/>
              </a:rPr>
              <a:t>Overconfidence is also a problem on tests.  If you feel confident that you know a concept, try explaining it to someone else.</a:t>
            </a:r>
          </a:p>
        </p:txBody>
      </p:sp>
      <p:cxnSp>
        <p:nvCxnSpPr>
          <p:cNvPr name="Connector 116" id="116"/>
          <p:cNvCxnSpPr/>
          <p:nvPr/>
        </p:nvCxnSpPr>
        <p:spPr>
          <a:xfrm>
            <a:off y="0" x="4572000"/>
            <a:ext cy="6858000" cx="0"/>
          </a:xfrm>
          <a:prstGeom prst="line">
            <a:avLst/>
          </a:prstGeom>
          <a:noFill/>
          <a:ln w="19050">
            <a:solidFill>
              <a:schemeClr val="tx1"/>
            </a:solidFill>
            <a:round/>
            <a:headEnd/>
            <a:tailEnd/>
          </a:ln>
        </p:spPr>
      </p:cxnSp>
      <p:sp>
        <p:nvSpPr>
          <p:cNvPr name="Text Box 118" id="118"/>
          <p:cNvSpPr>
            <a:spLocks/>
          </p:cNvSpPr>
          <p:nvPr/>
        </p:nvSpPr>
        <p:spPr>
          <a:xfrm>
            <a:off y="3568700" x="328612"/>
            <a:ext cy="1824037" cx="3856037"/>
          </a:xfrm>
          <a:prstGeom prst="roundRect">
            <a:avLst>
              <a:gd name="adj" fmla="val 16667"/>
            </a:avLst>
          </a:prstGeom>
          <a:solidFill>
            <a:srgbClr val="AA7A2B"/>
          </a:solidFill>
          <a:ln>
            <a:noFill/>
          </a:ln>
        </p:spPr>
        <p:txBody>
          <a:bodyPr rIns="0" numCol="1" lIns="0">
            <a:spAutoFit/>
          </a:bodyPr>
          <a:lstStyle/>
          <a:p>
            <a:pPr marL="0" indent="0">
              <a:lnSpc>
                <a:spcPts val="2000"/>
              </a:lnSpc>
              <a:spcAft>
                <a:spcPts val="600"/>
              </a:spcAft>
            </a:pPr>
            <a:r>
              <a:rPr sz="2400" smtClean="0" lang="en-US" dirty="0">
                <a:solidFill>
                  <a:srgbClr val="F8F6E3"/>
                </a:solidFill>
                <a:latin charset="0" pitchFamily="34" typeface="Calibri"/>
              </a:rPr>
              <a:t>Test for this:  “how long do you think it takes you to…”  (e.g. “just finish this one thing I’m doing on the computer before I get to work”)?</a:t>
            </a:r>
          </a:p>
        </p:txBody>
      </p:sp>
      <p:sp>
        <p:nvSpPr>
          <p:cNvPr name="Text Box 119" id="119"/>
          <p:cNvSpPr>
            <a:spLocks/>
          </p:cNvSpPr>
          <p:nvPr/>
        </p:nvSpPr>
        <p:spPr>
          <a:xfrm>
            <a:off y="5624512" x="184150"/>
            <a:ext cy="366712" cx="4000500"/>
          </a:xfrm>
          <a:prstGeom prst="rect">
            <a:avLst/>
          </a:prstGeom>
          <a:noFill/>
          <a:ln>
            <a:noFill/>
          </a:ln>
        </p:spPr>
        <p:txBody>
          <a:bodyPr numCol="1">
            <a:spAutoFit/>
          </a:bodyPr>
          <a:lstStyle/>
          <a:p>
            <a:pPr marL="0" indent="0">
              <a:lnSpc>
                <a:spcPts val="2000"/>
              </a:lnSpc>
              <a:spcAft>
                <a:spcPts val="600"/>
              </a:spcAft>
            </a:pPr>
            <a:r>
              <a:rPr sz="2400" smtClean="0" lang="en-US" dirty="0">
                <a:solidFill>
                  <a:srgbClr val="000000"/>
                </a:solidFill>
                <a:latin charset="0" pitchFamily="34" typeface="Calibri"/>
              </a:rPr>
              <a:t>And your unscrambling speed?</a:t>
            </a:r>
          </a:p>
        </p:txBody>
      </p:sp>
      <p:sp>
        <p:nvSpPr>
          <p:cNvPr name="Text Box 120" id="120"/>
          <p:cNvSpPr>
            <a:spLocks/>
          </p:cNvSpPr>
          <p:nvPr/>
        </p:nvSpPr>
        <p:spPr>
          <a:xfrm>
            <a:off y="6102350" x="2184400"/>
            <a:ext cy="393700" cx="2286000"/>
          </a:xfrm>
          <a:prstGeom prst="rect">
            <a:avLst/>
          </a:prstGeom>
          <a:noFill/>
          <a:ln>
            <a:noFill/>
          </a:ln>
        </p:spPr>
        <p:txBody>
          <a:bodyPr numCol="1">
            <a:spAutoFit/>
          </a:bodyPr>
          <a:lstStyle/>
          <a:p>
            <a:pPr algn="ctr" marL="0" indent="0">
              <a:lnSpc>
                <a:spcPts val="2000"/>
              </a:lnSpc>
              <a:spcAft>
                <a:spcPts val="600"/>
              </a:spcAft>
            </a:pPr>
            <a:r>
              <a:rPr sz="3200" lang="en-US" smtClean="0" i="1" dirty="0" b="1">
                <a:solidFill>
                  <a:srgbClr val="A0366C"/>
                </a:solidFill>
                <a:latin charset="0" pitchFamily="34" typeface="Calibri"/>
              </a:rPr>
              <a:t>ERSEGA</a:t>
            </a:r>
          </a:p>
        </p:txBody>
      </p:sp>
      <p:sp>
        <p:nvSpPr>
          <p:cNvPr name="Text Box 121" id="121"/>
          <p:cNvSpPr>
            <a:spLocks/>
          </p:cNvSpPr>
          <p:nvPr/>
        </p:nvSpPr>
        <p:spPr>
          <a:xfrm>
            <a:off y="6102350" x="474662"/>
            <a:ext cy="392112" cx="1709737"/>
          </a:xfrm>
          <a:prstGeom prst="rect">
            <a:avLst/>
          </a:prstGeom>
          <a:noFill/>
          <a:ln>
            <a:noFill/>
          </a:ln>
        </p:spPr>
        <p:txBody>
          <a:bodyPr wrap="none" numCol="1">
            <a:spAutoFit/>
          </a:bodyPr>
          <a:lstStyle/>
          <a:p>
            <a:pPr algn="ctr" marL="0" indent="0">
              <a:lnSpc>
                <a:spcPts val="2000"/>
              </a:lnSpc>
              <a:spcAft>
                <a:spcPts val="600"/>
              </a:spcAft>
            </a:pPr>
            <a:r>
              <a:rPr sz="3200" lang="en-US" smtClean="0" i="1" dirty="0" b="1">
                <a:solidFill>
                  <a:srgbClr val="A0366C"/>
                </a:solidFill>
                <a:latin charset="0" pitchFamily="34" typeface="Calibri"/>
              </a:rPr>
              <a:t>HEGOUN</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tx1="dk1" tx2="dk2" bg1="lt1" accent6="accent6" bg2="lt2" accent5="accent5" accent4="accent4" accent3="accent3" folHlink="folHlink" accent2="accent2" hlink="hlink" accent1="accent1"/>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tx1="dk1" tx2="dk2" bg1="lt1" accent6="accent6" bg2="lt2" accent5="accent5" accent4="accent4" accent3="accent3" folHlink="folHlink" accent2="accent2" hlink="hlink" accent1="accent1"/>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tx1="dk1" tx2="dk2" bg1="lt1" accent6="accent6" bg2="lt2" accent5="accent5" accent4="accent4" accent3="accent3" folHlink="folHlink" accent2="accent2" hlink="hlink" accent1="accent1"/>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tx1="dk1" tx2="dk2" bg1="lt1" accent6="accent6" bg2="lt2" accent5="accent5" accent4="accent4" accent3="accent3" folHlink="folHlink" accent2="accent2" hlink="hlink" accent1="accent1"/>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tx1="dk1" tx2="dk2" bg1="lt1" accent6="accent6" bg2="lt2" accent5="accent5" accent4="accent4" accent3="accent3" folHlink="folHlink" accent2="accent2" hlink="hlink" accent1="accent1"/>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tx1="lt1" tx2="lt2" bg1="dk2" accent6="accent6" bg2="dk1" accent5="accent5" accent4="accent4" accent3="accent3" folHlink="folHlink" accent2="accent2" hlink="hlink" accent1="accent1"/>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tx1="lt1" tx2="lt2" bg1="dk2" accent6="accent6" bg2="dk1" accent5="accent5" accent4="accent4" accent3="accent3" folHlink="folHlink" accent2="accent2" hlink="hlink" accent1="accent1"/>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tx1="lt1" tx2="lt2" bg1="dk2" accent6="accent6" bg2="dk1" accent5="accent5" accent4="accent4" accent3="accent3" folHlink="folHlink" accent2="accent2" hlink="hlink" accent1="accent1"/>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tx1="lt1" tx2="lt2" bg1="dk2" accent6="accent6" bg2="dk1" accent5="accent5" accent4="accent4" accent3="accent3" folHlink="folHlink" accent2="accent2" hlink="hlink" accent1="accent1"/>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tx1="lt1" tx2="lt2" bg1="dk2" accent6="accent6" bg2="dk1" accent5="accent5" accent4="accent4" accent3="accent3" folHlink="folHlink" accent2="accent2" hlink="hlink" accent1="accent1"/>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tx1="lt1" tx2="lt2" bg1="dk2" accent6="accent6" bg2="dk1" accent5="accent5" accent4="accent4" accent3="accent3" folHlink="folHlink" accent2="accent2" hlink="hlink" accent1="accent1"/>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tx1="lt1" tx2="lt2" bg1="dk2" accent6="accent6" bg2="dk1" accent5="accent5" accent4="accent4" accent3="accent3" folHlink="folHlink" accent2="accent2" hlink="hlink" accent1="accent1"/>
    </a:extraClrScheme>
  </a:extraClrSchemeLst>
</a:theme>
</file>

<file path=ppt/theme/theme2.xml><?xml version="1.0" encoding="utf-8"?>
<a:theme xmlns:a="http://schemas.openxmlformats.org/drawingml/2006/main" name="Default Design">
  <a:themeElements>
    <a:clrScheme name="Office">
      <a:dk1>
        <a:srgbClr val="000000"/>
      </a:dk1>
      <a:lt1>
        <a:srgbClr val="FFFFFF"/>
      </a:lt1>
      <a:dk2>
        <a:srgbClr val="1F497D"/>
      </a:dk2>
      <a:lt2>
        <a:srgbClr val="EEECE1"/>
      </a:lt2>
      <a:accent1>
        <a:srgbClr val="4F81BD"/>
      </a:accent1>
      <a:accent2>
        <a:srgbClr val="C0504D"/>
      </a:accent2>
      <a:accent3>
        <a:srgbClr val="FFFFFF"/>
      </a:accent3>
      <a:accent4>
        <a:srgbClr val="4F81BD"/>
      </a:accent4>
      <a:accent5>
        <a:srgbClr val="C0504D"/>
      </a:accent5>
      <a:accent6>
        <a:srgbClr val="FFFFFF"/>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tx1="dk1" tx2="dk2" bg1="lt1" accent6="accent6" bg2="lt2" accent5="accent5" accent4="accent4" accent3="accent3" folHlink="folHlink" accent2="accent2" hlink="hlink" accent1="accent1"/>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tx1="dk1" tx2="dk2" bg1="lt1" accent6="accent6" bg2="lt2" accent5="accent5" accent4="accent4" accent3="accent3" folHlink="folHlink" accent2="accent2" hlink="hlink" accent1="accent1"/>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tx1="dk1" tx2="dk2" bg1="lt1" accent6="accent6" bg2="lt2" accent5="accent5" accent4="accent4" accent3="accent3" folHlink="folHlink" accent2="accent2" hlink="hlink" accent1="accent1"/>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tx1="dk1" tx2="dk2" bg1="lt1" accent6="accent6" bg2="lt2" accent5="accent5" accent4="accent4" accent3="accent3" folHlink="folHlink" accent2="accent2" hlink="hlink" accent1="accent1"/>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tx1="dk1" tx2="dk2" bg1="lt1" accent6="accent6" bg2="lt2" accent5="accent5" accent4="accent4" accent3="accent3" folHlink="folHlink" accent2="accent2" hlink="hlink" accent1="accent1"/>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tx1="lt1" tx2="lt2" bg1="dk2" accent6="accent6" bg2="dk1" accent5="accent5" accent4="accent4" accent3="accent3" folHlink="folHlink" accent2="accent2" hlink="hlink" accent1="accent1"/>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tx1="lt1" tx2="lt2" bg1="dk2" accent6="accent6" bg2="dk1" accent5="accent5" accent4="accent4" accent3="accent3" folHlink="folHlink" accent2="accent2" hlink="hlink" accent1="accent1"/>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tx1="lt1" tx2="lt2" bg1="dk2" accent6="accent6" bg2="dk1" accent5="accent5" accent4="accent4" accent3="accent3" folHlink="folHlink" accent2="accent2" hlink="hlink" accent1="accent1"/>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tx1="lt1" tx2="lt2" bg1="dk2" accent6="accent6" bg2="dk1" accent5="accent5" accent4="accent4" accent3="accent3" folHlink="folHlink" accent2="accent2" hlink="hlink" accent1="accent1"/>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tx1="lt1" tx2="lt2" bg1="dk2" accent6="accent6" bg2="dk1" accent5="accent5" accent4="accent4" accent3="accent3" folHlink="folHlink" accent2="accent2" hlink="hlink" accent1="accent1"/>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tx1="lt1" tx2="lt2" bg1="dk2" accent6="accent6" bg2="dk1" accent5="accent5" accent4="accent4" accent3="accent3" folHlink="folHlink" accent2="accent2" hlink="hlink" accent1="accent1"/>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tx1="lt1" tx2="lt2" bg1="dk2" accent6="accent6" bg2="dk1" accent5="accent5" accent4="accent4" accent3="accent3" folHlink="folHlink" accent2="accent2" hlink="hlink" accent1="accent1"/>
    </a:extraClrScheme>
  </a:extraClrSchemeLst>
</a:theme>
</file>

<file path=docProps/app.xml><?xml version="1.0" encoding="utf-8"?>
<Properties xmlns="http://schemas.openxmlformats.org/officeDocument/2006/extended-properties" xmlns:vt="http://schemas.openxmlformats.org/officeDocument/2006/docPropsVTypes">
  <Words>3020</Words>
  <Paragraphs>224</Paragraphs>
  <Slides>20</Slides>
  <Notes>20</Notes>
  <TotalTime>0</TotalTime>
  <HiddenSlides>0</HiddenSlides>
  <ScaleCrop>false</ScaleCrop>
  <HyperlinksChanged>false</HyperlinksChanged>
  <Application>Microsoft Office PowerPoint</Application>
  <PresentationFormat/>
</Properties>
</file>