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jpeg" ContentType="image/jpeg"/>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docProps/app.xml" ContentType="application/vnd.openxmlformats-officedocument.extended-properties+xml"/>
</Types>
</file>

<file path=_rels/.rels><?xml version="1.0" encoding="UTF-8" standalone="yes"?><Relationships xmlns="http://schemas.openxmlformats.org/package/2006/relationships"><Relationship Target="ppt/presentation.xml" Type="http://schemas.openxmlformats.org/officeDocument/2006/relationships/officeDocument" Id="rId2"/><Relationship Target="docProps/app.xml" Type="http://schemas.openxmlformats.org/officeDocument/2006/relationships/extended-properties" Id="rId1"/></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r:id="rId5" id="2147483670"/>
    <p:sldMasterId r:id="rId6" id="2147483671"/>
  </p:sldMasterIdLst>
  <p:notesMasterIdLst>
    <p:notesMasterId r:id="rId7"/>
  </p:notesMasterIdLst>
  <p:sldIdLst>
    <p:sldId r:id="rId8" id="256"/>
    <p:sldId r:id="rId9" id="257"/>
    <p:sldId r:id="rId10" id="258"/>
    <p:sldId r:id="rId11" id="259"/>
    <p:sldId r:id="rId12" id="260"/>
    <p:sldId r:id="rId13" id="261"/>
    <p:sldId r:id="rId14" id="262"/>
    <p:sldId r:id="rId15" id="263"/>
    <p:sldId r:id="rId16" id="264"/>
    <p:sldId r:id="rId17" id="265"/>
    <p:sldId r:id="rId18" id="266"/>
    <p:sldId r:id="rId19" id="267"/>
    <p:sldId r:id="rId20" id="268"/>
    <p:sldId r:id="rId21" id="269"/>
    <p:sldId r:id="rId22" id="270"/>
    <p:sldId r:id="rId23" id="271"/>
    <p:sldId r:id="rId24" id="272"/>
    <p:sldId r:id="rId25" id="273"/>
    <p:sldId r:id="rId26" id="274"/>
    <p:sldId r:id="rId27" id="275"/>
    <p:sldId r:id="rId28" id="276"/>
    <p:sldId r:id="rId29" id="277"/>
    <p:sldId r:id="rId30" id="278"/>
    <p:sldId r:id="rId31" id="279"/>
    <p:sldId r:id="rId32" id="280"/>
    <p:sldId r:id="rId33" id="281"/>
    <p:sldId r:id="rId34" id="282"/>
    <p:sldId r:id="rId35" id="283"/>
    <p:sldId r:id="rId36" id="284"/>
    <p:sldId r:id="rId37" id="285"/>
  </p:sldIdLst>
  <p:sldSz type="screen4x3" cx="9144000" cy="6858000"/>
  <p:notesSz cy="9144000" cx="6858000"/>
  <p:defaultText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typeface="Arial"/>
        <a:ea charset="0" typeface="Arial"/>
      </a:defRPr>
    </a:lvl1pPr>
    <a:lvl2pPr marL="457200" indent="0">
      <a:lnSpc>
        <a:spcPct val="100000"/>
      </a:lnSpc>
      <a:spcBef>
        <a:spcPct val="0"/>
      </a:spcBef>
      <a:spcAft>
        <a:spcPct val="0"/>
      </a:spcAft>
      <a:buNone/>
      <a:defRPr u="none" sz="1800" lang="en-US" smtClean="0" i="0" dirty="0" b="0">
        <a:solidFill>
          <a:schemeClr val="tx1"/>
        </a:solidFill>
        <a:latin charset="0" typeface="Arial"/>
      </a:defRPr>
    </a:lvl2pPr>
    <a:lvl3pPr marL="914400" indent="0">
      <a:lnSpc>
        <a:spcPct val="100000"/>
      </a:lnSpc>
      <a:spcBef>
        <a:spcPct val="0"/>
      </a:spcBef>
      <a:spcAft>
        <a:spcPct val="0"/>
      </a:spcAft>
      <a:buNone/>
      <a:defRPr u="none" sz="1800" lang="en-US" smtClean="0" i="0" dirty="0" b="0">
        <a:solidFill>
          <a:schemeClr val="tx1"/>
        </a:solidFill>
        <a:latin charset="0" typeface="Arial"/>
      </a:defRPr>
    </a:lvl3pPr>
    <a:lvl4pPr marL="1371600" indent="0">
      <a:lnSpc>
        <a:spcPct val="100000"/>
      </a:lnSpc>
      <a:spcBef>
        <a:spcPct val="0"/>
      </a:spcBef>
      <a:spcAft>
        <a:spcPct val="0"/>
      </a:spcAft>
      <a:buNone/>
      <a:defRPr u="none" sz="1800" lang="en-US" smtClean="0" i="0" dirty="0" b="0">
        <a:solidFill>
          <a:schemeClr val="tx1"/>
        </a:solidFill>
        <a:latin charset="0" typeface="Arial"/>
      </a:defRPr>
    </a:lvl4pPr>
    <a:lvl5pPr marL="1828800" indent="0">
      <a:lnSpc>
        <a:spcPct val="100000"/>
      </a:lnSpc>
      <a:spcBef>
        <a:spcPct val="0"/>
      </a:spcBef>
      <a:spcAft>
        <a:spcPct val="0"/>
      </a:spcAft>
      <a:buNone/>
      <a:defRPr u="none" sz="1800" lang="en-US" smtClean="0" i="0" dirty="0" b="0">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638CC94-840B-4D5F-977B-A453168E0526}"/>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25"/>
  </p:normalViewPr>
</p:viewPr>
</file>

<file path=ppt/_rels/presentation.xml.rels><?xml version="1.0" encoding="UTF-8" standalone="yes"?><Relationships xmlns="http://schemas.openxmlformats.org/package/2006/relationships"><Relationship Target="slides/slide30.xml" Type="http://schemas.openxmlformats.org/officeDocument/2006/relationships/slide" Id="rId37"/><Relationship Target="slides/slide29.xml" Type="http://schemas.openxmlformats.org/officeDocument/2006/relationships/slide" Id="rId36"/><Relationship Target="slides/slide28.xml" Type="http://schemas.openxmlformats.org/officeDocument/2006/relationships/slide" Id="rId35"/><Relationship Target="slides/slide27.xml" Type="http://schemas.openxmlformats.org/officeDocument/2006/relationships/slide" Id="rId34"/><Relationship Target="slides/slide26.xml" Type="http://schemas.openxmlformats.org/officeDocument/2006/relationships/slide" Id="rId33"/><Relationship Target="slides/slide25.xml" Type="http://schemas.openxmlformats.org/officeDocument/2006/relationships/slide" Id="rId32"/><Relationship Target="slides/slide24.xml" Type="http://schemas.openxmlformats.org/officeDocument/2006/relationships/slide" Id="rId31"/><Relationship Target="slides/slide18.xml" Type="http://schemas.openxmlformats.org/officeDocument/2006/relationships/slide" Id="rId25"/><Relationship Target="slides/slide22.xml" Type="http://schemas.openxmlformats.org/officeDocument/2006/relationships/slide" Id="rId29"/><Relationship Target="theme/theme3.xml" Type="http://schemas.openxmlformats.org/officeDocument/2006/relationships/theme" Id="rId1"/><Relationship Target="slides/slide10.xml" Type="http://schemas.openxmlformats.org/officeDocument/2006/relationships/slide" Id="rId17"/><Relationship Target="slides/slide17.xml" Type="http://schemas.openxmlformats.org/officeDocument/2006/relationships/slide" Id="rId24"/><Relationship Target="slides/slide9.xml" Type="http://schemas.openxmlformats.org/officeDocument/2006/relationships/slide" Id="rId16"/><Relationship Target="slides/slide16.xml" Type="http://schemas.openxmlformats.org/officeDocument/2006/relationships/slide" Id="rId23"/><Relationship Target="slides/slide8.xml" Type="http://schemas.openxmlformats.org/officeDocument/2006/relationships/slide" Id="rId15"/><Relationship Target="slides/slide15.xml" Type="http://schemas.openxmlformats.org/officeDocument/2006/relationships/slide" Id="rId22"/><Relationship Target="slides/slide7.xml" Type="http://schemas.openxmlformats.org/officeDocument/2006/relationships/slide" Id="rId14"/><Relationship Target="slides/slide14.xml" Type="http://schemas.openxmlformats.org/officeDocument/2006/relationships/slide" Id="rId21"/><Relationship Target="slides/slide6.xml" Type="http://schemas.openxmlformats.org/officeDocument/2006/relationships/slide" Id="rId13"/><Relationship Target="slides/slide13.xml" Type="http://schemas.openxmlformats.org/officeDocument/2006/relationships/slide" Id="rId20"/><Relationship Target="slides/slide5.xml" Type="http://schemas.openxmlformats.org/officeDocument/2006/relationships/slide" Id="rId12"/><Relationship Target="slides/slide4.xml" Type="http://schemas.openxmlformats.org/officeDocument/2006/relationships/slide" Id="rId11"/><Relationship Target="slides/slide3.xml" Type="http://schemas.openxmlformats.org/officeDocument/2006/relationships/slide" Id="rId10"/><Relationship Target="slides/slide2.xml" Type="http://schemas.openxmlformats.org/officeDocument/2006/relationships/slide" Id="rId9"/><Relationship Target="slides/slide1.xml" Type="http://schemas.openxmlformats.org/officeDocument/2006/relationships/slide" Id="rId8"/><Relationship Target="notesMasters/notesMaster1.xml" Type="http://schemas.openxmlformats.org/officeDocument/2006/relationships/notesMaster" Id="rId7"/><Relationship Target="slideMasters/slideMaster2.xml" Type="http://schemas.openxmlformats.org/officeDocument/2006/relationships/slideMaster" Id="rId6"/><Relationship Target="slideMasters/slideMaster1.xml" Type="http://schemas.openxmlformats.org/officeDocument/2006/relationships/slideMaster" Id="rId5"/><Relationship Target="slides/slide21.xml" Type="http://schemas.openxmlformats.org/officeDocument/2006/relationships/slide" Id="rId28"/><Relationship Target="tableStyles.xml" Type="http://schemas.openxmlformats.org/officeDocument/2006/relationships/tableStyles" Id="rId4"/><Relationship Target="slides/slide20.xml" Type="http://schemas.openxmlformats.org/officeDocument/2006/relationships/slide" Id="rId27"/><Relationship Target="slides/slide23.xml" Type="http://schemas.openxmlformats.org/officeDocument/2006/relationships/slide" Id="rId30"/><Relationship Target="slides/slide12.xml" Type="http://schemas.openxmlformats.org/officeDocument/2006/relationships/slide" Id="rId19"/><Relationship Target="presProps.xml" Type="http://schemas.openxmlformats.org/officeDocument/2006/relationships/presProps" Id="rId3"/><Relationship Target="slides/slide19.xml" Type="http://schemas.openxmlformats.org/officeDocument/2006/relationships/slide" Id="rId26"/><Relationship Target="slides/slide11.xml" Type="http://schemas.openxmlformats.org/officeDocument/2006/relationships/slide" Id="rId18"/><Relationship Target="viewProps.xml" Type="http://schemas.openxmlformats.org/officeDocument/2006/relationships/viewProps" Id="rId2"/></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11" id="11"/>
          <p:cNvSpPr>
            <a:spLocks/>
          </p:cNvSpPr>
          <p:nvPr>
            <p:ph type="hdr" sz="quarter"/>
          </p:nvPr>
        </p:nvSpPr>
        <p:spPr>
          <a:xfrm>
            <a:off y="0" x="0"/>
            <a:ext cy="457200" cx="2971800"/>
          </a:xfrm>
          <a:prstGeom prst="rect">
            <a:avLst/>
          </a:prstGeom>
          <a:ln>
            <a:noFill/>
          </a:ln>
        </p:spPr>
        <p:txBody>
          <a:bodyPr numCol="1"/>
          <a:lstStyle/>
          <a:p>
            <a:endParaRPr/>
          </a:p>
        </p:txBody>
      </p:sp>
      <p:sp>
        <p:nvSpPr>
          <p:cNvPr name="Text Box 12" id="12"/>
          <p:cNvSpPr>
            <a:spLocks/>
          </p:cNvSpPr>
          <p:nvPr>
            <p:ph type="dt" idx="1"/>
          </p:nvPr>
        </p:nvSpPr>
        <p:spPr>
          <a:xfrm>
            <a:off y="0" x="3884612"/>
            <a:ext cy="457200" cx="2971800"/>
          </a:xfrm>
          <a:prstGeom prst="rect">
            <a:avLst/>
          </a:prstGeom>
          <a:ln>
            <a:noFill/>
          </a:ln>
        </p:spPr>
        <p:txBody>
          <a:bodyPr numCol="1"/>
          <a:lstStyle/>
          <a:p>
            <a:pPr algn="r"/>
            <a:r>
              <a:rPr sz="1200" smtClean="0" lang="en-US" dirty="0">
                <a:latin charset="0" pitchFamily="34" typeface="Calibri"/>
              </a:rPr>
              <a:t>*</a:t>
            </a:r>
          </a:p>
        </p:txBody>
      </p:sp>
      <p:sp>
        <p:nvSpPr>
          <p:cNvPr name="Text Box 13" id="13"/>
          <p:cNvSpPr>
            <a:spLocks/>
          </p:cNvSpPr>
          <p:nvPr>
            <p:ph type="sldImg" idx="2"/>
          </p:nvPr>
        </p:nvSpPr>
        <p:spPr>
          <a:xfrm>
            <a:off y="685800" x="1143000"/>
            <a:ext cy="3429000" cx="4572000"/>
          </a:xfrm>
          <a:prstGeom prst="rect">
            <a:avLst/>
          </a:prstGeom>
          <a:ln w="12700">
            <a:solidFill>
              <a:srgbClr val="000000"/>
            </a:solidFill>
            <a:round/>
            <a:headEnd/>
            <a:tailEnd/>
          </a:ln>
        </p:spPr>
      </p:sp>
      <p:sp>
        <p:nvSpPr>
          <p:cNvPr name="Text Box 14" id="14"/>
          <p:cNvSpPr>
            <a:spLocks/>
          </p:cNvSpPr>
          <p:nvPr>
            <p:ph type="body" sz="quarter" idx="3"/>
          </p:nvPr>
        </p:nvSpPr>
        <p:spPr>
          <a:xfrm>
            <a:off y="4343400" x="685800"/>
            <a:ext cy="4114800" cx="5486400"/>
          </a:xfrm>
          <a:prstGeom prst="rect">
            <a:avLst/>
          </a:prstGeom>
          <a:ln>
            <a:noFill/>
          </a:ln>
        </p:spPr>
        <p:txBody>
          <a:bodyPr numCol="1"/>
          <a:lstStyle/>
          <a:p>
            <a:endParaRPr/>
          </a:p>
          <a:p>
            <a:endParaRPr/>
          </a:p>
          <a:p>
            <a:endParaRPr/>
          </a:p>
          <a:p>
            <a:endParaRPr/>
          </a:p>
          <a:p>
            <a:endParaRPr/>
          </a:p>
        </p:txBody>
      </p:sp>
      <p:sp>
        <p:nvSpPr>
          <p:cNvPr name="Text Box 15" id="15"/>
          <p:cNvSpPr>
            <a:spLocks/>
          </p:cNvSpPr>
          <p:nvPr>
            <p:ph type="ftr" sz="quarter" idx="4"/>
          </p:nvPr>
        </p:nvSpPr>
        <p:spPr>
          <a:xfrm>
            <a:off y="8685212" x="0"/>
            <a:ext cy="457200" cx="2971800"/>
          </a:xfrm>
          <a:prstGeom prst="rect">
            <a:avLst/>
          </a:prstGeom>
          <a:ln>
            <a:noFill/>
          </a:ln>
        </p:spPr>
        <p:txBody>
          <a:bodyPr numCol="1" anchor="b"/>
          <a:lstStyle/>
          <a:p>
            <a:endParaRPr/>
          </a:p>
        </p:txBody>
      </p:sp>
      <p:sp>
        <p:nvSpPr>
          <p:cNvPr name="Text Box 16" id="16"/>
          <p:cNvSpPr>
            <a:spLocks/>
          </p:cNvSpPr>
          <p:nvPr>
            <p:ph type="sldNum" sz="quarter" idx="5"/>
          </p:nvPr>
        </p:nvSpPr>
        <p:spPr>
          <a:xfrm>
            <a:off y="8685212" x="3884612"/>
            <a:ext cy="457200" cx="2971800"/>
          </a:xfrm>
          <a:prstGeom prst="rect">
            <a:avLst/>
          </a:prstGeom>
          <a:ln>
            <a:noFill/>
          </a:ln>
        </p:spPr>
        <p:txBody>
          <a:bodyPr numCol="1" anchor="b"/>
          <a:lstStyle/>
          <a:p>
            <a:pPr algn="r"/>
            <a:r>
              <a:rPr sz="1200" smtClean="0" lang="en-US" dirty="0">
                <a:latin charset="0" pitchFamily="34" typeface="Calibri"/>
              </a:rPr>
              <a:t>*</a:t>
            </a:r>
          </a:p>
        </p:txBody>
      </p:sp>
    </p:spTree>
  </p:cSld>
  <p:clrMap tx1="dk1" tx2="dk2" bg1="lt1" accent6="accent6" bg2="lt2" accent5="accent5" accent4="accent4" accent3="accent3" folHlink="folHlink" accent2="accent2" hlink="hlink" accent1="accent1"/>
</p:notesMaster>
</file>

<file path=ppt/notesSlides/_rels/notesSlide1.xml.rels><?xml version="1.0" encoding="UTF-8" standalone="yes"?><Relationships xmlns="http://schemas.openxmlformats.org/package/2006/relationships"><Relationship Target="../slides/slide1.xml" Type="http://schemas.openxmlformats.org/officeDocument/2006/relationships/slide" Id="rId2"/><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slides/slide10.xml" Type="http://schemas.openxmlformats.org/officeDocument/2006/relationships/slide" Id="rId2"/><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slides/slide11.xml" Type="http://schemas.openxmlformats.org/officeDocument/2006/relationships/slide" Id="rId2"/><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slides/slide12.xml" Type="http://schemas.openxmlformats.org/officeDocument/2006/relationships/slide" Id="rId2"/><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slides/slide13.xml" Type="http://schemas.openxmlformats.org/officeDocument/2006/relationships/slide" Id="rId2"/><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slides/slide14.xml" Type="http://schemas.openxmlformats.org/officeDocument/2006/relationships/slide" Id="rId2"/><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slides/slide15.xml" Type="http://schemas.openxmlformats.org/officeDocument/2006/relationships/slide" Id="rId2"/><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slides/slide16.xml" Type="http://schemas.openxmlformats.org/officeDocument/2006/relationships/slide" Id="rId2"/><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slides/slide17.xml" Type="http://schemas.openxmlformats.org/officeDocument/2006/relationships/slide" Id="rId2"/><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slides/slide18.xml" Type="http://schemas.openxmlformats.org/officeDocument/2006/relationships/slide" Id="rId2"/><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slides/slide19.xml" Type="http://schemas.openxmlformats.org/officeDocument/2006/relationships/slide" Id="rId2"/><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slides/slide2.xml" Type="http://schemas.openxmlformats.org/officeDocument/2006/relationships/slide" Id="rId2"/><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slides/slide20.xml" Type="http://schemas.openxmlformats.org/officeDocument/2006/relationships/slide" Id="rId2"/><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slides/slide21.xml" Type="http://schemas.openxmlformats.org/officeDocument/2006/relationships/slide" Id="rId2"/><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slides/slide22.xml" Type="http://schemas.openxmlformats.org/officeDocument/2006/relationships/slide" Id="rId2"/><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slides/slide23.xml" Type="http://schemas.openxmlformats.org/officeDocument/2006/relationships/slide" Id="rId2"/><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slides/slide24.xml" Type="http://schemas.openxmlformats.org/officeDocument/2006/relationships/slide" Id="rId2"/><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slides/slide25.xml" Type="http://schemas.openxmlformats.org/officeDocument/2006/relationships/slide" Id="rId2"/><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slides/slide26.xml" Type="http://schemas.openxmlformats.org/officeDocument/2006/relationships/slide" Id="rId2"/><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slides/slide27.xml" Type="http://schemas.openxmlformats.org/officeDocument/2006/relationships/slide" Id="rId2"/><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slides/slide28.xml" Type="http://schemas.openxmlformats.org/officeDocument/2006/relationships/slide" Id="rId2"/><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slides/slide29.xml" Type="http://schemas.openxmlformats.org/officeDocument/2006/relationships/slide" Id="rId2"/><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slides/slide3.xml" Type="http://schemas.openxmlformats.org/officeDocument/2006/relationships/slide" Id="rId2"/><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slides/slide30.xml" Type="http://schemas.openxmlformats.org/officeDocument/2006/relationships/slide" Id="rId2"/><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slides/slide4.xml" Type="http://schemas.openxmlformats.org/officeDocument/2006/relationships/slide" Id="rId2"/><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slides/slide5.xml" Type="http://schemas.openxmlformats.org/officeDocument/2006/relationships/slide" Id="rId2"/><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slides/slide6.xml" Type="http://schemas.openxmlformats.org/officeDocument/2006/relationships/slide" Id="rId2"/><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slides/slide7.xml" Type="http://schemas.openxmlformats.org/officeDocument/2006/relationships/slide" Id="rId2"/><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slides/slide8.xml" Type="http://schemas.openxmlformats.org/officeDocument/2006/relationships/slide" Id="rId2"/><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slides/slide9.xml" Type="http://schemas.openxmlformats.org/officeDocument/2006/relationships/slide" Id="rId2"/><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5" id="255"/>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56" id="256"/>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endParaRPr/>
          </a:p>
        </p:txBody>
      </p:sp>
      <p:sp>
        <p:nvSpPr>
          <p:cNvPr name="Text Box 257" id="257"/>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82" id="282"/>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83" id="283"/>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p:txBody>
      </p:sp>
      <p:sp>
        <p:nvSpPr>
          <p:cNvPr name="Text Box 284" id="284"/>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85" id="285"/>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86" id="286"/>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r>
              <a:rPr smtClean="0" lang="en-US" dirty="0"/>
              <a:t>Neurotransmitters are released from the sending neuron and stimulate receptor sites on the receiving neuron. These are the signals telling the receiving cell whether or not to fire the next action potential.</a:t>
            </a:r>
          </a:p>
        </p:txBody>
      </p:sp>
      <p:sp>
        <p:nvSpPr>
          <p:cNvPr name="Text Box 287" id="287"/>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88" id="288"/>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89" id="289"/>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r>
              <a:rPr smtClean="0" lang="en-US" dirty="0"/>
              <a:t>Reuptake ends the transmission of the signal.</a:t>
            </a:r>
          </a:p>
          <a:p>
            <a:pPr>
              <a:spcBef>
                <a:spcPct val="0"/>
              </a:spcBef>
            </a:pPr>
            <a:r>
              <a:rPr smtClean="0" lang="en-US" dirty="0"/>
              <a:t>Medications which inhibit this reuptake process help ensure that the signal gets transmitted.  SSRIs help reduce depression by increasing serotonin levels at the synapse this way, and most ADHD medications such as Ritalin work by blocking the transport of dopamine back into the sending neuron.</a:t>
            </a:r>
          </a:p>
        </p:txBody>
      </p:sp>
      <p:sp>
        <p:nvSpPr>
          <p:cNvPr name="Text Box 290" id="290"/>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91" id="291"/>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92" id="292"/>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r>
              <a:rPr smtClean="0" lang="en-US" dirty="0"/>
              <a:t>.</a:t>
            </a:r>
          </a:p>
        </p:txBody>
      </p:sp>
      <p:sp>
        <p:nvSpPr>
          <p:cNvPr name="Text Box 293" id="293"/>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94" id="294"/>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95" id="295"/>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row.</a:t>
            </a:r>
          </a:p>
          <a:p>
            <a:pPr>
              <a:spcBef>
                <a:spcPct val="0"/>
              </a:spcBef>
            </a:pPr>
            <a:r>
              <a:rPr smtClean="0" lang="en-US" dirty="0"/>
              <a:t>There are some uses/functions that are not mentioned, such as the role of inadequate norepinephrine and dopamine in ADHD.</a:t>
            </a:r>
          </a:p>
          <a:p>
            <a:pPr>
              <a:spcBef>
                <a:spcPct val="0"/>
              </a:spcBef>
            </a:pPr>
            <a:r>
              <a:rPr smtClean="0" lang="en-US" dirty="0"/>
              <a:t>Note: Some antidepressants, by blocking reuptake of serotonin, raise serotonin levels </a:t>
            </a:r>
            <a:r>
              <a:rPr lang="en-US" smtClean="0" i="1" dirty="0"/>
              <a:t>at the synapse</a:t>
            </a:r>
            <a:r>
              <a:rPr smtClean="0" lang="en-US" dirty="0"/>
              <a:t>; they don’t add more serotonin to the body.</a:t>
            </a:r>
          </a:p>
          <a:p>
            <a:pPr>
              <a:spcBef>
                <a:spcPct val="0"/>
              </a:spcBef>
            </a:pPr>
            <a:r>
              <a:rPr smtClean="0" lang="en-US" dirty="0"/>
              <a:t>The problem in schizophrenia may actually be an overabundance of dopamine receptors, not just an oversupply of dopamine itself.</a:t>
            </a:r>
          </a:p>
          <a:p>
            <a:pPr>
              <a:spcBef>
                <a:spcPct val="0"/>
              </a:spcBef>
            </a:pPr>
            <a:endParaRPr smtClean="0" lang="en-US" dirty="0"/>
          </a:p>
        </p:txBody>
      </p:sp>
      <p:sp>
        <p:nvSpPr>
          <p:cNvPr name="Text Box 296" id="296"/>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97" id="297"/>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98" id="298"/>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p:txBody>
      </p:sp>
      <p:sp>
        <p:nvSpPr>
          <p:cNvPr name="Text Box 299" id="299"/>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00" id="300"/>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01" id="301"/>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p:txBody>
      </p:sp>
      <p:sp>
        <p:nvSpPr>
          <p:cNvPr name="Text Box 302" id="302"/>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03" id="303"/>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04" id="304"/>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endParaRPr smtClean="0" lang="en-US" dirty="0" b="1"/>
          </a:p>
          <a:p>
            <a:pPr>
              <a:spcBef>
                <a:spcPct val="0"/>
              </a:spcBef>
            </a:pPr>
            <a:r>
              <a:rPr smtClean="0" lang="en-US" dirty="0"/>
              <a:t>Examples you can use to test your students: pausing for the blanks below so students can fill in the correct term:</a:t>
            </a:r>
          </a:p>
          <a:p>
            <a:pPr>
              <a:spcBef>
                <a:spcPct val="0"/>
              </a:spcBef>
            </a:pPr>
            <a:r>
              <a:rPr smtClean="0" lang="en-US" dirty="0"/>
              <a:t>Opiate drugs stimulate the opiate receptors that are otherwise stimulated by endorphins to reduce pain.  These drugs are opiate ______ (agonists).</a:t>
            </a:r>
          </a:p>
          <a:p>
            <a:pPr>
              <a:spcBef>
                <a:spcPct val="0"/>
              </a:spcBef>
            </a:pPr>
            <a:endParaRPr smtClean="0" lang="en-US" dirty="0"/>
          </a:p>
          <a:p>
            <a:pPr>
              <a:spcBef>
                <a:spcPct val="0"/>
              </a:spcBef>
            </a:pPr>
            <a:r>
              <a:rPr smtClean="0" lang="en-US" dirty="0"/>
              <a:t>Curare causes paralysis by blocking the acetlycholine (ACh) receptors on motor neurons; curare is an ACh _______ (antagonist).</a:t>
            </a:r>
          </a:p>
        </p:txBody>
      </p:sp>
      <p:sp>
        <p:nvSpPr>
          <p:cNvPr name="Text Box 305" id="305"/>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06" id="306"/>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07" id="307"/>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r>
              <a:rPr smtClean="0" lang="en-US" dirty="0"/>
              <a:t>The descriptive text is color-coded to go with the part of the nervous system referred to in the diagram. </a:t>
            </a:r>
          </a:p>
          <a:p>
            <a:pPr>
              <a:spcBef>
                <a:spcPct val="0"/>
              </a:spcBef>
            </a:pPr>
            <a:r>
              <a:rPr smtClean="0" lang="en-US" dirty="0"/>
              <a:t>The image is from a previous version of the text.</a:t>
            </a:r>
          </a:p>
        </p:txBody>
      </p:sp>
      <p:sp>
        <p:nvSpPr>
          <p:cNvPr name="Text Box 308" id="308"/>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09" id="309"/>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10" id="310"/>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Automatic animation.</a:t>
            </a:r>
          </a:p>
          <a:p>
            <a:pPr>
              <a:spcBef>
                <a:spcPct val="0"/>
              </a:spcBef>
            </a:pPr>
            <a:r>
              <a:rPr smtClean="0" lang="en-US" dirty="0"/>
              <a:t>There are millions of sensory neurons and millions of motor neurons, but BILLIONS of interneurons.</a:t>
            </a:r>
          </a:p>
        </p:txBody>
      </p:sp>
      <p:sp>
        <p:nvSpPr>
          <p:cNvPr name="Text Box 311" id="311"/>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8" id="258"/>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59" id="259"/>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endParaRPr/>
          </a:p>
        </p:txBody>
      </p:sp>
      <p:sp>
        <p:nvSpPr>
          <p:cNvPr name="Text Box 260" id="260"/>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12" id="312"/>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13" id="313"/>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two sentences.</a:t>
            </a:r>
          </a:p>
        </p:txBody>
      </p:sp>
      <p:sp>
        <p:nvSpPr>
          <p:cNvPr name="Text Box 314" id="314"/>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15" id="315"/>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16" id="316"/>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endParaRPr smtClean="0" lang="en-US" dirty="0" b="1"/>
          </a:p>
          <a:p>
            <a:pPr>
              <a:spcBef>
                <a:spcPct val="0"/>
              </a:spcBef>
            </a:pPr>
            <a:r>
              <a:rPr smtClean="0" lang="en-US" dirty="0"/>
              <a:t>Note that the autonomic, somatic, sympathetic, and parasympathetic branches of the nervous system are </a:t>
            </a:r>
            <a:r>
              <a:rPr u="sng" smtClean="0" lang="en-US" dirty="0"/>
              <a:t>all</a:t>
            </a:r>
            <a:r>
              <a:rPr smtClean="0" lang="en-US" dirty="0"/>
              <a:t> part of the PNS. </a:t>
            </a:r>
          </a:p>
        </p:txBody>
      </p:sp>
      <p:sp>
        <p:nvSpPr>
          <p:cNvPr name="Text Box 317" id="317"/>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18" id="318"/>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19" id="319"/>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p:txBody>
      </p:sp>
      <p:sp>
        <p:nvSpPr>
          <p:cNvPr name="Text Box 320" id="320"/>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21" id="321"/>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22" id="322"/>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r>
              <a:rPr smtClean="0" lang="en-US" dirty="0"/>
              <a:t/>
            </a:r>
            <a:br>
              <a:rPr smtClean="0" lang="en-US" dirty="0"/>
            </a:br>
            <a:r>
              <a:rPr smtClean="0" lang="en-US" dirty="0"/>
              <a:t>1. Question to ask students:  Why not just stay aroused all the time?...to allow the body to repair itself and regain energy from food.</a:t>
            </a:r>
          </a:p>
          <a:p>
            <a:pPr>
              <a:spcBef>
                <a:spcPct val="0"/>
              </a:spcBef>
            </a:pPr>
            <a:r>
              <a:rPr smtClean="0" lang="en-US" dirty="0"/>
              <a:t>2. Comment to students: note the sympathetic nervous system’s effect on the stomach and bladder., This helps us understand why “I was so upset that I wet my pants” or “I was so upset I threw up.”  Now you can take these reports as a sign of strong activation of the sympathetic part of the autonomic nervous system.</a:t>
            </a:r>
          </a:p>
        </p:txBody>
      </p:sp>
      <p:sp>
        <p:nvSpPr>
          <p:cNvPr name="Text Box 323" id="323"/>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24" id="324"/>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25" id="325"/>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bullets.</a:t>
            </a:r>
          </a:p>
        </p:txBody>
      </p:sp>
      <p:sp>
        <p:nvSpPr>
          <p:cNvPr name="Text Box 326" id="326"/>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27" id="327"/>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28" id="328"/>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r>
              <a:rPr smtClean="0" lang="en-US" dirty="0"/>
              <a:t>These neural networks are activated when needed for action.</a:t>
            </a:r>
          </a:p>
        </p:txBody>
      </p:sp>
      <p:sp>
        <p:nvSpPr>
          <p:cNvPr name="Text Box 329" id="329"/>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30" id="330"/>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31" id="331"/>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r>
              <a:rPr smtClean="0" lang="en-US" dirty="0"/>
              <a:t>You not only won’t have time to say “ouch,” you won’t even think it. This is because before the brain gets the pain message, the interneurons in the spinal cord are already sending a message back through motor neurons saying, “pull your hand away!”</a:t>
            </a:r>
          </a:p>
        </p:txBody>
      </p:sp>
      <p:sp>
        <p:nvSpPr>
          <p:cNvPr name="Text Box 332" id="332"/>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33" id="333"/>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34" id="334"/>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latin charset="0" typeface="Arial"/>
              </a:rPr>
              <a:t>No animation.</a:t>
            </a:r>
          </a:p>
          <a:p>
            <a:pPr>
              <a:spcBef>
                <a:spcPct val="0"/>
              </a:spcBef>
            </a:pPr>
            <a:r>
              <a:rPr smtClean="0" lang="en-US" dirty="0">
                <a:latin charset="0" typeface="Arial"/>
              </a:rPr>
              <a:t>Instead of sending messages across the synapse, the endocrine system sends messages through the bloodstream. The nervous system and the endocrine systems are connected and influence each other.  Endocrine system messages travel more slowly but also last longer.</a:t>
            </a:r>
          </a:p>
          <a:p>
            <a:pPr>
              <a:spcBef>
                <a:spcPct val="0"/>
              </a:spcBef>
            </a:pPr>
            <a:endParaRPr smtClean="0" lang="en-US" dirty="0">
              <a:latin charset="0" typeface="Arial"/>
              <a:ea charset="0" typeface="Arial"/>
            </a:endParaRPr>
          </a:p>
        </p:txBody>
      </p:sp>
      <p:sp>
        <p:nvSpPr>
          <p:cNvPr name="Text Box 335" id="335"/>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36" id="336"/>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37" id="337"/>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latin charset="0" typeface="Arial"/>
              </a:rPr>
              <a:t>Click to reveal bullets.</a:t>
            </a:r>
          </a:p>
          <a:p>
            <a:pPr>
              <a:spcBef>
                <a:spcPct val="0"/>
              </a:spcBef>
            </a:pPr>
            <a:r>
              <a:rPr smtClean="0" lang="en-US" dirty="0"/>
              <a:t>“Slow but sure” endocrine system messages take longer to get to their location, but then the molecules hang around for a bit, so the effect of the “message” lasts longer.  In neural communication, reuptake of the neurotransmitters sometimes prevents effective communication. (This is the real “chemical imbalance” treated by some medication: slowing reuptake.)</a:t>
            </a:r>
          </a:p>
        </p:txBody>
      </p:sp>
      <p:sp>
        <p:nvSpPr>
          <p:cNvPr name="Text Box 338" id="338"/>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39" id="339"/>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40" id="340"/>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bullets.</a:t>
            </a:r>
          </a:p>
          <a:p>
            <a:pPr>
              <a:spcBef>
                <a:spcPct val="0"/>
              </a:spcBef>
            </a:pPr>
            <a:r>
              <a:rPr smtClean="0" lang="en-US" dirty="0"/>
              <a:t>The adrenal glands also produce cortisol; more about this when we talk about stress and health.</a:t>
            </a:r>
          </a:p>
        </p:txBody>
      </p:sp>
      <p:sp>
        <p:nvSpPr>
          <p:cNvPr name="Text Box 341" id="341"/>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61" id="261"/>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62" id="262"/>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r>
              <a:rPr smtClean="0" lang="en-US" dirty="0" b="1"/>
              <a:t>No animation.</a:t>
            </a:r>
          </a:p>
        </p:txBody>
      </p:sp>
      <p:sp>
        <p:nvSpPr>
          <p:cNvPr name="Text Box 263" id="263"/>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42" id="342"/>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343" id="343"/>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bullets.</a:t>
            </a:r>
          </a:p>
        </p:txBody>
      </p:sp>
      <p:sp>
        <p:nvSpPr>
          <p:cNvPr name="Text Box 344" id="344"/>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64" id="264"/>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65" id="265"/>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r>
              <a:rPr smtClean="0" lang="en-US" dirty="0"/>
              <a:t>Lesson to bring out here: the brain is not a computer, or a mind, or identity which is separate from the rest of the body; it is all interconnected, as we soon shall see.</a:t>
            </a:r>
          </a:p>
          <a:p>
            <a:pPr>
              <a:spcBef>
                <a:spcPct val="0"/>
              </a:spcBef>
            </a:pPr>
            <a:endParaRPr smtClean="0" lang="en-US" dirty="0"/>
          </a:p>
        </p:txBody>
      </p:sp>
      <p:sp>
        <p:nvSpPr>
          <p:cNvPr name="Text Box 266" id="266"/>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67" id="267"/>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68" id="268"/>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additional text.</a:t>
            </a:r>
          </a:p>
        </p:txBody>
      </p:sp>
      <p:sp>
        <p:nvSpPr>
          <p:cNvPr name="Text Box 269" id="269"/>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70" id="270"/>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71" id="271"/>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reveal bullets.</a:t>
            </a:r>
          </a:p>
          <a:p>
            <a:pPr>
              <a:spcBef>
                <a:spcPct val="0"/>
              </a:spcBef>
            </a:pPr>
            <a:endParaRPr smtClean="0" lang="en-US" dirty="0" b="1"/>
          </a:p>
        </p:txBody>
      </p:sp>
      <p:sp>
        <p:nvSpPr>
          <p:cNvPr name="Text Box 272" id="272"/>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73" id="273"/>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74" id="274"/>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No animation.</a:t>
            </a:r>
          </a:p>
          <a:p>
            <a:pPr>
              <a:spcBef>
                <a:spcPct val="0"/>
              </a:spcBef>
            </a:pPr>
            <a:r>
              <a:rPr smtClean="0" lang="en-US" dirty="0"/>
              <a:t>Most of the neurons are in the brain but there are motor and sensory neurons throughout the body. The message does </a:t>
            </a:r>
            <a:r>
              <a:rPr smtClean="0" lang="en-US" dirty="0" b="1"/>
              <a:t>not</a:t>
            </a:r>
            <a:r>
              <a:rPr smtClean="0" lang="en-US" dirty="0"/>
              <a:t> travel down the axon in the same way an electrical signal does down a wire; in fact electricity in a wire travels 3 million times faster.  In the body, neural signals travel about 2 to 180 miles per hour.  However, the chemical signal has an advantage; </a:t>
            </a:r>
            <a:r>
              <a:rPr smtClean="0" lang="en-US" dirty="0" b="1"/>
              <a:t>it does not decrease in intensity</a:t>
            </a:r>
            <a:r>
              <a:rPr smtClean="0" lang="en-US" dirty="0"/>
              <a:t> as it travels down the axon.  No signal is lost.</a:t>
            </a:r>
          </a:p>
          <a:p>
            <a:pPr>
              <a:spcBef>
                <a:spcPct val="0"/>
              </a:spcBef>
            </a:pPr>
            <a:r>
              <a:rPr smtClean="0" lang="en-US" dirty="0"/>
              <a:t>You could demonstrate speed of signal transmission by having it travel across all the students hand to brain to hand across the room (or hand to shoulder to possibly bypass the brain).</a:t>
            </a:r>
          </a:p>
          <a:p>
            <a:pPr>
              <a:spcBef>
                <a:spcPct val="0"/>
              </a:spcBef>
            </a:pPr>
            <a:r>
              <a:rPr smtClean="0" lang="en-US" dirty="0"/>
              <a:t>Note the myelin sheath. Multiple sclerosis involves the degeneration of this layer, thus interfering with neural communication with muscles and other areas.</a:t>
            </a:r>
          </a:p>
          <a:p>
            <a:pPr>
              <a:spcBef>
                <a:spcPct val="0"/>
              </a:spcBef>
            </a:pPr>
            <a:endParaRPr smtClean="0" lang="en-US" dirty="0"/>
          </a:p>
        </p:txBody>
      </p:sp>
      <p:sp>
        <p:nvSpPr>
          <p:cNvPr name="Text Box 275" id="275"/>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76" id="276"/>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77" id="277"/>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Automatic animation.</a:t>
            </a:r>
          </a:p>
          <a:p>
            <a:pPr>
              <a:spcBef>
                <a:spcPct val="0"/>
              </a:spcBef>
            </a:pPr>
            <a:r>
              <a:rPr smtClean="0" lang="en-US" dirty="0"/>
              <a:t>Note: with both the stadium example and the action potential example, no physical object actually flows in any direction when the wave flows.  </a:t>
            </a:r>
          </a:p>
          <a:p>
            <a:pPr>
              <a:spcBef>
                <a:spcPct val="0"/>
              </a:spcBef>
            </a:pPr>
            <a:r>
              <a:rPr smtClean="0" lang="en-US" dirty="0"/>
              <a:t>The action potential is the area that is briefly charged by the net intake of positive ions; this is the traveling “electrical charge” created when channels in the cell membrane quickly allow positive ions in, and then more slowly pump the ions out again as the wave moves on.</a:t>
            </a:r>
          </a:p>
          <a:p>
            <a:pPr>
              <a:spcBef>
                <a:spcPct val="0"/>
              </a:spcBef>
            </a:pPr>
            <a:r>
              <a:rPr smtClean="0" lang="en-US" dirty="0"/>
              <a:t>The fans in the stadium create the wave by standing up briefly; the cell membrane creates a wave by pumping positive ions in briefly.  This could be the subject of a demonstration in class.</a:t>
            </a:r>
          </a:p>
        </p:txBody>
      </p:sp>
      <p:sp>
        <p:nvSpPr>
          <p:cNvPr name="Text Box 278" id="278"/>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79" id="279"/>
          <p:cNvSpPr>
            <a:spLocks/>
          </p:cNvSpPr>
          <p:nvPr>
            <p:ph type="sldImg"/>
          </p:nvPr>
        </p:nvSpPr>
        <p:spPr>
          <a:xfrm>
            <a:off y="685800" x="1143000"/>
            <a:ext cy="3429000" cx="4572000"/>
          </a:xfrm>
          <a:prstGeom prst="rect">
            <a:avLst/>
          </a:prstGeom>
          <a:noFill/>
          <a:ln>
            <a:solidFill>
              <a:srgbClr val="000000">
                <a:alpha val="100000"/>
              </a:srgbClr>
            </a:solidFill>
            <a:miter lim="524288"/>
            <a:headEnd/>
            <a:tailEnd/>
          </a:ln>
        </p:spPr>
      </p:sp>
      <p:sp>
        <p:nvSpPr>
          <p:cNvPr name="Text Box 280" id="280"/>
          <p:cNvSpPr>
            <a:spLocks/>
          </p:cNvSpPr>
          <p:nvPr>
            <p:ph type="body" idx="1"/>
          </p:nvPr>
        </p:nvSpPr>
        <p:spPr>
          <a:xfrm>
            <a:off y="4343400" x="685800"/>
            <a:ext cy="4114800" cx="5486400"/>
          </a:xfrm>
          <a:prstGeom prst="rect">
            <a:avLst/>
          </a:prstGeom>
          <a:noFill/>
          <a:ln>
            <a:noFill/>
          </a:ln>
        </p:spPr>
        <p:txBody>
          <a:bodyPr tIns="45720" wrap="square" rIns="91440" numCol="1" lIns="91440" bIns="45720" anchor="t"/>
          <a:lstStyle/>
          <a:p>
            <a:pPr>
              <a:spcBef>
                <a:spcPct val="0"/>
              </a:spcBef>
            </a:pPr>
            <a:r>
              <a:rPr smtClean="0" lang="en-US" dirty="0" b="1"/>
              <a:t>Click to show each stage in the path.</a:t>
            </a:r>
          </a:p>
          <a:p>
            <a:pPr>
              <a:spcBef>
                <a:spcPct val="0"/>
              </a:spcBef>
            </a:pPr>
            <a:r>
              <a:rPr smtClean="0" lang="en-US" dirty="0"/>
              <a:t>If signals only have one level of intensity, then why does a punch hurt more than a tap?  Because in the case of the punch, more neurons are firing.</a:t>
            </a:r>
          </a:p>
          <a:p>
            <a:pPr>
              <a:spcBef>
                <a:spcPct val="0"/>
              </a:spcBef>
            </a:pPr>
            <a:endParaRPr smtClean="0" lang="en-US" dirty="0"/>
          </a:p>
        </p:txBody>
      </p:sp>
      <p:sp>
        <p:nvSpPr>
          <p:cNvPr name="Text Box 281" id="281"/>
          <p:cNvSpPr txBox="1">
            <a:spLocks/>
          </p:cNvSpPr>
          <p:nvPr/>
        </p:nvSpPr>
        <p:spPr>
          <a:xfrm>
            <a:off y="8685212" x="3884612"/>
            <a:ext cy="457200" cx="2971800"/>
          </a:xfrm>
          <a:prstGeom prst="rect">
            <a:avLst/>
          </a:prstGeom>
          <a:noFill/>
          <a:ln>
            <a:noFill/>
          </a:ln>
        </p:spPr>
        <p:txBody>
          <a:bodyPr numCol="1" anchor="b"/>
          <a:lstStyle/>
          <a:p>
            <a:pPr algn="r" marL="0" indent="0"/>
            <a:r>
              <a:rPr sz="1200" smtClean="0" lang="en-US" dirty="0">
                <a:latin charset="0" pitchFamily="34" typeface="Calibri"/>
              </a:rPr>
              <a:t>*</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lvl1pPr>
            <a:lvl2pPr algn="ctr" marL="457200" indent="0">
              <a:buNone/>
              <a:defRPr/>
            </a:lvl2pPr>
            <a:lvl3pPr algn="ctr" marL="914400" indent="0">
              <a:buNone/>
              <a:defRPr/>
            </a:lvl3pPr>
            <a:lvl4pPr algn="ctr" marL="1371600" indent="0">
              <a:buNone/>
              <a:defRPr/>
            </a:lvl4pPr>
            <a:lvl5pPr algn="ctr" marL="1828800" indent="0">
              <a:buNone/>
              <a:defRPr/>
            </a:lvl5pPr>
            <a:lvl6pPr algn="ctr" marL="2286000" indent="0">
              <a:buNone/>
              <a:defRPr/>
            </a:lvl6pPr>
            <a:lvl7pPr algn="ctr" marL="2743200" indent="0">
              <a:buNone/>
              <a:defRPr/>
            </a:lvl7pPr>
            <a:lvl8pPr algn="ctr" marL="3200400" indent="0">
              <a:buNone/>
              <a:defRPr/>
            </a:lvl8pPr>
            <a:lvl9pPr algn="ctr" marL="3657600" indent="0">
              <a:buNone/>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9600221-B624-45B7-9E68-D1D79752583D}">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A5BC7F78-48E6-4BBC-B0E1-56BD2A17FC9C}">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C543D10D-1B83-4EE9-8835-AFAF7628ADB8}">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endParaRPr lang="en-US"/>
          </a:p>
        </p:txBody>
      </p:sp>
      <p:sp>
        <p:nvSpPr>
          <p:cNvPr name="Footer Placeholder 4" id="5"/>
          <p:cNvSpPr>
            <a:spLocks noGrp="1"/>
          </p:cNvSpPr>
          <p:nvPr>
            <p:ph type="ftr" sz="quarter" idx="11"/>
          </p:nvPr>
        </p:nvSpPr>
        <p:spPr/>
        <p:txBody>
          <a:bodyPr numCol="1"/>
          <a:lstStyle>
            <a:lvl1pPr>
              <a:defRPr/>
            </a:lvl1pPr>
          </a:lstStyle>
          <a:p>
            <a:endParaRPr lang="en-US"/>
          </a:p>
        </p:txBody>
      </p:sp>
      <p:sp>
        <p:nvSpPr>
          <p:cNvPr name="Slide Number Placeholder 5" id="6"/>
          <p:cNvSpPr>
            <a:spLocks noGrp="1"/>
          </p:cNvSpPr>
          <p:nvPr>
            <p:ph type="sldNum" sz="quarter" idx="12"/>
          </p:nvPr>
        </p:nvSpPr>
        <p:spPr/>
        <p:txBody>
          <a:bodyPr numCol="1"/>
          <a:lstStyle>
            <a:lvl1pPr>
              <a:defRPr/>
            </a:lvl1pPr>
          </a:lstStyle>
          <a:p>
            <a:fld type="slidenum" id="{8A0F8399-60D2-4F5D-9CEE-64FA3803ED83}">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4" id="5"/>
          <p:cNvSpPr>
            <a:spLocks noGrp="1"/>
          </p:cNvSpPr>
          <p:nvPr>
            <p:ph type="ftr" sz="quarter" idx="11"/>
          </p:nvPr>
        </p:nvSpPr>
        <p:spPr/>
        <p:txBody>
          <a:bodyPr numCol="1"/>
          <a:lstStyle/>
          <a:p>
            <a:endParaRPr lang="en-US"/>
          </a:p>
        </p:txBody>
      </p:sp>
      <p:sp>
        <p:nvSpPr>
          <p:cNvPr name="Slide Number Placeholder 5" id="6"/>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4" id="5"/>
          <p:cNvSpPr>
            <a:spLocks noGrp="1"/>
          </p:cNvSpPr>
          <p:nvPr>
            <p:ph type="dt" sz="half" idx="10"/>
          </p:nvPr>
        </p:nvSpPr>
        <p:spPr/>
        <p:txBody>
          <a:bodyPr numCol="1"/>
          <a:lstStyle>
            <a:lvl1pPr>
              <a:defRPr/>
            </a:lvl1pPr>
          </a:lstStyle>
          <a:p>
            <a:endParaRPr lang="en-US"/>
          </a:p>
        </p:txBody>
      </p:sp>
      <p:sp>
        <p:nvSpPr>
          <p:cNvPr name="Footer Placeholder 5" id="6"/>
          <p:cNvSpPr>
            <a:spLocks noGrp="1"/>
          </p:cNvSpPr>
          <p:nvPr>
            <p:ph type="ftr" sz="quarter" idx="11"/>
          </p:nvPr>
        </p:nvSpPr>
        <p:spPr/>
        <p:txBody>
          <a:bodyPr numCol="1"/>
          <a:lstStyle>
            <a:lvl1pPr>
              <a:defRPr/>
            </a:lvl1pPr>
          </a:lstStyle>
          <a:p>
            <a:endParaRPr lang="en-US"/>
          </a:p>
        </p:txBody>
      </p:sp>
      <p:sp>
        <p:nvSpPr>
          <p:cNvPr name="Slide Number Placeholder 6" id="7"/>
          <p:cNvSpPr>
            <a:spLocks noGrp="1"/>
          </p:cNvSpPr>
          <p:nvPr>
            <p:ph type="sldNum" sz="quarter" idx="12"/>
          </p:nvPr>
        </p:nvSpPr>
        <p:spPr/>
        <p:txBody>
          <a:bodyPr numCol="1"/>
          <a:lstStyle>
            <a:lvl1pPr>
              <a:defRPr/>
            </a:lvl1pPr>
          </a:lstStyle>
          <a:p>
            <a:fld type="slidenum" id="{146B05A8-4507-4941-A8ED-92C83DD237DC}">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6" id="7"/>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7" id="8"/>
          <p:cNvSpPr>
            <a:spLocks noGrp="1"/>
          </p:cNvSpPr>
          <p:nvPr>
            <p:ph type="ftr" sz="quarter" idx="11"/>
          </p:nvPr>
        </p:nvSpPr>
        <p:spPr/>
        <p:txBody>
          <a:bodyPr numCol="1"/>
          <a:lstStyle/>
          <a:p>
            <a:endParaRPr lang="en-US"/>
          </a:p>
        </p:txBody>
      </p:sp>
      <p:sp>
        <p:nvSpPr>
          <p:cNvPr name="Slide Number Placeholder 8" id="9"/>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2" id="3"/>
          <p:cNvSpPr>
            <a:spLocks noGrp="1"/>
          </p:cNvSpPr>
          <p:nvPr>
            <p:ph type="dt" sz="half" idx="10"/>
          </p:nvPr>
        </p:nvSpPr>
        <p:spPr/>
        <p:txBody>
          <a:bodyPr numCol="1"/>
          <a:lstStyle>
            <a:lvl1pPr>
              <a:defRPr/>
            </a:lvl1pPr>
          </a:lstStyle>
          <a:p>
            <a:endParaRPr lang="en-US"/>
          </a:p>
        </p:txBody>
      </p:sp>
      <p:sp>
        <p:nvSpPr>
          <p:cNvPr name="Footer Placeholder 3" id="4"/>
          <p:cNvSpPr>
            <a:spLocks noGrp="1"/>
          </p:cNvSpPr>
          <p:nvPr>
            <p:ph type="ftr" sz="quarter" idx="11"/>
          </p:nvPr>
        </p:nvSpPr>
        <p:spPr/>
        <p:txBody>
          <a:bodyPr numCol="1"/>
          <a:lstStyle>
            <a:lvl1pPr>
              <a:defRPr/>
            </a:lvl1pPr>
          </a:lstStyle>
          <a:p>
            <a:endParaRPr lang="en-US"/>
          </a:p>
        </p:txBody>
      </p:sp>
      <p:sp>
        <p:nvSpPr>
          <p:cNvPr name="Slide Number Placeholder 4" id="5"/>
          <p:cNvSpPr>
            <a:spLocks noGrp="1"/>
          </p:cNvSpPr>
          <p:nvPr>
            <p:ph type="sldNum" sz="quarter" idx="12"/>
          </p:nvPr>
        </p:nvSpPr>
        <p:spPr/>
        <p:txBody>
          <a:bodyPr numCol="1"/>
          <a:lstStyle>
            <a:lvl1pPr>
              <a:defRPr/>
            </a:lvl1pPr>
          </a:lstStyle>
          <a:p>
            <a:fld type="slidenum" id="{2D52B7B6-6F1B-4A62-B87E-81AD4998D87E}">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name="" id="1"/>
        <p:cNvGrpSpPr/>
        <p:nvPr/>
      </p:nvGrpSpPr>
      <p:grpSpPr>
        <a:xfrm>
          <a:off y="0" x="0"/>
          <a:ext cy="0" cx="0"/>
          <a:chOff y="0" x="0"/>
          <a:chExt cy="0" cx="0"/>
        </a:xfrm>
      </p:grpSpPr>
      <p:sp>
        <p:nvSpPr>
          <p:cNvPr name="Date Placeholder 1" id="2"/>
          <p:cNvSpPr>
            <a:spLocks noGrp="1"/>
          </p:cNvSpPr>
          <p:nvPr>
            <p:ph type="dt" sz="half" idx="10"/>
          </p:nvPr>
        </p:nvSpPr>
        <p:spPr/>
        <p:txBody>
          <a:bodyPr numCol="1"/>
          <a:lstStyle>
            <a:lvl1pPr>
              <a:defRPr/>
            </a:lvl1pPr>
          </a:lstStyle>
          <a:p>
            <a:endParaRPr lang="en-US"/>
          </a:p>
        </p:txBody>
      </p:sp>
      <p:sp>
        <p:nvSpPr>
          <p:cNvPr name="Footer Placeholder 2" id="3"/>
          <p:cNvSpPr>
            <a:spLocks noGrp="1"/>
          </p:cNvSpPr>
          <p:nvPr>
            <p:ph type="ftr" sz="quarter" idx="11"/>
          </p:nvPr>
        </p:nvSpPr>
        <p:spPr/>
        <p:txBody>
          <a:bodyPr numCol="1"/>
          <a:lstStyle>
            <a:lvl1pPr>
              <a:defRPr/>
            </a:lvl1pPr>
          </a:lstStyle>
          <a:p>
            <a:endParaRPr lang="en-US"/>
          </a:p>
        </p:txBody>
      </p:sp>
      <p:sp>
        <p:nvSpPr>
          <p:cNvPr name="Slide Number Placeholder 3" id="4"/>
          <p:cNvSpPr>
            <a:spLocks noGrp="1"/>
          </p:cNvSpPr>
          <p:nvPr>
            <p:ph type="sldNum" sz="quarter" idx="12"/>
          </p:nvPr>
        </p:nvSpPr>
        <p:spPr/>
        <p:txBody>
          <a:bodyPr numCol="1"/>
          <a:lstStyle>
            <a:lvl1pPr>
              <a:defRPr/>
            </a:lvl1pPr>
          </a:lstStyle>
          <a:p>
            <a:fld type="slidenum" id="{08F7B79A-4EA2-44AE-9F7F-F6A143AD2234}">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4" id="5"/>
          <p:cNvSpPr>
            <a:spLocks noGrp="1"/>
          </p:cNvSpPr>
          <p:nvPr>
            <p:ph type="dt" sz="half" idx="10"/>
          </p:nvPr>
        </p:nvSpPr>
        <p:spPr/>
        <p:txBody>
          <a:bodyPr numCol="1"/>
          <a:lstStyle/>
          <a:p>
            <a:fld type="datetimeFigureOut" id="{4E83BA4B-50FE-4B84-AE64-D7F085A2A31A}">
              <a:rPr smtClean="0" lang="en-US"/>
              <a:t>2/4/2014</a:t>
            </a:fld>
            <a:endParaRPr lang="en-US"/>
          </a:p>
        </p:txBody>
      </p:sp>
      <p:sp>
        <p:nvSpPr>
          <p:cNvPr name="Footer Placeholder 5" id="6"/>
          <p:cNvSpPr>
            <a:spLocks noGrp="1"/>
          </p:cNvSpPr>
          <p:nvPr>
            <p:ph type="ftr" sz="quarter" idx="11"/>
          </p:nvPr>
        </p:nvSpPr>
        <p:spPr/>
        <p:txBody>
          <a:bodyPr numCol="1"/>
          <a:lstStyle/>
          <a:p>
            <a:endParaRPr lang="en-US"/>
          </a:p>
        </p:txBody>
      </p:sp>
      <p:sp>
        <p:nvSpPr>
          <p:cNvPr name="Slide Number Placeholder 6" id="7"/>
          <p:cNvSpPr>
            <a:spLocks noGrp="1"/>
          </p:cNvSpPr>
          <p:nvPr>
            <p:ph type="sldNum" sz="quarter" idx="12"/>
          </p:nvPr>
        </p:nvSpPr>
        <p:spPr/>
        <p:txBody>
          <a:bodyPr numCol="1"/>
          <a:lstStyle/>
          <a:p>
            <a:fld type="slidenum" id="{FD6B306A-339E-4A68-B601-FE88844A1F9D}">
              <a:rPr smtClean="0"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1.xml" Type="http://schemas.openxmlformats.org/officeDocument/2006/relationships/slideLayout" Id="rId12"/><Relationship Target="../slideLayouts/slideLayout10.xml" Type="http://schemas.openxmlformats.org/officeDocument/2006/relationships/slideLayout" Id="rId11"/><Relationship Target="../slideLayouts/slideLayout9.xml" Type="http://schemas.openxmlformats.org/officeDocument/2006/relationships/slideLayout" Id="rId10"/><Relationship Target="../slideLayouts/slideLayout8.xml" Type="http://schemas.openxmlformats.org/officeDocument/2006/relationships/slideLayout" Id="rId9"/><Relationship Target="../slideLayouts/slideLayout7.xml" Type="http://schemas.openxmlformats.org/officeDocument/2006/relationships/slideLayout" Id="rId8"/><Relationship Target="../slideLayouts/slideLayout6.xml" Type="http://schemas.openxmlformats.org/officeDocument/2006/relationships/slideLayout" Id="rId7"/><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3.xml" Type="http://schemas.openxmlformats.org/officeDocument/2006/relationships/slideLayout" Id="rId4"/><Relationship Target="../slideLayouts/slideLayout2.xml" Type="http://schemas.openxmlformats.org/officeDocument/2006/relationships/slideLayout" Id="rId3"/><Relationship Target="../slideLayouts/slideLayout1.xml" Type="http://schemas.openxmlformats.org/officeDocument/2006/relationships/slideLayout" Id="rId2"/><Relationship Target="../theme/theme3.xml" Type="http://schemas.openxmlformats.org/officeDocument/2006/relationships/theme" Id="rId1"/></Relationships>
</file>

<file path=ppt/slideMasters/_rels/slideMaster2.xml.rels><?xml version="1.0" encoding="UTF-8" standalone="yes"?><Relationships xmlns="http://schemas.openxmlformats.org/package/2006/relationships"><Relationship Target="../slideLayouts/slideLayout22.xml" Type="http://schemas.openxmlformats.org/officeDocument/2006/relationships/slideLayout" Id="rId12"/><Relationship Target="../slideLayouts/slideLayout21.xml" Type="http://schemas.openxmlformats.org/officeDocument/2006/relationships/slideLayout" Id="rId11"/><Relationship Target="../slideLayouts/slideLayout20.xml" Type="http://schemas.openxmlformats.org/officeDocument/2006/relationships/slideLayout" Id="rId10"/><Relationship Target="../slideLayouts/slideLayout19.xml" Type="http://schemas.openxmlformats.org/officeDocument/2006/relationships/slideLayout" Id="rId9"/><Relationship Target="../slideLayouts/slideLayout18.xml" Type="http://schemas.openxmlformats.org/officeDocument/2006/relationships/slideLayout" Id="rId8"/><Relationship Target="../slideLayouts/slideLayout17.xml" Type="http://schemas.openxmlformats.org/officeDocument/2006/relationships/slideLayout" Id="rId7"/><Relationship Target="../slideLayouts/slideLayout16.xml" Type="http://schemas.openxmlformats.org/officeDocument/2006/relationships/slideLayout" Id="rId6"/><Relationship Target="../slideLayouts/slideLayout15.xml" Type="http://schemas.openxmlformats.org/officeDocument/2006/relationships/slideLayout" Id="rId5"/><Relationship Target="../slideLayouts/slideLayout14.xml" Type="http://schemas.openxmlformats.org/officeDocument/2006/relationships/slideLayout" Id="rId4"/><Relationship Target="../slideLayouts/slideLayout13.xml" Type="http://schemas.openxmlformats.org/officeDocument/2006/relationships/slideLayout" Id="rId3"/><Relationship Target="../slideLayouts/slideLayout12.xml" Type="http://schemas.openxmlformats.org/officeDocument/2006/relationships/slideLayout" Id="rId2"/><Relationship Target="../theme/theme2.xml" Type="http://schemas.openxmlformats.org/officeDocument/2006/relationships/theme" Id="rId1"/></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1" id="1"/>
          <p:cNvSpPr>
            <a:spLocks/>
          </p:cNvSpPr>
          <p:nvPr>
            <p:ph type="title"/>
          </p:nvPr>
        </p:nvSpPr>
        <p:spPr>
          <a:xfrm>
            <a:off y="274637" x="457200"/>
            <a:ext cy="1143000" cx="8229600"/>
          </a:xfrm>
          <a:prstGeom prst="rect">
            <a:avLst/>
          </a:prstGeom>
          <a:ln>
            <a:noFill/>
          </a:ln>
        </p:spPr>
        <p:txBody>
          <a:bodyPr numCol="1" anchor="ctr"/>
          <a:lstStyle/>
          <a:p>
            <a:endParaRPr/>
          </a:p>
        </p:txBody>
      </p:sp>
      <p:sp>
        <p:nvSpPr>
          <p:cNvPr name="Text Box 2" id="2"/>
          <p:cNvSpPr>
            <a:spLocks/>
          </p:cNvSpPr>
          <p:nvPr>
            <p:ph type="body" idx="1"/>
          </p:nvPr>
        </p:nvSpPr>
        <p:spPr>
          <a:xfrm>
            <a:off y="1600200" x="457200"/>
            <a:ext cy="4525962" cx="8229600"/>
          </a:xfrm>
          <a:prstGeom prst="rect">
            <a:avLst/>
          </a:prstGeom>
          <a:ln>
            <a:noFill/>
          </a:ln>
        </p:spPr>
        <p:txBody>
          <a:bodyPr numCol="1"/>
          <a:lstStyle/>
          <a:p>
            <a:endParaRPr/>
          </a:p>
          <a:p>
            <a:endParaRPr/>
          </a:p>
          <a:p>
            <a:endParaRPr/>
          </a:p>
          <a:p>
            <a:endParaRPr/>
          </a:p>
          <a:p>
            <a:endParaRPr/>
          </a:p>
        </p:txBody>
      </p:sp>
      <p:sp>
        <p:nvSpPr>
          <p:cNvPr name="Text Box 3" id="3"/>
          <p:cNvSpPr>
            <a:spLocks/>
          </p:cNvSpPr>
          <p:nvPr>
            <p:ph type="dt" sz="half" idx="2"/>
          </p:nvPr>
        </p:nvSpPr>
        <p:spPr>
          <a:xfrm>
            <a:off y="6356350" x="457200"/>
            <a:ext cy="365125" cx="2133600"/>
          </a:xfrm>
          <a:prstGeom prst="rect">
            <a:avLst/>
          </a:prstGeom>
          <a:ln>
            <a:noFill/>
          </a:ln>
        </p:spPr>
        <p:txBody>
          <a:bodyPr numCol="1" anchor="ctr"/>
          <a:lstStyle/>
          <a:p>
            <a:pPr/>
            <a:r>
              <a:rPr sz="1200" smtClean="0" lang="en-US" dirty="0">
                <a:solidFill>
                  <a:srgbClr val="898989"/>
                </a:solidFill>
                <a:latin charset="0" pitchFamily="34" typeface="Calibri"/>
              </a:rPr>
              <a:t>*</a:t>
            </a:r>
          </a:p>
        </p:txBody>
      </p:sp>
      <p:sp>
        <p:nvSpPr>
          <p:cNvPr name="Text Box 4" id="4"/>
          <p:cNvSpPr>
            <a:spLocks/>
          </p:cNvSpPr>
          <p:nvPr>
            <p:ph type="ftr" sz="quarter" idx="3"/>
          </p:nvPr>
        </p:nvSpPr>
        <p:spPr>
          <a:xfrm>
            <a:off y="6356350" x="3124200"/>
            <a:ext cy="365125" cx="2895600"/>
          </a:xfrm>
          <a:prstGeom prst="rect">
            <a:avLst/>
          </a:prstGeom>
          <a:ln>
            <a:noFill/>
          </a:ln>
        </p:spPr>
        <p:txBody>
          <a:bodyPr numCol="1" anchor="ctr"/>
          <a:lstStyle/>
          <a:p>
            <a:endParaRPr/>
          </a:p>
        </p:txBody>
      </p:sp>
      <p:sp>
        <p:nvSpPr>
          <p:cNvPr name="Text Box 5" id="5"/>
          <p:cNvSpPr>
            <a:spLocks/>
          </p:cNvSpPr>
          <p:nvPr>
            <p:ph type="sldNum" sz="quarter" idx="4"/>
          </p:nvPr>
        </p:nvSpPr>
        <p:spPr>
          <a:xfrm>
            <a:off y="6356350" x="6553200"/>
            <a:ext cy="365125" cx="2133600"/>
          </a:xfrm>
          <a:prstGeom prst="rect">
            <a:avLst/>
          </a:prstGeom>
          <a:ln>
            <a:noFill/>
          </a:ln>
        </p:spPr>
        <p:txBody>
          <a:bodyPr numCol="1" anchor="ctr"/>
          <a:lstStyle/>
          <a:p>
            <a:pPr algn="r"/>
            <a:r>
              <a:rPr sz="1200" smtClean="0" lang="en-US" dirty="0">
                <a:solidFill>
                  <a:srgbClr val="898989"/>
                </a:solidFill>
                <a:latin charset="0" pitchFamily="34" typeface="Calibri"/>
              </a:rPr>
              <a:t>*</a:t>
            </a:r>
          </a:p>
        </p:txBody>
      </p:sp>
    </p:spTree>
  </p:cSld>
  <p:clrMap tx1="dk1" tx2="dk2" bg1="lt1" accent6="accent6" bg2="lt2" accent5="accent5" accent4="accent4" accent3="accent3" folHlink="folHlink" accent2="accent2" hlink="hlink" accent1="accent1"/>
  <p:sldLayoutIdLst>
    <p:sldLayoutId r:id="rId2" id="2147483648"/>
    <p:sldLayoutId r:id="rId3" id="2147483649"/>
    <p:sldLayoutId r:id="rId4" id="2147483650"/>
    <p:sldLayoutId r:id="rId5" id="2147483651"/>
    <p:sldLayoutId r:id="rId6" id="2147483652"/>
    <p:sldLayoutId r:id="rId7" id="2147483653"/>
    <p:sldLayoutId r:id="rId8" id="2147483654"/>
    <p:sldLayoutId r:id="rId9" id="2147483655"/>
    <p:sldLayoutId r:id="rId10" id="2147483656"/>
    <p:sldLayoutId r:id="rId11" id="2147483657"/>
    <p:sldLayoutId r:id="rId12" id="2147483658"/>
  </p:sldLayoutIdLst>
  <p:txStyles>
    <p:titleStyle>
      <a:lvl1pPr fontAlgn="base" rtl="0" marL="0" indent="0" algn="ctr" defTabSz="914400">
        <a:lnSpc>
          <a:spcPct val="100000"/>
        </a:lnSpc>
        <a:spcBef>
          <a:spcPct val="0"/>
        </a:spcBef>
        <a:spcAft>
          <a:spcPct val="0"/>
        </a:spcAft>
        <a:buNone/>
        <a:defRPr u="none" sz="4400" lang="en-US" smtClean="0" i="0" dirty="0" baseline="0" b="0">
          <a:solidFill>
            <a:schemeClr val="tx1"/>
          </a:solidFill>
          <a:latin charset="0" pitchFamily="34" typeface="Calibri"/>
        </a:defRPr>
      </a:lvl1pPr>
    </p:titleStyle>
    <p:bodyStyle>
      <a:lvl1pPr fontAlgn="base" rtl="0" marL="342900" indent="-342900" algn="l" defTabSz="914400">
        <a:lnSpc>
          <a:spcPct val="100000"/>
        </a:lnSpc>
        <a:spcBef>
          <a:spcPct val="20000"/>
        </a:spcBef>
        <a:spcAft>
          <a:spcPct val="0"/>
        </a:spcAft>
        <a:buFont charset="0" typeface="Arial"/>
        <a:buChar char="•"/>
        <a:defRPr u="none" sz="3200" lang="en-US" smtClean="0" i="0" dirty="0" baseline="0" b="0">
          <a:solidFill>
            <a:schemeClr val="tx1"/>
          </a:solidFill>
          <a:latin charset="0" pitchFamily="34" typeface="Calibri"/>
        </a:defRPr>
      </a:lvl1pPr>
      <a:lvl2pPr marL="742950" indent="-285750">
        <a:lnSpc>
          <a:spcPct val="100000"/>
        </a:lnSpc>
        <a:spcBef>
          <a:spcPct val="20000"/>
        </a:spcBef>
        <a:spcAft>
          <a:spcPct val="0"/>
        </a:spcAft>
        <a:buFont charset="0" typeface="Arial"/>
        <a:buChar char="–"/>
        <a:defRPr u="none" sz="2800" lang="en-US" smtClean="0" i="0" dirty="0" b="0">
          <a:solidFill>
            <a:schemeClr val="tx1"/>
          </a:solidFill>
          <a:latin charset="0" pitchFamily="34" typeface="Calibri"/>
        </a:defRPr>
      </a:lvl2pPr>
      <a:lvl3pPr marL="1143000" indent="-228600">
        <a:lnSpc>
          <a:spcPct val="100000"/>
        </a:lnSpc>
        <a:spcBef>
          <a:spcPct val="20000"/>
        </a:spcBef>
        <a:spcAft>
          <a:spcPct val="0"/>
        </a:spcAft>
        <a:buFont charset="0" typeface="Arial"/>
        <a:buChar char="•"/>
        <a:defRPr u="none" sz="2400" lang="en-US" smtClean="0" i="0" dirty="0" b="0">
          <a:solidFill>
            <a:schemeClr val="tx1"/>
          </a:solidFill>
          <a:latin charset="0" pitchFamily="34" typeface="Calibri"/>
        </a:defRPr>
      </a:lvl3pPr>
      <a:lvl4pPr marL="1600200" indent="-228600">
        <a:lnSpc>
          <a:spcPct val="100000"/>
        </a:lnSpc>
        <a:spcBef>
          <a:spcPct val="20000"/>
        </a:spcBef>
        <a:spcAft>
          <a:spcPct val="0"/>
        </a:spcAft>
        <a:buFont charset="0" typeface="Arial"/>
        <a:buChar char="–"/>
        <a:defRPr u="none" sz="2000" lang="en-US" smtClean="0" i="0" dirty="0" b="0">
          <a:solidFill>
            <a:schemeClr val="tx1"/>
          </a:solidFill>
          <a:latin charset="0" pitchFamily="34" typeface="Calibri"/>
        </a:defRPr>
      </a:lvl4pPr>
      <a:lvl5pPr marL="2057400" indent="-228600">
        <a:lnSpc>
          <a:spcPct val="100000"/>
        </a:lnSpc>
        <a:spcBef>
          <a:spcPct val="20000"/>
        </a:spcBef>
        <a:spcAft>
          <a:spcPct val="0"/>
        </a:spcAft>
        <a:buFont charset="0" typeface="Arial"/>
        <a:buChar char="»"/>
        <a:defRPr u="none" sz="2000" lang="en-US" smtClean="0" i="0" dirty="0" b="0">
          <a:solidFill>
            <a:schemeClr val="tx1"/>
          </a:solidFill>
          <a:latin charset="0" pitchFamily="34" typeface="Calibri"/>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Calibri"/>
        </a:defRPr>
      </a:lvl1pPr>
      <a:lvl2pPr marL="457200" indent="0">
        <a:lnSpc>
          <a:spcPct val="100000"/>
        </a:lnSpc>
        <a:spcBef>
          <a:spcPct val="0"/>
        </a:spcBef>
        <a:spcAft>
          <a:spcPct val="0"/>
        </a:spcAft>
        <a:buNone/>
        <a:defRPr u="none" sz="1800" lang="en-US" smtClean="0" i="0" dirty="0" b="0">
          <a:solidFill>
            <a:schemeClr val="tx1"/>
          </a:solidFill>
          <a:latin charset="0" pitchFamily="34" typeface="Calibri"/>
        </a:defRPr>
      </a:lvl2pPr>
      <a:lvl3pPr marL="914400" indent="0">
        <a:lnSpc>
          <a:spcPct val="100000"/>
        </a:lnSpc>
        <a:spcBef>
          <a:spcPct val="0"/>
        </a:spcBef>
        <a:spcAft>
          <a:spcPct val="0"/>
        </a:spcAft>
        <a:buNone/>
        <a:defRPr u="none" sz="1800" lang="en-US" smtClean="0" i="0" dirty="0" b="0">
          <a:solidFill>
            <a:schemeClr val="tx1"/>
          </a:solidFill>
          <a:latin charset="0" pitchFamily="34" typeface="Calibri"/>
        </a:defRPr>
      </a:lvl3pPr>
      <a:lvl4pPr marL="1371600" indent="0">
        <a:lnSpc>
          <a:spcPct val="100000"/>
        </a:lnSpc>
        <a:spcBef>
          <a:spcPct val="0"/>
        </a:spcBef>
        <a:spcAft>
          <a:spcPct val="0"/>
        </a:spcAft>
        <a:buNone/>
        <a:defRPr u="none" sz="1800" lang="en-US" smtClean="0" i="0" dirty="0" b="0">
          <a:solidFill>
            <a:schemeClr val="tx1"/>
          </a:solidFill>
          <a:latin charset="0" pitchFamily="34" typeface="Calibri"/>
        </a:defRPr>
      </a:lvl4pPr>
      <a:lvl5pPr marL="1828800" indent="0">
        <a:lnSpc>
          <a:spcPct val="100000"/>
        </a:lnSpc>
        <a:spcBef>
          <a:spcPct val="0"/>
        </a:spcBef>
        <a:spcAft>
          <a:spcPct val="0"/>
        </a:spcAft>
        <a:buNone/>
        <a:defRPr u="none" sz="1800" lang="en-US" smtClean="0" i="0" dirty="0" b="0">
          <a:solidFill>
            <a:schemeClr val="tx1"/>
          </a:solidFill>
          <a:latin charset="0" pitchFamily="34" typeface="Calibri"/>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name="" id="1"/>
        <p:cNvGrpSpPr/>
        <p:nvPr/>
      </p:nvGrpSpPr>
      <p:grpSpPr>
        <a:xfrm>
          <a:off y="0" x="0"/>
          <a:ext cy="0" cx="0"/>
          <a:chOff y="0" x="0"/>
          <a:chExt cy="0" cx="0"/>
        </a:xfrm>
      </p:grpSpPr>
      <p:sp>
        <p:nvSpPr>
          <p:cNvPr name="Text Box 6" id="6"/>
          <p:cNvSpPr>
            <a:spLocks/>
          </p:cNvSpPr>
          <p:nvPr>
            <p:ph type="title"/>
          </p:nvPr>
        </p:nvSpPr>
        <p:spPr>
          <a:xfrm>
            <a:off y="274637" x="457200"/>
            <a:ext cy="1143000" cx="8229600"/>
          </a:xfrm>
          <a:prstGeom prst="rect">
            <a:avLst/>
          </a:prstGeom>
          <a:ln>
            <a:noFill/>
          </a:ln>
        </p:spPr>
        <p:txBody>
          <a:bodyPr numCol="1" anchor="ctr"/>
          <a:lstStyle/>
          <a:p>
            <a:endParaRPr/>
          </a:p>
        </p:txBody>
      </p:sp>
      <p:sp>
        <p:nvSpPr>
          <p:cNvPr name="Text Box 7" id="7"/>
          <p:cNvSpPr>
            <a:spLocks/>
          </p:cNvSpPr>
          <p:nvPr>
            <p:ph type="body" idx="1"/>
          </p:nvPr>
        </p:nvSpPr>
        <p:spPr>
          <a:xfrm>
            <a:off y="1600200" x="457200"/>
            <a:ext cy="4525962" cx="8229600"/>
          </a:xfrm>
          <a:prstGeom prst="rect">
            <a:avLst/>
          </a:prstGeom>
          <a:ln>
            <a:noFill/>
          </a:ln>
        </p:spPr>
        <p:txBody>
          <a:bodyPr numCol="1"/>
          <a:lstStyle/>
          <a:p>
            <a:endParaRPr/>
          </a:p>
          <a:p>
            <a:endParaRPr/>
          </a:p>
          <a:p>
            <a:endParaRPr/>
          </a:p>
          <a:p>
            <a:endParaRPr/>
          </a:p>
          <a:p>
            <a:endParaRPr/>
          </a:p>
        </p:txBody>
      </p:sp>
      <p:sp>
        <p:nvSpPr>
          <p:cNvPr name="Text Box 8" id="8"/>
          <p:cNvSpPr>
            <a:spLocks/>
          </p:cNvSpPr>
          <p:nvPr>
            <p:ph type="dt" sz="half" idx="2"/>
          </p:nvPr>
        </p:nvSpPr>
        <p:spPr>
          <a:xfrm>
            <a:off y="6356350" x="457200"/>
            <a:ext cy="365125" cx="2133600"/>
          </a:xfrm>
          <a:prstGeom prst="rect">
            <a:avLst/>
          </a:prstGeom>
          <a:ln>
            <a:noFill/>
          </a:ln>
        </p:spPr>
        <p:txBody>
          <a:bodyPr numCol="1" anchor="ctr"/>
          <a:lstStyle/>
          <a:p>
            <a:endParaRPr/>
          </a:p>
        </p:txBody>
      </p:sp>
      <p:sp>
        <p:nvSpPr>
          <p:cNvPr name="Text Box 9" id="9"/>
          <p:cNvSpPr>
            <a:spLocks/>
          </p:cNvSpPr>
          <p:nvPr>
            <p:ph type="ftr" sz="quarter" idx="3"/>
          </p:nvPr>
        </p:nvSpPr>
        <p:spPr>
          <a:xfrm>
            <a:off y="6356350" x="3124200"/>
            <a:ext cy="365125" cx="2895600"/>
          </a:xfrm>
          <a:prstGeom prst="rect">
            <a:avLst/>
          </a:prstGeom>
          <a:ln>
            <a:noFill/>
          </a:ln>
        </p:spPr>
        <p:txBody>
          <a:bodyPr numCol="1" anchor="ctr"/>
          <a:lstStyle/>
          <a:p>
            <a:pPr algn="ctr"/>
            <a:r>
              <a:rPr sz="1200" smtClean="0" lang="en-US" dirty="0">
                <a:solidFill>
                  <a:srgbClr val="898989"/>
                </a:solidFill>
                <a:latin charset="0" pitchFamily="34" typeface="Calibri"/>
              </a:rPr>
              <a:t>Psychology 7e in Modules</a:t>
            </a:r>
          </a:p>
        </p:txBody>
      </p:sp>
      <p:sp>
        <p:nvSpPr>
          <p:cNvPr name="Text Box 10" id="10"/>
          <p:cNvSpPr>
            <a:spLocks/>
          </p:cNvSpPr>
          <p:nvPr>
            <p:ph type="sldNum" sz="quarter" idx="4"/>
          </p:nvPr>
        </p:nvSpPr>
        <p:spPr>
          <a:xfrm>
            <a:off y="6356350" x="6553200"/>
            <a:ext cy="365125" cx="2133600"/>
          </a:xfrm>
          <a:prstGeom prst="rect">
            <a:avLst/>
          </a:prstGeom>
          <a:ln>
            <a:noFill/>
          </a:ln>
        </p:spPr>
        <p:txBody>
          <a:bodyPr numCol="1" anchor="ctr"/>
          <a:lstStyle/>
          <a:p>
            <a:pPr algn="r"/>
            <a:r>
              <a:rPr sz="1200" smtClean="0" lang="en-US" dirty="0">
                <a:solidFill>
                  <a:srgbClr val="898989"/>
                </a:solidFill>
                <a:latin charset="0" pitchFamily="34" typeface="Calibri"/>
              </a:rPr>
              <a:t>*</a:t>
            </a:r>
          </a:p>
        </p:txBody>
      </p:sp>
    </p:spTree>
  </p:cSld>
  <p:clrMap tx1="dk1" tx2="dk2" bg1="lt1" accent6="accent6" bg2="lt2" accent5="accent5" accent4="accent4" accent3="accent3" folHlink="folHlink" accent2="accent2" hlink="hlink" accent1="accent1"/>
  <p:sldLayoutIdLst>
    <p:sldLayoutId r:id="rId2" id="2147483659"/>
    <p:sldLayoutId r:id="rId3" id="2147483660"/>
    <p:sldLayoutId r:id="rId4" id="2147483661"/>
    <p:sldLayoutId r:id="rId5" id="2147483662"/>
    <p:sldLayoutId r:id="rId6" id="2147483663"/>
    <p:sldLayoutId r:id="rId7" id="2147483664"/>
    <p:sldLayoutId r:id="rId8" id="2147483665"/>
    <p:sldLayoutId r:id="rId9" id="2147483666"/>
    <p:sldLayoutId r:id="rId10" id="2147483667"/>
    <p:sldLayoutId r:id="rId11" id="2147483668"/>
    <p:sldLayoutId r:id="rId12" id="2147483669"/>
  </p:sldLayoutIdLst>
  <p:txStyles>
    <p:titleStyle>
      <a:lvl1pPr fontAlgn="base" rtl="0" marL="0" indent="0" algn="ctr" defTabSz="914400">
        <a:lnSpc>
          <a:spcPct val="100000"/>
        </a:lnSpc>
        <a:spcBef>
          <a:spcPct val="0"/>
        </a:spcBef>
        <a:spcAft>
          <a:spcPct val="0"/>
        </a:spcAft>
        <a:buNone/>
        <a:defRPr u="none" sz="4400" lang="en-US" smtClean="0" i="0" dirty="0" baseline="0" b="0">
          <a:solidFill>
            <a:schemeClr val="tx1"/>
          </a:solidFill>
          <a:latin charset="0" pitchFamily="34" typeface="Calibri"/>
        </a:defRPr>
      </a:lvl1pPr>
    </p:titleStyle>
    <p:bodyStyle>
      <a:lvl1pPr fontAlgn="base" rtl="0" marL="342900" indent="-342900" algn="l" defTabSz="914400">
        <a:lnSpc>
          <a:spcPct val="100000"/>
        </a:lnSpc>
        <a:spcBef>
          <a:spcPct val="20000"/>
        </a:spcBef>
        <a:spcAft>
          <a:spcPct val="0"/>
        </a:spcAft>
        <a:buFont charset="0" typeface="Arial"/>
        <a:buChar char="•"/>
        <a:defRPr u="none" sz="3200" lang="en-US" smtClean="0" i="0" dirty="0" baseline="0" b="0">
          <a:solidFill>
            <a:schemeClr val="tx1"/>
          </a:solidFill>
          <a:latin charset="0" pitchFamily="34" typeface="Calibri"/>
        </a:defRPr>
      </a:lvl1pPr>
      <a:lvl2pPr marL="742950" indent="-285750">
        <a:lnSpc>
          <a:spcPct val="100000"/>
        </a:lnSpc>
        <a:spcBef>
          <a:spcPct val="20000"/>
        </a:spcBef>
        <a:spcAft>
          <a:spcPct val="0"/>
        </a:spcAft>
        <a:buFont charset="0" typeface="Arial"/>
        <a:buChar char="–"/>
        <a:defRPr u="none" sz="2800" lang="en-US" smtClean="0" i="0" dirty="0" b="0">
          <a:solidFill>
            <a:schemeClr val="tx1"/>
          </a:solidFill>
          <a:latin charset="0" pitchFamily="34" typeface="Calibri"/>
        </a:defRPr>
      </a:lvl2pPr>
      <a:lvl3pPr marL="1143000" indent="-228600">
        <a:lnSpc>
          <a:spcPct val="100000"/>
        </a:lnSpc>
        <a:spcBef>
          <a:spcPct val="20000"/>
        </a:spcBef>
        <a:spcAft>
          <a:spcPct val="0"/>
        </a:spcAft>
        <a:buFont charset="0" typeface="Arial"/>
        <a:buChar char="•"/>
        <a:defRPr u="none" sz="2400" lang="en-US" smtClean="0" i="0" dirty="0" b="0">
          <a:solidFill>
            <a:schemeClr val="tx1"/>
          </a:solidFill>
          <a:latin charset="0" pitchFamily="34" typeface="Calibri"/>
        </a:defRPr>
      </a:lvl3pPr>
      <a:lvl4pPr marL="1600200" indent="-228600">
        <a:lnSpc>
          <a:spcPct val="100000"/>
        </a:lnSpc>
        <a:spcBef>
          <a:spcPct val="20000"/>
        </a:spcBef>
        <a:spcAft>
          <a:spcPct val="0"/>
        </a:spcAft>
        <a:buFont charset="0" typeface="Arial"/>
        <a:buChar char="–"/>
        <a:defRPr u="none" sz="2000" lang="en-US" smtClean="0" i="0" dirty="0" b="0">
          <a:solidFill>
            <a:schemeClr val="tx1"/>
          </a:solidFill>
          <a:latin charset="0" pitchFamily="34" typeface="Calibri"/>
        </a:defRPr>
      </a:lvl4pPr>
      <a:lvl5pPr marL="2057400" indent="-228600">
        <a:lnSpc>
          <a:spcPct val="100000"/>
        </a:lnSpc>
        <a:spcBef>
          <a:spcPct val="20000"/>
        </a:spcBef>
        <a:spcAft>
          <a:spcPct val="0"/>
        </a:spcAft>
        <a:buFont charset="0" typeface="Arial"/>
        <a:buChar char="»"/>
        <a:defRPr u="none" sz="2000" lang="en-US" smtClean="0" i="0" dirty="0" b="0">
          <a:solidFill>
            <a:schemeClr val="tx1"/>
          </a:solidFill>
          <a:latin charset="0" pitchFamily="34" typeface="Calibri"/>
        </a:defRPr>
      </a:lvl5pPr>
    </p:bodyStyle>
    <p:otherStyle>
      <a:lvl1pPr fontAlgn="base" rtl="0" marL="0" indent="0" algn="l" defTabSz="914400">
        <a:lnSpc>
          <a:spcPct val="100000"/>
        </a:lnSpc>
        <a:spcBef>
          <a:spcPct val="0"/>
        </a:spcBef>
        <a:spcAft>
          <a:spcPct val="0"/>
        </a:spcAft>
        <a:buNone/>
        <a:defRPr u="none" sz="1800" lang="en-US" smtClean="0" i="0" dirty="0" baseline="0" b="0">
          <a:solidFill>
            <a:schemeClr val="tx1"/>
          </a:solidFill>
          <a:latin charset="0" pitchFamily="34" typeface="Calibri"/>
        </a:defRPr>
      </a:lvl1pPr>
      <a:lvl2pPr marL="457200" indent="0">
        <a:lnSpc>
          <a:spcPct val="100000"/>
        </a:lnSpc>
        <a:spcBef>
          <a:spcPct val="0"/>
        </a:spcBef>
        <a:spcAft>
          <a:spcPct val="0"/>
        </a:spcAft>
        <a:buNone/>
        <a:defRPr u="none" sz="1800" lang="en-US" smtClean="0" i="0" dirty="0" b="0">
          <a:solidFill>
            <a:schemeClr val="tx1"/>
          </a:solidFill>
          <a:latin charset="0" pitchFamily="34" typeface="Calibri"/>
        </a:defRPr>
      </a:lvl2pPr>
      <a:lvl3pPr marL="914400" indent="0">
        <a:lnSpc>
          <a:spcPct val="100000"/>
        </a:lnSpc>
        <a:spcBef>
          <a:spcPct val="0"/>
        </a:spcBef>
        <a:spcAft>
          <a:spcPct val="0"/>
        </a:spcAft>
        <a:buNone/>
        <a:defRPr u="none" sz="1800" lang="en-US" smtClean="0" i="0" dirty="0" b="0">
          <a:solidFill>
            <a:schemeClr val="tx1"/>
          </a:solidFill>
          <a:latin charset="0" pitchFamily="34" typeface="Calibri"/>
        </a:defRPr>
      </a:lvl3pPr>
      <a:lvl4pPr marL="1371600" indent="0">
        <a:lnSpc>
          <a:spcPct val="100000"/>
        </a:lnSpc>
        <a:spcBef>
          <a:spcPct val="0"/>
        </a:spcBef>
        <a:spcAft>
          <a:spcPct val="0"/>
        </a:spcAft>
        <a:buNone/>
        <a:defRPr u="none" sz="1800" lang="en-US" smtClean="0" i="0" dirty="0" b="0">
          <a:solidFill>
            <a:schemeClr val="tx1"/>
          </a:solidFill>
          <a:latin charset="0" pitchFamily="34" typeface="Calibri"/>
        </a:defRPr>
      </a:lvl4pPr>
      <a:lvl5pPr marL="1828800" indent="0">
        <a:lnSpc>
          <a:spcPct val="100000"/>
        </a:lnSpc>
        <a:spcBef>
          <a:spcPct val="0"/>
        </a:spcBef>
        <a:spcAft>
          <a:spcPct val="0"/>
        </a:spcAft>
        <a:buNone/>
        <a:defRPr u="none" sz="1800" lang="en-US" smtClean="0" i="0" dirty="0" b="0">
          <a:solidFill>
            <a:schemeClr val="tx1"/>
          </a:solidFill>
          <a:latin charset="0" pitchFamily="34" typeface="Calibri"/>
        </a:defRPr>
      </a:lvl5pPr>
    </p:otherStyle>
  </p:txStyles>
</p:sldMaster>
</file>

<file path=ppt/slides/_rels/slide1.xml.rels><?xml version="1.0" encoding="UTF-8" standalone="yes"?><Relationships xmlns="http://schemas.openxmlformats.org/package/2006/relationships"><Relationship Target="../media/image2.jpeg" Type="http://schemas.openxmlformats.org/officeDocument/2006/relationships/image" Id="rId4"/><Relationship Target="../media/image1.jpeg" Type="http://schemas.openxmlformats.org/officeDocument/2006/relationships/image" Id="rId3"/><Relationship Target="../notesSlides/notesSlide1.xml" Type="http://schemas.openxmlformats.org/officeDocument/2006/relationships/notesSlide" Id="rId2"/><Relationship Target="../slideLayouts/slideLayout7.xml" Type="http://schemas.openxmlformats.org/officeDocument/2006/relationships/slideLayout" Id="rId1"/></Relationships>
</file>

<file path=ppt/slides/_rels/slide10.xml.rels><?xml version="1.0" encoding="UTF-8" standalone="yes"?><Relationships xmlns="http://schemas.openxmlformats.org/package/2006/relationships"><Relationship Target="../media/image14.jpeg" Type="http://schemas.openxmlformats.org/officeDocument/2006/relationships/image" Id="rId3"/><Relationship Target="../notesSlides/notesSlide10.xml" Type="http://schemas.openxmlformats.org/officeDocument/2006/relationships/notesSlide" Id="rId2"/><Relationship Target="../slideLayouts/slideLayout7.xml" Type="http://schemas.openxmlformats.org/officeDocument/2006/relationships/slideLayout" Id="rId1"/></Relationships>
</file>

<file path=ppt/slides/_rels/slide11.xml.rels><?xml version="1.0" encoding="UTF-8" standalone="yes"?><Relationships xmlns="http://schemas.openxmlformats.org/package/2006/relationships"><Relationship Target="../media/image14.jpeg" Type="http://schemas.openxmlformats.org/officeDocument/2006/relationships/image" Id="rId3"/><Relationship Target="../notesSlides/notesSlide11.xml" Type="http://schemas.openxmlformats.org/officeDocument/2006/relationships/notesSlide" Id="rId2"/><Relationship Target="../slideLayouts/slideLayout7.xml" Type="http://schemas.openxmlformats.org/officeDocument/2006/relationships/slideLayout" Id="rId1"/></Relationships>
</file>

<file path=ppt/slides/_rels/slide12.xml.rels><?xml version="1.0" encoding="UTF-8" standalone="yes"?><Relationships xmlns="http://schemas.openxmlformats.org/package/2006/relationships"><Relationship Target="../media/image15.jpeg" Type="http://schemas.openxmlformats.org/officeDocument/2006/relationships/image" Id="rId3"/><Relationship Target="../notesSlides/notesSlide12.xml" Type="http://schemas.openxmlformats.org/officeDocument/2006/relationships/notesSlide" Id="rId2"/><Relationship Target="../slideLayouts/slideLayout7.xml" Type="http://schemas.openxmlformats.org/officeDocument/2006/relationships/slideLayout" Id="rId1"/></Relationships>
</file>

<file path=ppt/slides/_rels/slide13.xml.rels><?xml version="1.0" encoding="UTF-8" standalone="yes"?><Relationships xmlns="http://schemas.openxmlformats.org/package/2006/relationships"><Relationship Target="../media/image16.png" Type="http://schemas.openxmlformats.org/officeDocument/2006/relationships/image" Id="rId3"/><Relationship Target="../notesSlides/notesSlide13.xml" Type="http://schemas.openxmlformats.org/officeDocument/2006/relationships/notesSlide" Id="rId2"/><Relationship Target="../slideLayouts/slideLayout7.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s>
</file>

<file path=ppt/slides/_rels/slide15.xml.rels><?xml version="1.0" encoding="UTF-8" standalone="yes"?><Relationships xmlns="http://schemas.openxmlformats.org/package/2006/relationships"><Relationship Target="../media/image18.png" Type="http://schemas.openxmlformats.org/officeDocument/2006/relationships/image" Id="rId4"/><Relationship Target="../media/image17.png" Type="http://schemas.openxmlformats.org/officeDocument/2006/relationships/image" Id="rId3"/><Relationship Target="../notesSlides/notesSlide15.xml" Type="http://schemas.openxmlformats.org/officeDocument/2006/relationships/notesSlide" Id="rId2"/><Relationship Target="../slideLayouts/slideLayout7.xml" Type="http://schemas.openxmlformats.org/officeDocument/2006/relationships/slideLayout" Id="rId1"/></Relationships>
</file>

<file path=ppt/slides/_rels/slide16.xml.rels><?xml version="1.0" encoding="UTF-8" standalone="yes"?><Relationships xmlns="http://schemas.openxmlformats.org/package/2006/relationships"><Relationship Target="../media/image19.jpeg" Type="http://schemas.openxmlformats.org/officeDocument/2006/relationships/image" Id="rId3"/><Relationship Target="../notesSlides/notesSlide16.xml" Type="http://schemas.openxmlformats.org/officeDocument/2006/relationships/notesSlide" Id="rId2"/><Relationship Target="../slideLayouts/slideLayout7.xml" Type="http://schemas.openxmlformats.org/officeDocument/2006/relationships/slideLayout" Id="rId1"/></Relationships>
</file>

<file path=ppt/slides/_rels/slide17.xml.rels><?xml version="1.0" encoding="UTF-8" standalone="yes"?><Relationships xmlns="http://schemas.openxmlformats.org/package/2006/relationships"><Relationship Target="../media/image21.jpeg" Type="http://schemas.openxmlformats.org/officeDocument/2006/relationships/image" Id="rId4"/><Relationship Target="../media/image20.jpeg" Type="http://schemas.openxmlformats.org/officeDocument/2006/relationships/image" Id="rId3"/><Relationship Target="../notesSlides/notesSlide17.xml" Type="http://schemas.openxmlformats.org/officeDocument/2006/relationships/notesSlide" Id="rId2"/><Relationship Target="../slideLayouts/slideLayout7.xml" Type="http://schemas.openxmlformats.org/officeDocument/2006/relationships/slideLayout" Id="rId1"/></Relationships>
</file>

<file path=ppt/slides/_rels/slide18.xml.rels><?xml version="1.0" encoding="UTF-8" standalone="yes"?><Relationships xmlns="http://schemas.openxmlformats.org/package/2006/relationships"><Relationship Target="../media/image22.jpeg" Type="http://schemas.openxmlformats.org/officeDocument/2006/relationships/image" Id="rId3"/><Relationship Target="../notesSlides/notesSlide18.xml" Type="http://schemas.openxmlformats.org/officeDocument/2006/relationships/notesSlide" Id="rId2"/><Relationship Target="../slideLayouts/slideLayout7.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media/image6.png" Type="http://schemas.openxmlformats.org/officeDocument/2006/relationships/image" Id="rId6"/><Relationship Target="../media/image5.png" Type="http://schemas.openxmlformats.org/officeDocument/2006/relationships/image" Id="rId5"/><Relationship Target="../media/image4.png" Type="http://schemas.openxmlformats.org/officeDocument/2006/relationships/image" Id="rId4"/><Relationship Target="../media/image3.png" Type="http://schemas.openxmlformats.org/officeDocument/2006/relationships/image" Id="rId3"/><Relationship Target="../notesSlides/notesSlide2.xml" Type="http://schemas.openxmlformats.org/officeDocument/2006/relationships/notesSlide" Id="rId2"/><Relationship Target="../slideLayouts/slideLayout7.xml" Type="http://schemas.openxmlformats.org/officeDocument/2006/relationships/slideLayout" Id="rId1"/></Relationships>
</file>

<file path=ppt/slides/_rels/slide20.xml.rels><?xml version="1.0" encoding="UTF-8" standalone="yes"?><Relationships xmlns="http://schemas.openxmlformats.org/package/2006/relationships"><Relationship Target="../media/image23.jpeg" Type="http://schemas.openxmlformats.org/officeDocument/2006/relationships/image" Id="rId3"/><Relationship Target="../notesSlides/notesSlide20.xml" Type="http://schemas.openxmlformats.org/officeDocument/2006/relationships/notesSlide" Id="rId2"/><Relationship Target="../slideLayouts/slideLayout7.xml" Type="http://schemas.openxmlformats.org/officeDocument/2006/relationships/slideLayout" Id="rId1"/></Relationships>
</file>

<file path=ppt/slides/_rels/slide21.xml.rels><?xml version="1.0" encoding="UTF-8" standalone="yes"?><Relationships xmlns="http://schemas.openxmlformats.org/package/2006/relationships"><Relationship Target="../media/image24.jpeg" Type="http://schemas.openxmlformats.org/officeDocument/2006/relationships/image" Id="rId3"/><Relationship Target="../notesSlides/notesSlide21.xml" Type="http://schemas.openxmlformats.org/officeDocument/2006/relationships/notesSlide" Id="rId2"/><Relationship Target="../slideLayouts/slideLayout7.xml" Type="http://schemas.openxmlformats.org/officeDocument/2006/relationships/slideLayout" Id="rId1"/></Relationships>
</file>

<file path=ppt/slides/_rels/slide22.xml.rels><?xml version="1.0" encoding="UTF-8" standalone="yes"?><Relationships xmlns="http://schemas.openxmlformats.org/package/2006/relationships"><Relationship Target="../media/image26.jpeg" Type="http://schemas.openxmlformats.org/officeDocument/2006/relationships/image" Id="rId4"/><Relationship Target="../media/image25.jpeg" Type="http://schemas.openxmlformats.org/officeDocument/2006/relationships/image" Id="rId3"/><Relationship Target="../notesSlides/notesSlide22.xml" Type="http://schemas.openxmlformats.org/officeDocument/2006/relationships/notesSlide" Id="rId2"/><Relationship Target="../slideLayouts/slideLayout7.xml" Type="http://schemas.openxmlformats.org/officeDocument/2006/relationships/slideLayout" Id="rId1"/></Relationships>
</file>

<file path=ppt/slides/_rels/slide23.xml.rels><?xml version="1.0" encoding="UTF-8" standalone="yes"?><Relationships xmlns="http://schemas.openxmlformats.org/package/2006/relationships"><Relationship Target="../media/image27.jpeg" Type="http://schemas.openxmlformats.org/officeDocument/2006/relationships/image" Id="rId3"/><Relationship Target="../notesSlides/notesSlide23.xml" Type="http://schemas.openxmlformats.org/officeDocument/2006/relationships/notesSlide" Id="rId2"/><Relationship Target="../slideLayouts/slideLayout7.xml" Type="http://schemas.openxmlformats.org/officeDocument/2006/relationships/slideLayout" Id="rId1"/></Relationships>
</file>

<file path=ppt/slides/_rels/slide24.xml.rels><?xml version="1.0" encoding="UTF-8" standalone="yes"?><Relationships xmlns="http://schemas.openxmlformats.org/package/2006/relationships"><Relationship Target="../media/image24.jpeg" Type="http://schemas.openxmlformats.org/officeDocument/2006/relationships/image" Id="rId3"/><Relationship Target="../notesSlides/notesSlide24.xml" Type="http://schemas.openxmlformats.org/officeDocument/2006/relationships/notesSlide" Id="rId2"/><Relationship Target="../slideLayouts/slideLayout7.xml" Type="http://schemas.openxmlformats.org/officeDocument/2006/relationships/slideLayout" Id="rId1"/></Relationships>
</file>

<file path=ppt/slides/_rels/slide25.xml.rels><?xml version="1.0" encoding="UTF-8" standalone="yes"?><Relationships xmlns="http://schemas.openxmlformats.org/package/2006/relationships"><Relationship Target="../media/image28.jpeg" Type="http://schemas.openxmlformats.org/officeDocument/2006/relationships/image" Id="rId3"/><Relationship Target="../notesSlides/notesSlide25.xml" Type="http://schemas.openxmlformats.org/officeDocument/2006/relationships/notesSlide" Id="rId2"/><Relationship Target="../slideLayouts/slideLayout7.xml" Type="http://schemas.openxmlformats.org/officeDocument/2006/relationships/slideLayout" Id="rId1"/></Relationships>
</file>

<file path=ppt/slides/_rels/slide26.xml.rels><?xml version="1.0" encoding="UTF-8" standalone="yes"?><Relationships xmlns="http://schemas.openxmlformats.org/package/2006/relationships"><Relationship Target="../media/image29.jpeg" Type="http://schemas.openxmlformats.org/officeDocument/2006/relationships/image" Id="rId3"/><Relationship Target="../notesSlides/notesSlide26.xml" Type="http://schemas.openxmlformats.org/officeDocument/2006/relationships/notesSlide" Id="rId2"/><Relationship Target="../slideLayouts/slideLayout7.xml" Type="http://schemas.openxmlformats.org/officeDocument/2006/relationships/slideLayout" Id="rId1"/></Relationships>
</file>

<file path=ppt/slides/_rels/slide27.xml.rels><?xml version="1.0" encoding="UTF-8" standalone="yes"?><Relationships xmlns="http://schemas.openxmlformats.org/package/2006/relationships"><Relationship Target="../media/image30.jpeg" Type="http://schemas.openxmlformats.org/officeDocument/2006/relationships/image" Id="rId3"/><Relationship Target="../notesSlides/notesSlide27.xml" Type="http://schemas.openxmlformats.org/officeDocument/2006/relationships/notesSlide" Id="rId2"/><Relationship Target="../slideLayouts/slideLayout7.xml" Type="http://schemas.openxmlformats.org/officeDocument/2006/relationships/slideLayout" Id="rId1"/></Relationships>
</file>

<file path=ppt/slides/_rels/slide28.xml.rels><?xml version="1.0" encoding="UTF-8" standalone="yes"?><Relationships xmlns="http://schemas.openxmlformats.org/package/2006/relationships"><Relationship Target="../media/image30.jpeg" Type="http://schemas.openxmlformats.org/officeDocument/2006/relationships/image" Id="rId3"/><Relationship Target="../notesSlides/notesSlide28.xml" Type="http://schemas.openxmlformats.org/officeDocument/2006/relationships/notesSlide" Id="rId2"/><Relationship Target="../slideLayouts/slideLayout7.xml" Type="http://schemas.openxmlformats.org/officeDocument/2006/relationships/slideLayout" Id="rId1"/></Relationships>
</file>

<file path=ppt/slides/_rels/slide29.xml.rels><?xml version="1.0" encoding="UTF-8" standalone="yes"?><Relationships xmlns="http://schemas.openxmlformats.org/package/2006/relationships"><Relationship Target="../media/image31.png" Type="http://schemas.openxmlformats.org/officeDocument/2006/relationships/image" Id="rId3"/><Relationship Target="../notesSlides/notesSlide29.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s>
</file>

<file path=ppt/slides/_rels/slide30.xml.rels><?xml version="1.0" encoding="UTF-8" standalone="yes"?><Relationships xmlns="http://schemas.openxmlformats.org/package/2006/relationships"><Relationship Target="../media/image32.jpeg" Type="http://schemas.openxmlformats.org/officeDocument/2006/relationships/image" Id="rId3"/><Relationship Target="../notesSlides/notesSlide30.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media/image9.jpeg" Type="http://schemas.openxmlformats.org/officeDocument/2006/relationships/image" Id="rId5"/><Relationship Target="../media/image8.jpeg" Type="http://schemas.openxmlformats.org/officeDocument/2006/relationships/image" Id="rId4"/><Relationship Target="../media/image7.jpeg" Type="http://schemas.openxmlformats.org/officeDocument/2006/relationships/image" Id="rId3"/><Relationship Target="../notesSlides/notesSlide4.xml" Type="http://schemas.openxmlformats.org/officeDocument/2006/relationships/notesSlide" Id="rId2"/><Relationship Target="../slideLayouts/slideLayout18.xml" Type="http://schemas.openxmlformats.org/officeDocument/2006/relationships/slideLayout" Id="rId1"/></Relationships>
</file>

<file path=ppt/slides/_rels/slide5.xml.rels><?xml version="1.0" encoding="UTF-8" standalone="yes"?><Relationships xmlns="http://schemas.openxmlformats.org/package/2006/relationships"><Relationship Target="../media/image10.png" Type="http://schemas.openxmlformats.org/officeDocument/2006/relationships/image" Id="rId4"/><Relationship Target="../media/image10.png" Type="http://schemas.openxmlformats.org/officeDocument/2006/relationships/image" Id="rId3"/><Relationship Target="../notesSlides/notesSlide5.xml" Type="http://schemas.openxmlformats.org/officeDocument/2006/relationships/notesSlid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media/image11.jpeg" Type="http://schemas.openxmlformats.org/officeDocument/2006/relationships/image" Id="rId3"/><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media/image12.jpeg" Type="http://schemas.openxmlformats.org/officeDocument/2006/relationships/image" Id="rId3"/><Relationship Target="../notesSlides/notesSlide7.xml" Type="http://schemas.openxmlformats.org/officeDocument/2006/relationships/notesSlide" Id="rId2"/><Relationship Target="../slideLayouts/slideLayout7.xml" Type="http://schemas.openxmlformats.org/officeDocument/2006/relationships/slideLayout" Id="rId1"/></Relationships>
</file>

<file path=ppt/slides/_rels/slide8.xml.rels><?xml version="1.0" encoding="UTF-8" standalone="yes"?><Relationships xmlns="http://schemas.openxmlformats.org/package/2006/relationships"><Relationship Target="../media/image13.jpeg" Type="http://schemas.openxmlformats.org/officeDocument/2006/relationships/image" Id="rId4"/><Relationship Target="../media/image13.jpeg" Type="http://schemas.openxmlformats.org/officeDocument/2006/relationships/image" Id="rId3"/><Relationship Target="../notesSlides/notesSlide8.xml" Type="http://schemas.openxmlformats.org/officeDocument/2006/relationships/notesSlide" Id="rId2"/><Relationship Target="../slideLayouts/slideLayout7.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7" id="17"/>
          <p:cNvSpPr>
            <a:spLocks/>
          </p:cNvSpPr>
          <p:nvPr/>
        </p:nvSpPr>
        <p:spPr>
          <a:xfrm>
            <a:off y="0" x="0"/>
            <a:ext cy="6858000" cx="9144000"/>
          </a:xfrm>
          <a:prstGeom prst="rect">
            <a:avLst/>
          </a:prstGeom>
          <a:solidFill>
            <a:srgbClr val="3AA082"/>
          </a:solidFill>
          <a:ln>
            <a:noFill/>
          </a:ln>
        </p:spPr>
        <p:txBody>
          <a:bodyPr numCol="1" lIns="274320" anchor="ctr"/>
          <a:lstStyle/>
          <a:p>
            <a:endParaRPr/>
          </a:p>
        </p:txBody>
      </p:sp>
      <p:pic>
        <p:nvPicPr>
          <p:cNvPr name="Picture 18" id="18"/>
          <p:cNvPicPr>
            <a:picLocks noChangeAspect="1"/>
          </p:cNvPicPr>
          <p:nvPr/>
        </p:nvPicPr>
        <p:blipFill>
          <a:blip r:embed="rId3"/>
          <a:stretch/>
        </p:blipFill>
        <p:spPr>
          <a:xfrm>
            <a:off y="330200" x="228600"/>
            <a:ext cy="6083300" cx="5057775"/>
          </a:xfrm>
          <a:prstGeom prst="rect">
            <a:avLst/>
          </a:prstGeom>
          <a:noFill/>
          <a:ln>
            <a:noFill/>
          </a:ln>
          <a:effectLst>
            <a:outerShdw dist="139700" dir="2700000" blurRad="63500">
              <a:srgbClr val="333333">
                <a:alpha val="64999"/>
              </a:srgbClr>
            </a:outerShdw>
          </a:effectLst>
        </p:spPr>
      </p:pic>
      <p:sp>
        <p:nvSpPr>
          <p:cNvPr name="Text Box 20" id="20"/>
          <p:cNvSpPr>
            <a:spLocks/>
          </p:cNvSpPr>
          <p:nvPr>
            <p:ph type="subTitle"/>
          </p:nvPr>
        </p:nvSpPr>
        <p:spPr>
          <a:xfrm>
            <a:off y="4241800" x="5989637"/>
            <a:ext cy="1066800" cx="2438400"/>
          </a:xfrm>
          <a:prstGeom prst="rect">
            <a:avLst/>
          </a:prstGeom>
        </p:spPr>
        <p:txBody>
          <a:bodyPr tIns="45720" wrap="square" rIns="91440" numCol="1" lIns="91440" bIns="45720" anchor="t"/>
          <a:lstStyle>
            <a:lvl1pPr algn="ctr" marL="0">
              <a:buNone/>
              <a:defRPr smtClean="0" lang="en-US" dirty="0"/>
            </a:lvl1pPr>
            <a:lvl2pPr algn="ctr" marL="457200">
              <a:buNone/>
              <a:defRPr smtClean="0" lang="en-US" dirty="0"/>
            </a:lvl2pPr>
            <a:lvl3pPr algn="ctr" marL="914400">
              <a:buNone/>
              <a:defRPr smtClean="0" lang="en-US" dirty="0"/>
            </a:lvl3pPr>
            <a:lvl4pPr algn="ctr" marL="1371600">
              <a:buNone/>
              <a:defRPr smtClean="0" lang="en-US" dirty="0"/>
            </a:lvl4pPr>
            <a:lvl5pPr algn="ctr" marL="1828800">
              <a:buNone/>
              <a:defRPr smtClean="0" lang="en-US" dirty="0"/>
            </a:lvl5pPr>
          </a:lstStyle>
          <a:p>
            <a:pPr marL="0">
              <a:lnSpc>
                <a:spcPts val="2200"/>
              </a:lnSpc>
            </a:pPr>
            <a:r>
              <a:rPr sz="2400" smtClean="0" lang="en-US" dirty="0" b="1">
                <a:solidFill>
                  <a:srgbClr val="F8F6E3"/>
                </a:solidFill>
              </a:rPr>
              <a:t>PowerPoint® Presentation </a:t>
            </a:r>
          </a:p>
          <a:p>
            <a:pPr marL="0">
              <a:lnSpc>
                <a:spcPts val="2200"/>
              </a:lnSpc>
            </a:pPr>
            <a:r>
              <a:rPr sz="2400" smtClean="0" lang="en-US" dirty="0">
                <a:solidFill>
                  <a:srgbClr val="F8F6E3"/>
                </a:solidFill>
              </a:rPr>
              <a:t>by Jim Foley</a:t>
            </a:r>
          </a:p>
          <a:p>
            <a:pPr marL="0">
              <a:lnSpc>
                <a:spcPts val="2200"/>
              </a:lnSpc>
            </a:pPr>
            <a:endParaRPr sz="2400" smtClean="0" lang="en-US" dirty="0">
              <a:solidFill>
                <a:srgbClr val="F8F6E3"/>
              </a:solidFill>
            </a:endParaRPr>
          </a:p>
        </p:txBody>
      </p:sp>
      <p:pic>
        <p:nvPicPr>
          <p:cNvPr name="Picture 21" id="21"/>
          <p:cNvPicPr>
            <a:picLocks noChangeAspect="1"/>
          </p:cNvPicPr>
          <p:nvPr/>
        </p:nvPicPr>
        <p:blipFill>
          <a:blip r:embed="rId4"/>
          <a:stretch/>
        </p:blipFill>
        <p:spPr>
          <a:xfrm>
            <a:off y="5308600" x="6370637"/>
            <a:ext cy="736600" cx="1752600"/>
          </a:xfrm>
          <a:prstGeom prst="rect">
            <a:avLst/>
          </a:prstGeom>
          <a:noFill/>
          <a:ln>
            <a:noFill/>
          </a:ln>
          <a:effectLst>
            <a:outerShdw dist="139700" dir="2700000" blurRad="63500">
              <a:srgbClr val="333333">
                <a:alpha val="64999"/>
              </a:srgbClr>
            </a:outerShdw>
          </a:effectLst>
        </p:spPr>
      </p:pic>
      <p:sp>
        <p:nvSpPr>
          <p:cNvPr name="Text Box 23" id="23"/>
          <p:cNvSpPr txBox="1">
            <a:spLocks/>
          </p:cNvSpPr>
          <p:nvPr/>
        </p:nvSpPr>
        <p:spPr>
          <a:xfrm>
            <a:off y="6067425" x="6065837"/>
            <a:ext cy="338137" cx="2362200"/>
          </a:xfrm>
          <a:prstGeom prst="rect">
            <a:avLst/>
          </a:prstGeom>
          <a:noFill/>
          <a:ln>
            <a:noFill/>
          </a:ln>
        </p:spPr>
        <p:txBody>
          <a:bodyPr numCol="1">
            <a:spAutoFit/>
          </a:bodyPr>
          <a:lstStyle/>
          <a:p>
            <a:pPr marL="0" indent="0"/>
            <a:r>
              <a:rPr sz="1600" smtClean="0" lang="en-US" dirty="0">
                <a:latin charset="0" pitchFamily="18" typeface="Times New Roman"/>
                <a:ea charset="0" pitchFamily="18" typeface="Times New Roman"/>
              </a:rPr>
              <a:t>© 2013 Worth Publishers </a:t>
            </a:r>
          </a:p>
        </p:txBody>
      </p:sp>
      <p:sp>
        <p:nvSpPr>
          <p:cNvPr name="Text Box 24" id="24"/>
          <p:cNvSpPr txBox="1">
            <a:spLocks/>
          </p:cNvSpPr>
          <p:nvPr/>
        </p:nvSpPr>
        <p:spPr>
          <a:xfrm>
            <a:off y="1219200" x="5286375"/>
            <a:ext cy="1035050" cx="3844925"/>
          </a:xfrm>
          <a:prstGeom prst="rect">
            <a:avLst/>
          </a:prstGeom>
          <a:noFill/>
          <a:ln>
            <a:noFill/>
          </a:ln>
        </p:spPr>
        <p:txBody>
          <a:bodyPr numCol="1">
            <a:spAutoFit/>
          </a:bodyPr>
          <a:lstStyle/>
          <a:p>
            <a:pPr algn="ctr" marL="0" indent="0">
              <a:lnSpc>
                <a:spcPts val="3600"/>
              </a:lnSpc>
            </a:pPr>
            <a:r>
              <a:rPr sz="4000" smtClean="0" lang="en-US" dirty="0" b="1">
                <a:solidFill>
                  <a:srgbClr val="F8F6E3"/>
                </a:solidFill>
                <a:latin charset="0" pitchFamily="34" typeface="Calibri"/>
              </a:rPr>
              <a:t>The Biology of Mind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74" id="74"/>
          <p:cNvPicPr>
            <a:picLocks noChangeAspect="1"/>
          </p:cNvPicPr>
          <p:nvPr/>
        </p:nvPicPr>
        <p:blipFill>
          <a:blip r:embed="rId3"/>
          <a:stretch/>
        </p:blipFill>
        <p:spPr>
          <a:xfrm>
            <a:off y="939800" x="2892425"/>
            <a:ext cy="5686425" cx="5964237"/>
          </a:xfrm>
          <a:prstGeom prst="rect">
            <a:avLst/>
          </a:prstGeom>
          <a:noFill/>
          <a:ln>
            <a:noFill/>
          </a:ln>
          <a:effectLst>
            <a:outerShdw dist="139700" dir="2700000" blurRad="63500">
              <a:srgbClr val="333333">
                <a:alpha val="64999"/>
              </a:srgbClr>
            </a:outerShdw>
          </a:effectLst>
        </p:spPr>
      </p:pic>
      <p:sp>
        <p:nvSpPr>
          <p:cNvPr name="Text Box 76" id="76"/>
          <p:cNvSpPr>
            <a:spLocks/>
          </p:cNvSpPr>
          <p:nvPr/>
        </p:nvSpPr>
        <p:spPr>
          <a:xfrm>
            <a:off y="4430712" x="646112"/>
            <a:ext cy="1522412" cx="2587625"/>
          </a:xfrm>
          <a:prstGeom prst="roundRect">
            <a:avLst>
              <a:gd name="adj" fmla="val 16667"/>
            </a:avLst>
          </a:prstGeom>
          <a:solidFill>
            <a:srgbClr val="A0366C"/>
          </a:solidFill>
          <a:ln>
            <a:noFill/>
          </a:ln>
        </p:spPr>
        <p:txBody>
          <a:bodyPr numCol="1"/>
          <a:lstStyle/>
          <a:p>
            <a:pPr marL="0" indent="0">
              <a:lnSpc>
                <a:spcPts val="2000"/>
              </a:lnSpc>
              <a:spcBef>
                <a:spcPct val="20000"/>
              </a:spcBef>
              <a:buNone/>
            </a:pPr>
            <a:r>
              <a:rPr sz="2400" smtClean="0" lang="en-US" dirty="0">
                <a:solidFill>
                  <a:srgbClr val="F8F6E3"/>
                </a:solidFill>
                <a:latin charset="0" pitchFamily="34" typeface="Calibri"/>
              </a:rPr>
              <a:t>The synapse is also known as the “</a:t>
            </a:r>
            <a:r>
              <a:rPr sz="2400" smtClean="0" lang="en-US" dirty="0" b="1">
                <a:solidFill>
                  <a:srgbClr val="F8F6E3"/>
                </a:solidFill>
                <a:latin charset="0" pitchFamily="34" typeface="Calibri"/>
              </a:rPr>
              <a:t>synaptic junction</a:t>
            </a:r>
            <a:r>
              <a:rPr sz="2400" smtClean="0" lang="en-US" dirty="0">
                <a:solidFill>
                  <a:srgbClr val="F8F6E3"/>
                </a:solidFill>
                <a:latin charset="0" pitchFamily="34" typeface="Calibri"/>
              </a:rPr>
              <a:t>” or “</a:t>
            </a:r>
            <a:r>
              <a:rPr sz="2400" smtClean="0" lang="en-US" dirty="0" b="1">
                <a:solidFill>
                  <a:srgbClr val="F8F6E3"/>
                </a:solidFill>
                <a:latin charset="0" pitchFamily="34" typeface="Calibri"/>
              </a:rPr>
              <a:t>synaptic gap</a:t>
            </a:r>
            <a:r>
              <a:rPr sz="2400" smtClean="0" lang="en-US" dirty="0">
                <a:solidFill>
                  <a:srgbClr val="F8F6E3"/>
                </a:solidFill>
                <a:latin charset="0" pitchFamily="34" typeface="Calibri"/>
              </a:rPr>
              <a:t>.”</a:t>
            </a:r>
          </a:p>
        </p:txBody>
      </p:sp>
      <p:sp>
        <p:nvSpPr>
          <p:cNvPr name="Text Box 77" id="77"/>
          <p:cNvSpPr>
            <a:spLocks/>
          </p:cNvSpPr>
          <p:nvPr>
            <p:ph type="title"/>
          </p:nvPr>
        </p:nvSpPr>
        <p:spPr>
          <a:xfrm>
            <a:off y="274637" x="457200"/>
            <a:ext cy="944562" cx="8399462"/>
          </a:xfrm>
          <a:prstGeom prst="rect">
            <a:avLst/>
          </a:prstGeom>
        </p:spPr>
        <p:txBody>
          <a:bodyPr tIns="45720" wrap="square" rIns="91440" numCol="1" lIns="91440" bIns="45720" anchor="ctr"/>
          <a:lstStyle/>
          <a:p>
            <a:pPr marL="0" indent="0"/>
            <a:r>
              <a:rPr smtClean="0" lang="en-US" dirty="0" b="1">
                <a:solidFill>
                  <a:srgbClr val="A0366C"/>
                </a:solidFill>
              </a:rPr>
              <a:t>The Synapse</a:t>
            </a:r>
          </a:p>
        </p:txBody>
      </p:sp>
      <p:sp>
        <p:nvSpPr>
          <p:cNvPr name="Text Box 78" id="78"/>
          <p:cNvSpPr>
            <a:spLocks/>
          </p:cNvSpPr>
          <p:nvPr/>
        </p:nvSpPr>
        <p:spPr>
          <a:xfrm>
            <a:off y="1181100" x="555625"/>
            <a:ext cy="2041525" cx="3124200"/>
          </a:xfrm>
          <a:prstGeom prst="roundRect">
            <a:avLst>
              <a:gd name="adj" fmla="val 16667"/>
            </a:avLst>
          </a:prstGeom>
          <a:solidFill>
            <a:srgbClr val="A0366C"/>
          </a:solidFill>
          <a:ln>
            <a:noFill/>
          </a:ln>
        </p:spPr>
        <p:txBody>
          <a:bodyPr numCol="1"/>
          <a:lstStyle/>
          <a:p>
            <a:pPr marL="0" indent="0">
              <a:lnSpc>
                <a:spcPts val="2000"/>
              </a:lnSpc>
              <a:spcBef>
                <a:spcPct val="20000"/>
              </a:spcBef>
              <a:buNone/>
            </a:pPr>
            <a:r>
              <a:rPr sz="2400" smtClean="0" lang="en-US" dirty="0">
                <a:solidFill>
                  <a:srgbClr val="F8F6E3"/>
                </a:solidFill>
                <a:latin charset="0" pitchFamily="34" typeface="Calibri"/>
              </a:rPr>
              <a:t>The synapse is a junction between the axon tip of the sending neuron and the dendrite or cell body of the receiving neuron.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79" id="79"/>
          <p:cNvSpPr>
            <a:spLocks/>
          </p:cNvSpPr>
          <p:nvPr>
            <p:ph type="title"/>
          </p:nvPr>
        </p:nvSpPr>
        <p:spPr>
          <a:xfrm>
            <a:off y="182562" x="457200"/>
            <a:ext cy="944562" cx="8399462"/>
          </a:xfrm>
          <a:prstGeom prst="rect">
            <a:avLst/>
          </a:prstGeom>
        </p:spPr>
        <p:txBody>
          <a:bodyPr tIns="45720" wrap="square" rIns="91440" numCol="1" lIns="91440" bIns="45720" anchor="ctr"/>
          <a:lstStyle/>
          <a:p>
            <a:pPr marL="0" indent="0"/>
            <a:r>
              <a:rPr smtClean="0" lang="en-US" dirty="0" b="1">
                <a:solidFill>
                  <a:srgbClr val="A0366C"/>
                </a:solidFill>
              </a:rPr>
              <a:t>Neurotransmitters</a:t>
            </a:r>
          </a:p>
        </p:txBody>
      </p:sp>
      <p:pic>
        <p:nvPicPr>
          <p:cNvPr name="Picture 80" id="80"/>
          <p:cNvPicPr>
            <a:picLocks noChangeAspect="1"/>
          </p:cNvPicPr>
          <p:nvPr/>
        </p:nvPicPr>
        <p:blipFill>
          <a:blip r:embed="rId3"/>
          <a:srcRect t="56818"/>
          <a:stretch/>
        </p:blipFill>
        <p:spPr>
          <a:xfrm>
            <a:off y="2362200" x="160337"/>
            <a:ext cy="3621087" cx="8791575"/>
          </a:xfrm>
          <a:prstGeom prst="rect">
            <a:avLst/>
          </a:prstGeom>
          <a:noFill/>
          <a:ln>
            <a:noFill/>
          </a:ln>
          <a:effectLst>
            <a:outerShdw dist="139700" dir="2700000" blurRad="63500">
              <a:srgbClr val="333333">
                <a:alpha val="64999"/>
              </a:srgbClr>
            </a:outerShdw>
          </a:effectLst>
        </p:spPr>
      </p:pic>
      <p:sp>
        <p:nvSpPr>
          <p:cNvPr name="Text Box 82" id="82"/>
          <p:cNvSpPr>
            <a:spLocks/>
          </p:cNvSpPr>
          <p:nvPr>
            <p:ph type="obj"/>
          </p:nvPr>
        </p:nvSpPr>
        <p:spPr>
          <a:xfrm>
            <a:off y="1379537" x="358775"/>
            <a:ext cy="1506537" cx="2635250"/>
          </a:xfrm>
          <a:prstGeom prst="roundRect">
            <a:avLst>
              <a:gd name="adj" fmla="val 16667"/>
            </a:avLst>
          </a:prstGeom>
          <a:solidFill>
            <a:srgbClr val="A0366C">
              <a:alpha val="99998"/>
            </a:srgbClr>
          </a:solidFill>
        </p:spPr>
        <p:txBody>
          <a:bodyPr tIns="45720" wrap="square" rIns="91440" numCol="1" lIns="91440" bIns="45720" anchor="t"/>
          <a:lstStyle/>
          <a:p>
            <a:pPr marL="0" indent="0">
              <a:lnSpc>
                <a:spcPts val="2000"/>
              </a:lnSpc>
              <a:buNone/>
            </a:pPr>
            <a:r>
              <a:rPr sz="2400" smtClean="0" lang="en-US" dirty="0">
                <a:solidFill>
                  <a:srgbClr val="F8F6E3"/>
                </a:solidFill>
              </a:rPr>
              <a:t>Neurotransmitters are chemicals used to send a signal across the synaptic gap.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3" id="83"/>
          <p:cNvSpPr>
            <a:spLocks/>
          </p:cNvSpPr>
          <p:nvPr>
            <p:ph type="title"/>
          </p:nvPr>
        </p:nvSpPr>
        <p:spPr>
          <a:xfrm>
            <a:off y="219075" x="512762"/>
            <a:ext cy="1143000" cx="8229600"/>
          </a:xfrm>
          <a:prstGeom prst="rect">
            <a:avLst/>
          </a:prstGeom>
        </p:spPr>
        <p:txBody>
          <a:bodyPr tIns="45720" wrap="square" rIns="91440" numCol="1" lIns="91440" bIns="45720" anchor="ctr"/>
          <a:lstStyle/>
          <a:p>
            <a:pPr marL="0" indent="0"/>
            <a:r>
              <a:rPr sz="4000" smtClean="0" lang="en-US" dirty="0" b="1">
                <a:solidFill>
                  <a:srgbClr val="A0366C"/>
                </a:solidFill>
              </a:rPr>
              <a:t>Reuptake</a:t>
            </a:r>
            <a:r>
              <a:rPr sz="4000" smtClean="0" lang="en-US" dirty="0">
                <a:solidFill>
                  <a:srgbClr val="A0366C"/>
                </a:solidFill>
              </a:rPr>
              <a:t>:</a:t>
            </a:r>
            <a:r>
              <a:rPr sz="4000" smtClean="0" lang="en-US" dirty="0"/>
              <a:t> </a:t>
            </a:r>
            <a:br>
              <a:rPr sz="4000" smtClean="0" lang="en-US" dirty="0"/>
            </a:br>
            <a:r>
              <a:rPr sz="4000" smtClean="0" lang="en-US" dirty="0"/>
              <a:t>Recycling Neurotransmitters [NTs]</a:t>
            </a:r>
          </a:p>
        </p:txBody>
      </p:sp>
      <p:sp>
        <p:nvSpPr>
          <p:cNvPr name="Text Box 84" id="84"/>
          <p:cNvSpPr>
            <a:spLocks/>
          </p:cNvSpPr>
          <p:nvPr>
            <p:ph type="obj"/>
          </p:nvPr>
        </p:nvSpPr>
        <p:spPr>
          <a:xfrm>
            <a:off y="2079625" x="549275"/>
            <a:ext cy="2276475" cx="3886200"/>
          </a:xfrm>
          <a:prstGeom prst="roundRect">
            <a:avLst>
              <a:gd name="adj" fmla="val 16667"/>
            </a:avLst>
          </a:prstGeom>
          <a:solidFill>
            <a:srgbClr val="A0366C">
              <a:alpha val="99998"/>
            </a:srgbClr>
          </a:solidFill>
        </p:spPr>
        <p:txBody>
          <a:bodyPr tIns="45720" wrap="square" rIns="91440" numCol="1" lIns="91440" bIns="45720" anchor="t"/>
          <a:lstStyle/>
          <a:p>
            <a:pPr marL="0" indent="0">
              <a:lnSpc>
                <a:spcPts val="2000"/>
              </a:lnSpc>
              <a:buNone/>
            </a:pPr>
            <a:r>
              <a:rPr sz="2400" smtClean="0" lang="en-US" dirty="0" b="1">
                <a:solidFill>
                  <a:srgbClr val="F8F6E3"/>
                </a:solidFill>
              </a:rPr>
              <a:t>Reuptake: </a:t>
            </a:r>
          </a:p>
          <a:p>
            <a:pPr marL="0" indent="0">
              <a:lnSpc>
                <a:spcPts val="2000"/>
              </a:lnSpc>
              <a:buNone/>
            </a:pPr>
            <a:r>
              <a:rPr sz="2400" smtClean="0" lang="en-US" dirty="0">
                <a:solidFill>
                  <a:srgbClr val="F8F6E3"/>
                </a:solidFill>
              </a:rPr>
              <a:t>After the neurotransmitters stimulate the receptors on the receiving neuron, the chemicals are taken back up into the sending neuron to be used again.</a:t>
            </a:r>
          </a:p>
        </p:txBody>
      </p:sp>
      <p:pic>
        <p:nvPicPr>
          <p:cNvPr name="Picture 85" id="85"/>
          <p:cNvPicPr>
            <a:picLocks noChangeAspect="1"/>
          </p:cNvPicPr>
          <p:nvPr/>
        </p:nvPicPr>
        <p:blipFill>
          <a:blip r:embed="rId3"/>
          <a:stretch/>
        </p:blipFill>
        <p:spPr>
          <a:xfrm>
            <a:off y="1720850" x="4743450"/>
            <a:ext cy="4762500" cx="3998912"/>
          </a:xfrm>
          <a:prstGeom prst="rect">
            <a:avLst/>
          </a:prstGeom>
          <a:noFill/>
          <a:ln>
            <a:noFill/>
          </a:ln>
          <a:effectLst>
            <a:outerShdw dist="139700" dir="2700000" blurRad="63500">
              <a:srgbClr val="333333">
                <a:alpha val="64999"/>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87" id="87"/>
          <p:cNvSpPr>
            <a:spLocks/>
          </p:cNvSpPr>
          <p:nvPr>
            <p:ph type="title"/>
          </p:nvPr>
        </p:nvSpPr>
        <p:spPr>
          <a:xfrm>
            <a:off y="212725" x="1539875"/>
            <a:ext cy="1477962" cx="6216650"/>
          </a:xfrm>
          <a:prstGeom prst="rect">
            <a:avLst/>
          </a:prstGeom>
        </p:spPr>
        <p:txBody>
          <a:bodyPr tIns="45720" wrap="square" rIns="91440" numCol="1" lIns="91440" bIns="45720" anchor="ctr"/>
          <a:lstStyle/>
          <a:p>
            <a:pPr marL="0" indent="0"/>
            <a:r>
              <a:rPr sz="3200" smtClean="0" lang="en-US" dirty="0" b="1">
                <a:solidFill>
                  <a:srgbClr val="444EA2"/>
                </a:solidFill>
              </a:rPr>
              <a:t>Seeing all the Steps Together</a:t>
            </a:r>
          </a:p>
        </p:txBody>
      </p:sp>
      <p:sp>
        <p:nvSpPr>
          <p:cNvPr name="Text Box 88" id="88"/>
          <p:cNvSpPr txBox="1">
            <a:spLocks/>
          </p:cNvSpPr>
          <p:nvPr/>
        </p:nvSpPr>
        <p:spPr>
          <a:xfrm>
            <a:off y="98425" x="1371600"/>
            <a:ext cy="762000" cx="6553200"/>
          </a:xfrm>
          <a:prstGeom prst="rect">
            <a:avLst/>
          </a:prstGeom>
          <a:noFill/>
          <a:ln>
            <a:noFill/>
          </a:ln>
        </p:spPr>
        <p:txBody>
          <a:bodyPr numCol="1" anchor="ctr"/>
          <a:lstStyle/>
          <a:p>
            <a:pPr algn="ctr" marL="0" indent="0"/>
            <a:r>
              <a:rPr sz="4400" smtClean="0" lang="en-US" dirty="0" b="1">
                <a:solidFill>
                  <a:srgbClr val="F36F21"/>
                </a:solidFill>
                <a:latin charset="0" pitchFamily="34" typeface="Calibri"/>
              </a:rPr>
              <a:t>Neural Communication:</a:t>
            </a:r>
          </a:p>
        </p:txBody>
      </p:sp>
      <p:sp>
        <p:nvSpPr>
          <p:cNvPr name="Text Box 89" id="89"/>
          <p:cNvSpPr>
            <a:spLocks/>
          </p:cNvSpPr>
          <p:nvPr>
            <p:ph type="obj"/>
          </p:nvPr>
        </p:nvSpPr>
        <p:spPr>
          <a:xfrm>
            <a:off y="1600200" x="457200"/>
            <a:ext cy="4525962" cx="8229600"/>
          </a:xfrm>
          <a:prstGeom prst="rect">
            <a:avLst/>
          </a:prstGeom>
        </p:spPr>
        <p:txBody>
          <a:bodyPr tIns="45720" wrap="square" rIns="91440" numCol="1" lIns="91440" bIns="45720" anchor="t"/>
          <a:lstStyle/>
          <a:p>
            <a:endParaRPr/>
          </a:p>
        </p:txBody>
      </p:sp>
      <p:grpSp>
        <p:nvGrpSpPr>
          <p:cNvPr name="Group 90" id="90"/>
          <p:cNvGrpSpPr>
            <a:grpSpLocks noUngrp="0" noSelect="0" noRot="0" noMove="0" noChangeAspect="0" noGrp="0"/>
          </p:cNvGrpSpPr>
          <p:nvPr/>
        </p:nvGrpSpPr>
        <p:grpSpPr>
          <a:xfrm>
            <a:off y="1165225" x="320675"/>
            <a:ext cy="5654675" cx="8534400"/>
            <a:chOff y="1165860" x="320040"/>
            <a:chExt cy="5654039" cx="8534400"/>
          </a:xfrm>
        </p:grpSpPr>
        <p:pic>
          <p:nvPicPr>
            <p:cNvPr name="Picture 91" id="91"/>
            <p:cNvPicPr>
              <a:picLocks noChangeAspect="1"/>
            </p:cNvPicPr>
            <p:nvPr/>
          </p:nvPicPr>
          <p:blipFill>
            <a:blip r:embed="rId3"/>
            <a:stretch/>
          </p:blipFill>
          <p:spPr>
            <a:xfrm>
              <a:off y="1263604" x="441960"/>
              <a:ext cy="5556295" cx="8412480"/>
            </a:xfrm>
            <a:prstGeom prst="rect">
              <a:avLst/>
            </a:prstGeom>
            <a:noFill/>
            <a:ln>
              <a:noFill/>
            </a:ln>
          </p:spPr>
        </p:pic>
        <p:sp>
          <p:nvSpPr>
            <p:cNvPr name="Text Box 93" id="93"/>
            <p:cNvSpPr>
              <a:spLocks/>
            </p:cNvSpPr>
            <p:nvPr/>
          </p:nvSpPr>
          <p:spPr>
            <a:xfrm>
              <a:off y="1165860" x="320040"/>
              <a:ext cy="296830" cx="2365375"/>
            </a:xfrm>
            <a:prstGeom prst="rect">
              <a:avLst/>
            </a:prstGeom>
            <a:solidFill>
              <a:schemeClr val="bg1"/>
            </a:solidFill>
            <a:ln>
              <a:noFill/>
            </a:ln>
          </p:spPr>
          <p:txBody>
            <a:bodyPr numCol="1" anchor="ctr"/>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grpSp>
        <p:nvGrpSpPr>
          <p:cNvPr name="Group 94" id="94"/>
          <p:cNvGrpSpPr>
            <a:grpSpLocks noSelect="0" noMove="0" noChangeAspect="0" noGrp="1"/>
          </p:cNvGrpSpPr>
          <p:nvPr/>
        </p:nvGrpSpPr>
        <p:grpSpPr>
          <a:xfrm>
            <a:off y="1285875" x="0"/>
            <a:ext cy="665162" cx="9144000"/>
            <a:chOff y="810" x="0"/>
            <a:chExt cy="419" cx="5760"/>
          </a:xfrm>
        </p:grpSpPr>
        <p:sp>
          <p:nvSpPr>
            <p:cNvPr name="Text Box 95" id="95"/>
            <p:cNvSpPr>
              <a:spLocks/>
            </p:cNvSpPr>
            <p:nvPr/>
          </p:nvSpPr>
          <p:spPr>
            <a:xfrm>
              <a:off y="810" x="0"/>
              <a:ext cy="186" cx="5760"/>
            </a:xfrm>
            <a:prstGeom prst="rect">
              <a:avLst/>
            </a:prstGeom>
            <a:solidFill>
              <a:srgbClr val="AA7A2B"/>
            </a:solidFill>
            <a:ln>
              <a:noFill/>
            </a:ln>
          </p:spPr>
          <p:txBody>
            <a:bodyPr tIns="45691" numCol="1" bIns="45691"/>
            <a:lstStyle/>
            <a:p>
              <a:pPr marL="0" indent="0">
                <a:lnSpc>
                  <a:spcPts val="1600"/>
                </a:lnSpc>
              </a:pPr>
              <a:r>
                <a:rPr sz="2000" smtClean="0" lang="en-US" dirty="0" b="1">
                  <a:solidFill>
                    <a:srgbClr val="FFFFFF"/>
                  </a:solidFill>
                  <a:latin charset="0" pitchFamily="34" typeface="Calibri"/>
                </a:rPr>
                <a:t>Some Neurotransmitters and Their Functions</a:t>
              </a:r>
            </a:p>
          </p:txBody>
        </p:sp>
        <p:sp>
          <p:nvSpPr>
            <p:cNvPr name="Text Box 96" id="96"/>
            <p:cNvSpPr>
              <a:spLocks/>
            </p:cNvSpPr>
            <p:nvPr/>
          </p:nvSpPr>
          <p:spPr>
            <a:xfrm>
              <a:off y="996" x="0"/>
              <a:ext cy="233" cx="1338"/>
            </a:xfrm>
            <a:prstGeom prst="rect">
              <a:avLst/>
            </a:prstGeom>
            <a:solidFill>
              <a:srgbClr val="000000"/>
            </a:solidFill>
            <a:ln>
              <a:noFill/>
            </a:ln>
          </p:spPr>
          <p:txBody>
            <a:bodyPr tIns="45691" numCol="1" bIns="45691"/>
            <a:lstStyle/>
            <a:p>
              <a:pPr marL="0" indent="0">
                <a:lnSpc>
                  <a:spcPts val="1600"/>
                </a:lnSpc>
              </a:pPr>
              <a:r>
                <a:rPr sz="2000" smtClean="0" lang="en-US" dirty="0" b="1">
                  <a:solidFill>
                    <a:srgbClr val="F8F6E3"/>
                  </a:solidFill>
                  <a:latin charset="0" pitchFamily="34" typeface="Calibri"/>
                </a:rPr>
                <a:t>Neurotransmitter</a:t>
              </a:r>
            </a:p>
          </p:txBody>
        </p:sp>
        <p:sp>
          <p:nvSpPr>
            <p:cNvPr name="Text Box 97" id="97"/>
            <p:cNvSpPr>
              <a:spLocks/>
            </p:cNvSpPr>
            <p:nvPr/>
          </p:nvSpPr>
          <p:spPr>
            <a:xfrm>
              <a:off y="996" x="1338"/>
              <a:ext cy="233" cx="1692"/>
            </a:xfrm>
            <a:prstGeom prst="rect">
              <a:avLst/>
            </a:prstGeom>
            <a:solidFill>
              <a:srgbClr val="000000"/>
            </a:solidFill>
            <a:ln>
              <a:noFill/>
            </a:ln>
          </p:spPr>
          <p:txBody>
            <a:bodyPr tIns="45691" numCol="1" bIns="45691"/>
            <a:lstStyle/>
            <a:p>
              <a:pPr marL="0" indent="0">
                <a:lnSpc>
                  <a:spcPts val="1600"/>
                </a:lnSpc>
              </a:pPr>
              <a:r>
                <a:rPr sz="2000" smtClean="0" lang="en-US" dirty="0" b="1">
                  <a:solidFill>
                    <a:srgbClr val="F8F6E3"/>
                  </a:solidFill>
                  <a:latin charset="0" pitchFamily="34" typeface="Calibri"/>
                </a:rPr>
                <a:t>Function</a:t>
              </a:r>
            </a:p>
          </p:txBody>
        </p:sp>
        <p:sp>
          <p:nvSpPr>
            <p:cNvPr name="Text Box 98" id="98"/>
            <p:cNvSpPr>
              <a:spLocks/>
            </p:cNvSpPr>
            <p:nvPr/>
          </p:nvSpPr>
          <p:spPr>
            <a:xfrm>
              <a:off y="996" x="3030"/>
              <a:ext cy="233" cx="2730"/>
            </a:xfrm>
            <a:prstGeom prst="rect">
              <a:avLst/>
            </a:prstGeom>
            <a:solidFill>
              <a:srgbClr val="000000"/>
            </a:solidFill>
            <a:ln>
              <a:noFill/>
            </a:ln>
          </p:spPr>
          <p:txBody>
            <a:bodyPr tIns="45691" numCol="1" bIns="45691"/>
            <a:lstStyle/>
            <a:p>
              <a:pPr marL="0" indent="0">
                <a:lnSpc>
                  <a:spcPts val="1600"/>
                </a:lnSpc>
              </a:pPr>
              <a:r>
                <a:rPr sz="2000" smtClean="0" lang="en-US" dirty="0" b="1">
                  <a:solidFill>
                    <a:srgbClr val="F8F6E3"/>
                  </a:solidFill>
                  <a:latin charset="0" pitchFamily="34" typeface="Calibri"/>
                </a:rPr>
                <a:t>Problems Caused by Imbalances</a:t>
              </a:r>
            </a:p>
          </p:txBody>
        </p:sp>
        <p:sp>
          <p:nvSpPr>
            <p:cNvPr name="Text Box 99" id="99"/>
            <p:cNvSpPr>
              <a:spLocks/>
            </p:cNvSpPr>
            <p:nvPr/>
          </p:nvSpPr>
          <p:spPr>
            <a:xfrm>
              <a:off y="996" x="1338"/>
              <a:ext cy="233" cx="0"/>
            </a:xfrm>
            <a:prstGeom prst="line">
              <a:avLst/>
            </a:prstGeom>
            <a:noFill/>
            <a:ln w="38100">
              <a:solidFill>
                <a:srgbClr val="AA7A2B"/>
              </a:solidFill>
              <a:round/>
              <a:headEnd/>
              <a:tailEnd/>
            </a:ln>
          </p:spPr>
        </p:sp>
        <p:sp>
          <p:nvSpPr>
            <p:cNvPr name="Text Box 100" id="100"/>
            <p:cNvSpPr>
              <a:spLocks/>
            </p:cNvSpPr>
            <p:nvPr/>
          </p:nvSpPr>
          <p:spPr>
            <a:xfrm>
              <a:off y="996" x="3030"/>
              <a:ext cy="233" cx="0"/>
            </a:xfrm>
            <a:prstGeom prst="line">
              <a:avLst/>
            </a:prstGeom>
            <a:noFill/>
            <a:ln w="38100">
              <a:solidFill>
                <a:srgbClr val="AA7A2B"/>
              </a:solidFill>
              <a:round/>
              <a:headEnd/>
              <a:tailEnd/>
            </a:ln>
          </p:spPr>
        </p:sp>
        <p:sp>
          <p:nvSpPr>
            <p:cNvPr name="Text Box 101" id="101"/>
            <p:cNvSpPr>
              <a:spLocks/>
            </p:cNvSpPr>
            <p:nvPr/>
          </p:nvSpPr>
          <p:spPr>
            <a:xfrm>
              <a:off y="996" x="0"/>
              <a:ext cy="0" cx="5760"/>
            </a:xfrm>
            <a:prstGeom prst="line">
              <a:avLst/>
            </a:prstGeom>
            <a:noFill/>
            <a:ln w="38100">
              <a:solidFill>
                <a:srgbClr val="AA7A2B"/>
              </a:solidFill>
              <a:round/>
              <a:headEnd/>
              <a:tailEnd/>
            </a:ln>
          </p:spPr>
        </p:sp>
        <p:sp>
          <p:nvSpPr>
            <p:cNvPr name="Text Box 102" id="102"/>
            <p:cNvSpPr>
              <a:spLocks/>
            </p:cNvSpPr>
            <p:nvPr/>
          </p:nvSpPr>
          <p:spPr>
            <a:xfrm>
              <a:off y="810" x="0"/>
              <a:ext cy="419" cx="0"/>
            </a:xfrm>
            <a:prstGeom prst="line">
              <a:avLst/>
            </a:prstGeom>
            <a:noFill/>
            <a:ln w="38100">
              <a:solidFill>
                <a:srgbClr val="AA7A2B"/>
              </a:solidFill>
              <a:round/>
              <a:headEnd/>
              <a:tailEnd/>
            </a:ln>
          </p:spPr>
        </p:sp>
        <p:sp>
          <p:nvSpPr>
            <p:cNvPr name="Text Box 103" id="103"/>
            <p:cNvSpPr>
              <a:spLocks/>
            </p:cNvSpPr>
            <p:nvPr/>
          </p:nvSpPr>
          <p:spPr>
            <a:xfrm>
              <a:off y="810" x="5760"/>
              <a:ext cy="419" cx="0"/>
            </a:xfrm>
            <a:prstGeom prst="line">
              <a:avLst/>
            </a:prstGeom>
            <a:noFill/>
            <a:ln w="38100">
              <a:solidFill>
                <a:srgbClr val="AA7A2B"/>
              </a:solidFill>
              <a:round/>
              <a:headEnd/>
              <a:tailEnd/>
            </a:ln>
          </p:spPr>
        </p:sp>
        <p:sp>
          <p:nvSpPr>
            <p:cNvPr name="Text Box 104" id="104"/>
            <p:cNvSpPr>
              <a:spLocks/>
            </p:cNvSpPr>
            <p:nvPr/>
          </p:nvSpPr>
          <p:spPr>
            <a:xfrm>
              <a:off y="810" x="0"/>
              <a:ext cy="0" cx="5760"/>
            </a:xfrm>
            <a:prstGeom prst="line">
              <a:avLst/>
            </a:prstGeom>
            <a:noFill/>
            <a:ln w="38100">
              <a:solidFill>
                <a:srgbClr val="AA7A2B"/>
              </a:solidFill>
              <a:round/>
              <a:headEnd/>
              <a:tailEnd/>
            </a:ln>
          </p:spPr>
        </p:sp>
        <p:sp>
          <p:nvSpPr>
            <p:cNvPr name="Text Box 105" id="105"/>
            <p:cNvSpPr>
              <a:spLocks/>
            </p:cNvSpPr>
            <p:nvPr/>
          </p:nvSpPr>
          <p:spPr>
            <a:xfrm>
              <a:off y="1229" x="0"/>
              <a:ext cy="0" cx="5760"/>
            </a:xfrm>
            <a:prstGeom prst="line">
              <a:avLst/>
            </a:prstGeom>
            <a:noFill/>
            <a:ln w="38100">
              <a:solidFill>
                <a:srgbClr val="AA7A2B"/>
              </a:solidFill>
              <a:round/>
              <a:headEnd/>
              <a:tailEnd/>
            </a:ln>
          </p:spPr>
        </p:sp>
      </p:grpSp>
      <p:sp>
        <p:nvSpPr>
          <p:cNvPr name="Text Box 106" id="106"/>
          <p:cNvSpPr>
            <a:spLocks/>
          </p:cNvSpPr>
          <p:nvPr>
            <p:ph type="title"/>
          </p:nvPr>
        </p:nvSpPr>
        <p:spPr>
          <a:xfrm>
            <a:off y="77787" x="509587"/>
            <a:ext cy="1143000" cx="8229600"/>
          </a:xfrm>
          <a:prstGeom prst="rect">
            <a:avLst/>
          </a:prstGeom>
        </p:spPr>
        <p:txBody>
          <a:bodyPr tIns="45720" wrap="square" rIns="91440" numCol="1" lIns="91440" bIns="45720" anchor="ctr"/>
          <a:lstStyle/>
          <a:p>
            <a:pPr marL="0" indent="0"/>
            <a:r>
              <a:rPr sz="4000" smtClean="0" lang="en-US" dirty="0" b="1">
                <a:solidFill>
                  <a:srgbClr val="444EA2"/>
                </a:solidFill>
              </a:rPr>
              <a:t>Roles of Different Neurotransmitters</a:t>
            </a:r>
          </a:p>
        </p:txBody>
      </p:sp>
      <p:grpSp>
        <p:nvGrpSpPr>
          <p:cNvPr name="Group 108" id="108"/>
          <p:cNvGrpSpPr>
            <a:grpSpLocks noSelect="0" noMove="0" noChangeAspect="0" noGrp="1"/>
          </p:cNvGrpSpPr>
          <p:nvPr/>
        </p:nvGrpSpPr>
        <p:grpSpPr>
          <a:xfrm>
            <a:off y="2079625" x="0"/>
            <a:ext cy="701675" cx="9144000"/>
            <a:chOff y="1310" x="0"/>
            <a:chExt cy="442" cx="5760"/>
          </a:xfrm>
        </p:grpSpPr>
        <p:sp>
          <p:nvSpPr>
            <p:cNvPr name="Text Box 109" id="109"/>
            <p:cNvSpPr>
              <a:spLocks/>
            </p:cNvSpPr>
            <p:nvPr/>
          </p:nvSpPr>
          <p:spPr>
            <a:xfrm>
              <a:off y="1310" x="0"/>
              <a:ext cy="442" cx="1339"/>
            </a:xfrm>
            <a:prstGeom prst="rect">
              <a:avLst/>
            </a:prstGeom>
            <a:solidFill>
              <a:srgbClr val="F8F6E3"/>
            </a:solidFill>
            <a:ln>
              <a:noFill/>
            </a:ln>
          </p:spPr>
          <p:txBody>
            <a:bodyPr tIns="45761" numCol="1" bIns="45761"/>
            <a:lstStyle/>
            <a:p>
              <a:pPr marL="0" indent="0">
                <a:lnSpc>
                  <a:spcPts val="1600"/>
                </a:lnSpc>
              </a:pPr>
              <a:r>
                <a:rPr sz="2000" lang="en-US" smtClean="0" i="1" dirty="0" b="1">
                  <a:latin charset="0" pitchFamily="34" typeface="Calibri"/>
                </a:rPr>
                <a:t>Serotonin</a:t>
              </a:r>
            </a:p>
          </p:txBody>
        </p:sp>
        <p:sp>
          <p:nvSpPr>
            <p:cNvPr name="Text Box 110" id="110"/>
            <p:cNvSpPr>
              <a:spLocks/>
            </p:cNvSpPr>
            <p:nvPr/>
          </p:nvSpPr>
          <p:spPr>
            <a:xfrm>
              <a:off y="1310" x="1339"/>
              <a:ext cy="442" cx="1707"/>
            </a:xfrm>
            <a:prstGeom prst="rect">
              <a:avLst/>
            </a:prstGeom>
            <a:solidFill>
              <a:srgbClr val="F8F6E3"/>
            </a:solidFill>
            <a:ln>
              <a:noFill/>
            </a:ln>
          </p:spPr>
          <p:txBody>
            <a:bodyPr tIns="45761" numCol="1" bIns="45761"/>
            <a:lstStyle/>
            <a:p>
              <a:pPr marL="0" indent="0">
                <a:lnSpc>
                  <a:spcPts val="1600"/>
                </a:lnSpc>
              </a:pPr>
              <a:r>
                <a:rPr sz="2000" smtClean="0" lang="en-US" dirty="0">
                  <a:latin charset="0" pitchFamily="34" typeface="Calibri"/>
                </a:rPr>
                <a:t>Affects mood, hunger, sleep, and arousal</a:t>
              </a:r>
            </a:p>
          </p:txBody>
        </p:sp>
        <p:sp>
          <p:nvSpPr>
            <p:cNvPr name="Text Box 111" id="111"/>
            <p:cNvSpPr>
              <a:spLocks/>
            </p:cNvSpPr>
            <p:nvPr/>
          </p:nvSpPr>
          <p:spPr>
            <a:xfrm>
              <a:off y="1310" x="3046"/>
              <a:ext cy="442" cx="2714"/>
            </a:xfrm>
            <a:prstGeom prst="rect">
              <a:avLst/>
            </a:prstGeom>
            <a:solidFill>
              <a:srgbClr val="F8F6E3"/>
            </a:solidFill>
            <a:ln>
              <a:noFill/>
            </a:ln>
          </p:spPr>
          <p:txBody>
            <a:bodyPr tIns="45761" numCol="1" bIns="45761"/>
            <a:lstStyle/>
            <a:p>
              <a:pPr marL="0" indent="0">
                <a:lnSpc>
                  <a:spcPts val="1600"/>
                </a:lnSpc>
              </a:pPr>
              <a:r>
                <a:rPr sz="2000" smtClean="0" lang="en-US" dirty="0">
                  <a:latin charset="0" pitchFamily="34" typeface="Calibri"/>
                </a:rPr>
                <a:t>Undersupply linked to depression; some antidepressant drugs raise serotonin levels</a:t>
              </a:r>
            </a:p>
          </p:txBody>
        </p:sp>
        <p:sp>
          <p:nvSpPr>
            <p:cNvPr name="Text Box 112" id="112"/>
            <p:cNvSpPr>
              <a:spLocks/>
            </p:cNvSpPr>
            <p:nvPr/>
          </p:nvSpPr>
          <p:spPr>
            <a:xfrm>
              <a:off y="1310" x="1339"/>
              <a:ext cy="442" cx="0"/>
            </a:xfrm>
            <a:prstGeom prst="line">
              <a:avLst/>
            </a:prstGeom>
            <a:noFill/>
            <a:ln w="38100">
              <a:solidFill>
                <a:srgbClr val="AA7A2B"/>
              </a:solidFill>
              <a:round/>
              <a:headEnd/>
              <a:tailEnd/>
            </a:ln>
          </p:spPr>
        </p:sp>
        <p:sp>
          <p:nvSpPr>
            <p:cNvPr name="Text Box 113" id="113"/>
            <p:cNvSpPr>
              <a:spLocks/>
            </p:cNvSpPr>
            <p:nvPr/>
          </p:nvSpPr>
          <p:spPr>
            <a:xfrm>
              <a:off y="1310" x="3046"/>
              <a:ext cy="442" cx="0"/>
            </a:xfrm>
            <a:prstGeom prst="line">
              <a:avLst/>
            </a:prstGeom>
            <a:noFill/>
            <a:ln w="38100">
              <a:solidFill>
                <a:srgbClr val="AA7A2B"/>
              </a:solidFill>
              <a:round/>
              <a:headEnd/>
              <a:tailEnd/>
            </a:ln>
          </p:spPr>
        </p:sp>
        <p:sp>
          <p:nvSpPr>
            <p:cNvPr name="Text Box 114" id="114"/>
            <p:cNvSpPr>
              <a:spLocks/>
            </p:cNvSpPr>
            <p:nvPr/>
          </p:nvSpPr>
          <p:spPr>
            <a:xfrm>
              <a:off y="1310" x="0"/>
              <a:ext cy="442" cx="0"/>
            </a:xfrm>
            <a:prstGeom prst="line">
              <a:avLst/>
            </a:prstGeom>
            <a:noFill/>
            <a:ln w="38100">
              <a:solidFill>
                <a:srgbClr val="AA7A2B"/>
              </a:solidFill>
              <a:round/>
              <a:headEnd/>
              <a:tailEnd/>
            </a:ln>
          </p:spPr>
        </p:sp>
        <p:sp>
          <p:nvSpPr>
            <p:cNvPr name="Text Box 115" id="115"/>
            <p:cNvSpPr>
              <a:spLocks/>
            </p:cNvSpPr>
            <p:nvPr/>
          </p:nvSpPr>
          <p:spPr>
            <a:xfrm>
              <a:off y="1310" x="5760"/>
              <a:ext cy="442" cx="0"/>
            </a:xfrm>
            <a:prstGeom prst="line">
              <a:avLst/>
            </a:prstGeom>
            <a:noFill/>
            <a:ln w="38100">
              <a:solidFill>
                <a:srgbClr val="AA7A2B"/>
              </a:solidFill>
              <a:round/>
              <a:headEnd/>
              <a:tailEnd/>
            </a:ln>
          </p:spPr>
        </p:sp>
        <p:sp>
          <p:nvSpPr>
            <p:cNvPr name="Text Box 116" id="116"/>
            <p:cNvSpPr>
              <a:spLocks/>
            </p:cNvSpPr>
            <p:nvPr/>
          </p:nvSpPr>
          <p:spPr>
            <a:xfrm>
              <a:off y="1310" x="0"/>
              <a:ext cy="0" cx="5760"/>
            </a:xfrm>
            <a:prstGeom prst="line">
              <a:avLst/>
            </a:prstGeom>
            <a:noFill/>
            <a:ln w="38100">
              <a:solidFill>
                <a:srgbClr val="AA7A2B"/>
              </a:solidFill>
              <a:round/>
              <a:headEnd/>
              <a:tailEnd/>
            </a:ln>
          </p:spPr>
        </p:sp>
        <p:sp>
          <p:nvSpPr>
            <p:cNvPr name="Text Box 117" id="117"/>
            <p:cNvSpPr>
              <a:spLocks/>
            </p:cNvSpPr>
            <p:nvPr/>
          </p:nvSpPr>
          <p:spPr>
            <a:xfrm>
              <a:off y="1752" x="0"/>
              <a:ext cy="0" cx="5760"/>
            </a:xfrm>
            <a:prstGeom prst="line">
              <a:avLst/>
            </a:prstGeom>
            <a:noFill/>
            <a:ln w="38100">
              <a:solidFill>
                <a:srgbClr val="AA7A2B"/>
              </a:solidFill>
              <a:round/>
              <a:headEnd/>
              <a:tailEnd/>
            </a:ln>
          </p:spPr>
        </p:sp>
      </p:grpSp>
      <p:grpSp>
        <p:nvGrpSpPr>
          <p:cNvPr name="Group 119" id="119"/>
          <p:cNvGrpSpPr>
            <a:grpSpLocks noSelect="0" noMove="0" noChangeAspect="0" noGrp="1"/>
          </p:cNvGrpSpPr>
          <p:nvPr/>
        </p:nvGrpSpPr>
        <p:grpSpPr>
          <a:xfrm>
            <a:off y="2884487" x="0"/>
            <a:ext cy="904875" cx="9144000"/>
            <a:chOff y="1817" x="0"/>
            <a:chExt cy="570" cx="5760"/>
          </a:xfrm>
        </p:grpSpPr>
        <p:sp>
          <p:nvSpPr>
            <p:cNvPr name="Text Box 120" id="120"/>
            <p:cNvSpPr>
              <a:spLocks/>
            </p:cNvSpPr>
            <p:nvPr/>
          </p:nvSpPr>
          <p:spPr>
            <a:xfrm>
              <a:off y="1817" x="0"/>
              <a:ext cy="570" cx="1339"/>
            </a:xfrm>
            <a:prstGeom prst="rect">
              <a:avLst/>
            </a:prstGeom>
            <a:solidFill>
              <a:srgbClr val="F8F6E3"/>
            </a:solidFill>
            <a:ln>
              <a:noFill/>
            </a:ln>
          </p:spPr>
          <p:txBody>
            <a:bodyPr tIns="45752" numCol="1" bIns="45752"/>
            <a:lstStyle/>
            <a:p>
              <a:pPr marL="0" indent="0">
                <a:lnSpc>
                  <a:spcPts val="1600"/>
                </a:lnSpc>
              </a:pPr>
              <a:r>
                <a:rPr sz="2000" lang="en-US" smtClean="0" i="1" dirty="0" b="1">
                  <a:latin charset="0" pitchFamily="34" typeface="Calibri"/>
                </a:rPr>
                <a:t>Dopamine</a:t>
              </a:r>
            </a:p>
          </p:txBody>
        </p:sp>
        <p:sp>
          <p:nvSpPr>
            <p:cNvPr name="Text Box 121" id="121"/>
            <p:cNvSpPr>
              <a:spLocks/>
            </p:cNvSpPr>
            <p:nvPr/>
          </p:nvSpPr>
          <p:spPr>
            <a:xfrm>
              <a:off y="1817" x="1339"/>
              <a:ext cy="570" cx="1707"/>
            </a:xfrm>
            <a:prstGeom prst="rect">
              <a:avLst/>
            </a:prstGeom>
            <a:solidFill>
              <a:srgbClr val="F8F6E3"/>
            </a:solidFill>
            <a:ln>
              <a:noFill/>
            </a:ln>
          </p:spPr>
          <p:txBody>
            <a:bodyPr tIns="45752" numCol="1" bIns="45752"/>
            <a:lstStyle/>
            <a:p>
              <a:pPr marL="0" indent="0">
                <a:lnSpc>
                  <a:spcPts val="1600"/>
                </a:lnSpc>
              </a:pPr>
              <a:r>
                <a:rPr sz="2000" smtClean="0" lang="en-US" dirty="0">
                  <a:latin charset="0" pitchFamily="34" typeface="Calibri"/>
                </a:rPr>
                <a:t>Influences movement, learning, attention, and emotion</a:t>
              </a:r>
            </a:p>
          </p:txBody>
        </p:sp>
        <p:sp>
          <p:nvSpPr>
            <p:cNvPr name="Text Box 122" id="122"/>
            <p:cNvSpPr>
              <a:spLocks/>
            </p:cNvSpPr>
            <p:nvPr/>
          </p:nvSpPr>
          <p:spPr>
            <a:xfrm>
              <a:off y="1817" x="3046"/>
              <a:ext cy="570" cx="2714"/>
            </a:xfrm>
            <a:prstGeom prst="rect">
              <a:avLst/>
            </a:prstGeom>
            <a:solidFill>
              <a:srgbClr val="F8F6E3"/>
            </a:solidFill>
            <a:ln>
              <a:noFill/>
            </a:ln>
          </p:spPr>
          <p:txBody>
            <a:bodyPr tIns="45752" numCol="1" bIns="45752"/>
            <a:lstStyle/>
            <a:p>
              <a:pPr marL="0" indent="0">
                <a:lnSpc>
                  <a:spcPts val="1600"/>
                </a:lnSpc>
              </a:pPr>
              <a:r>
                <a:rPr sz="2000" smtClean="0" lang="en-US" dirty="0">
                  <a:latin charset="0" pitchFamily="34" typeface="Calibri"/>
                </a:rPr>
                <a:t>Oversupply linked to schizophrenia; undersupply linked to tremors and decreased mobility in Parkinson’s disease and ADHD</a:t>
              </a:r>
            </a:p>
          </p:txBody>
        </p:sp>
        <p:sp>
          <p:nvSpPr>
            <p:cNvPr name="Text Box 123" id="123"/>
            <p:cNvSpPr>
              <a:spLocks/>
            </p:cNvSpPr>
            <p:nvPr/>
          </p:nvSpPr>
          <p:spPr>
            <a:xfrm>
              <a:off y="1817" x="1339"/>
              <a:ext cy="570" cx="0"/>
            </a:xfrm>
            <a:prstGeom prst="line">
              <a:avLst/>
            </a:prstGeom>
            <a:noFill/>
            <a:ln w="38100">
              <a:solidFill>
                <a:srgbClr val="AA7A2B"/>
              </a:solidFill>
              <a:round/>
              <a:headEnd/>
              <a:tailEnd/>
            </a:ln>
          </p:spPr>
        </p:sp>
        <p:sp>
          <p:nvSpPr>
            <p:cNvPr name="Text Box 124" id="124"/>
            <p:cNvSpPr>
              <a:spLocks/>
            </p:cNvSpPr>
            <p:nvPr/>
          </p:nvSpPr>
          <p:spPr>
            <a:xfrm>
              <a:off y="1817" x="3046"/>
              <a:ext cy="570" cx="0"/>
            </a:xfrm>
            <a:prstGeom prst="line">
              <a:avLst/>
            </a:prstGeom>
            <a:noFill/>
            <a:ln w="38100">
              <a:solidFill>
                <a:srgbClr val="AA7A2B"/>
              </a:solidFill>
              <a:round/>
              <a:headEnd/>
              <a:tailEnd/>
            </a:ln>
          </p:spPr>
        </p:sp>
        <p:sp>
          <p:nvSpPr>
            <p:cNvPr name="Text Box 125" id="125"/>
            <p:cNvSpPr>
              <a:spLocks/>
            </p:cNvSpPr>
            <p:nvPr/>
          </p:nvSpPr>
          <p:spPr>
            <a:xfrm>
              <a:off y="1817" x="0"/>
              <a:ext cy="570" cx="0"/>
            </a:xfrm>
            <a:prstGeom prst="line">
              <a:avLst/>
            </a:prstGeom>
            <a:noFill/>
            <a:ln w="38100">
              <a:solidFill>
                <a:srgbClr val="AA7A2B"/>
              </a:solidFill>
              <a:round/>
              <a:headEnd/>
              <a:tailEnd/>
            </a:ln>
          </p:spPr>
        </p:sp>
        <p:sp>
          <p:nvSpPr>
            <p:cNvPr name="Text Box 126" id="126"/>
            <p:cNvSpPr>
              <a:spLocks/>
            </p:cNvSpPr>
            <p:nvPr/>
          </p:nvSpPr>
          <p:spPr>
            <a:xfrm>
              <a:off y="1817" x="5760"/>
              <a:ext cy="570" cx="0"/>
            </a:xfrm>
            <a:prstGeom prst="line">
              <a:avLst/>
            </a:prstGeom>
            <a:noFill/>
            <a:ln w="38100">
              <a:solidFill>
                <a:srgbClr val="AA7A2B"/>
              </a:solidFill>
              <a:round/>
              <a:headEnd/>
              <a:tailEnd/>
            </a:ln>
          </p:spPr>
        </p:sp>
        <p:sp>
          <p:nvSpPr>
            <p:cNvPr name="Text Box 127" id="127"/>
            <p:cNvSpPr>
              <a:spLocks/>
            </p:cNvSpPr>
            <p:nvPr/>
          </p:nvSpPr>
          <p:spPr>
            <a:xfrm>
              <a:off y="1817" x="0"/>
              <a:ext cy="0" cx="5760"/>
            </a:xfrm>
            <a:prstGeom prst="line">
              <a:avLst/>
            </a:prstGeom>
            <a:noFill/>
            <a:ln w="38100">
              <a:solidFill>
                <a:srgbClr val="AA7A2B"/>
              </a:solidFill>
              <a:round/>
              <a:headEnd/>
              <a:tailEnd/>
            </a:ln>
          </p:spPr>
        </p:sp>
        <p:sp>
          <p:nvSpPr>
            <p:cNvPr name="Text Box 128" id="128"/>
            <p:cNvSpPr>
              <a:spLocks/>
            </p:cNvSpPr>
            <p:nvPr/>
          </p:nvSpPr>
          <p:spPr>
            <a:xfrm>
              <a:off y="2387" x="0"/>
              <a:ext cy="0" cx="5760"/>
            </a:xfrm>
            <a:prstGeom prst="line">
              <a:avLst/>
            </a:prstGeom>
            <a:noFill/>
            <a:ln w="38100">
              <a:solidFill>
                <a:srgbClr val="AA7A2B"/>
              </a:solidFill>
              <a:round/>
              <a:headEnd/>
              <a:tailEnd/>
            </a:ln>
          </p:spPr>
        </p:sp>
      </p:grpSp>
      <p:grpSp>
        <p:nvGrpSpPr>
          <p:cNvPr name="Group 130" id="130"/>
          <p:cNvGrpSpPr>
            <a:grpSpLocks noSelect="0" noMove="0" noChangeAspect="0" noGrp="1"/>
          </p:cNvGrpSpPr>
          <p:nvPr/>
        </p:nvGrpSpPr>
        <p:grpSpPr>
          <a:xfrm>
            <a:off y="3905250" x="0"/>
            <a:ext cy="498475" cx="9144000"/>
            <a:chOff y="2460" x="0"/>
            <a:chExt cy="314" cx="5760"/>
          </a:xfrm>
        </p:grpSpPr>
        <p:sp>
          <p:nvSpPr>
            <p:cNvPr name="Text Box 131" id="131"/>
            <p:cNvSpPr>
              <a:spLocks/>
            </p:cNvSpPr>
            <p:nvPr/>
          </p:nvSpPr>
          <p:spPr>
            <a:xfrm>
              <a:off y="2460" x="0"/>
              <a:ext cy="314" cx="1339"/>
            </a:xfrm>
            <a:prstGeom prst="rect">
              <a:avLst/>
            </a:prstGeom>
            <a:solidFill>
              <a:srgbClr val="F8F6E3"/>
            </a:solidFill>
            <a:ln>
              <a:noFill/>
            </a:ln>
          </p:spPr>
          <p:txBody>
            <a:bodyPr tIns="45778" numCol="1" bIns="45778"/>
            <a:lstStyle/>
            <a:p>
              <a:pPr marL="0" indent="0">
                <a:lnSpc>
                  <a:spcPts val="1600"/>
                </a:lnSpc>
              </a:pPr>
              <a:r>
                <a:rPr sz="2000" lang="en-US" smtClean="0" i="1" dirty="0" b="1">
                  <a:latin charset="0" pitchFamily="34" typeface="Calibri"/>
                </a:rPr>
                <a:t>Acetylcholine (ACh)</a:t>
              </a:r>
            </a:p>
          </p:txBody>
        </p:sp>
        <p:sp>
          <p:nvSpPr>
            <p:cNvPr name="Text Box 132" id="132"/>
            <p:cNvSpPr>
              <a:spLocks/>
            </p:cNvSpPr>
            <p:nvPr/>
          </p:nvSpPr>
          <p:spPr>
            <a:xfrm>
              <a:off y="2460" x="1339"/>
              <a:ext cy="314" cx="1707"/>
            </a:xfrm>
            <a:prstGeom prst="rect">
              <a:avLst/>
            </a:prstGeom>
            <a:solidFill>
              <a:srgbClr val="F8F6E3"/>
            </a:solidFill>
            <a:ln>
              <a:noFill/>
            </a:ln>
          </p:spPr>
          <p:txBody>
            <a:bodyPr tIns="45778" numCol="1" bIns="45778"/>
            <a:lstStyle/>
            <a:p>
              <a:pPr marL="0" indent="0">
                <a:lnSpc>
                  <a:spcPts val="1600"/>
                </a:lnSpc>
              </a:pPr>
              <a:r>
                <a:rPr sz="2000" smtClean="0" lang="en-US" dirty="0">
                  <a:latin charset="0" pitchFamily="34" typeface="Calibri"/>
                </a:rPr>
                <a:t>Enables muscle action, learning, and memory</a:t>
              </a:r>
            </a:p>
          </p:txBody>
        </p:sp>
        <p:sp>
          <p:nvSpPr>
            <p:cNvPr name="Text Box 133" id="133"/>
            <p:cNvSpPr>
              <a:spLocks/>
            </p:cNvSpPr>
            <p:nvPr/>
          </p:nvSpPr>
          <p:spPr>
            <a:xfrm>
              <a:off y="2460" x="3046"/>
              <a:ext cy="314" cx="2714"/>
            </a:xfrm>
            <a:prstGeom prst="rect">
              <a:avLst/>
            </a:prstGeom>
            <a:solidFill>
              <a:srgbClr val="F8F6E3"/>
            </a:solidFill>
            <a:ln>
              <a:noFill/>
            </a:ln>
          </p:spPr>
          <p:txBody>
            <a:bodyPr tIns="45778" numCol="1" bIns="45778"/>
            <a:lstStyle/>
            <a:p>
              <a:pPr marL="0" indent="0">
                <a:lnSpc>
                  <a:spcPts val="1600"/>
                </a:lnSpc>
              </a:pPr>
              <a:r>
                <a:rPr sz="2000" smtClean="0" lang="en-US" dirty="0">
                  <a:latin charset="0" pitchFamily="34" typeface="Calibri"/>
                </a:rPr>
                <a:t>ACh-producing neurons deteriorate as Alzheimer’s disease progresses</a:t>
              </a:r>
            </a:p>
          </p:txBody>
        </p:sp>
        <p:sp>
          <p:nvSpPr>
            <p:cNvPr name="Text Box 134" id="134"/>
            <p:cNvSpPr>
              <a:spLocks/>
            </p:cNvSpPr>
            <p:nvPr/>
          </p:nvSpPr>
          <p:spPr>
            <a:xfrm>
              <a:off y="2460" x="1339"/>
              <a:ext cy="314" cx="0"/>
            </a:xfrm>
            <a:prstGeom prst="line">
              <a:avLst/>
            </a:prstGeom>
            <a:noFill/>
            <a:ln w="38100">
              <a:solidFill>
                <a:srgbClr val="AA7A2B"/>
              </a:solidFill>
              <a:round/>
              <a:headEnd/>
              <a:tailEnd/>
            </a:ln>
          </p:spPr>
        </p:sp>
        <p:sp>
          <p:nvSpPr>
            <p:cNvPr name="Text Box 135" id="135"/>
            <p:cNvSpPr>
              <a:spLocks/>
            </p:cNvSpPr>
            <p:nvPr/>
          </p:nvSpPr>
          <p:spPr>
            <a:xfrm>
              <a:off y="2460" x="3046"/>
              <a:ext cy="314" cx="0"/>
            </a:xfrm>
            <a:prstGeom prst="line">
              <a:avLst/>
            </a:prstGeom>
            <a:noFill/>
            <a:ln w="38100">
              <a:solidFill>
                <a:srgbClr val="AA7A2B"/>
              </a:solidFill>
              <a:round/>
              <a:headEnd/>
              <a:tailEnd/>
            </a:ln>
          </p:spPr>
        </p:sp>
        <p:sp>
          <p:nvSpPr>
            <p:cNvPr name="Text Box 136" id="136"/>
            <p:cNvSpPr>
              <a:spLocks/>
            </p:cNvSpPr>
            <p:nvPr/>
          </p:nvSpPr>
          <p:spPr>
            <a:xfrm>
              <a:off y="2460" x="0"/>
              <a:ext cy="314" cx="0"/>
            </a:xfrm>
            <a:prstGeom prst="line">
              <a:avLst/>
            </a:prstGeom>
            <a:noFill/>
            <a:ln w="38100">
              <a:solidFill>
                <a:srgbClr val="AA7A2B"/>
              </a:solidFill>
              <a:round/>
              <a:headEnd/>
              <a:tailEnd/>
            </a:ln>
          </p:spPr>
        </p:sp>
        <p:sp>
          <p:nvSpPr>
            <p:cNvPr name="Text Box 137" id="137"/>
            <p:cNvSpPr>
              <a:spLocks/>
            </p:cNvSpPr>
            <p:nvPr/>
          </p:nvSpPr>
          <p:spPr>
            <a:xfrm>
              <a:off y="2460" x="5760"/>
              <a:ext cy="314" cx="0"/>
            </a:xfrm>
            <a:prstGeom prst="line">
              <a:avLst/>
            </a:prstGeom>
            <a:noFill/>
            <a:ln w="38100">
              <a:solidFill>
                <a:srgbClr val="AA7A2B"/>
              </a:solidFill>
              <a:round/>
              <a:headEnd/>
              <a:tailEnd/>
            </a:ln>
          </p:spPr>
        </p:sp>
        <p:sp>
          <p:nvSpPr>
            <p:cNvPr name="Text Box 138" id="138"/>
            <p:cNvSpPr>
              <a:spLocks/>
            </p:cNvSpPr>
            <p:nvPr/>
          </p:nvSpPr>
          <p:spPr>
            <a:xfrm>
              <a:off y="2460" x="0"/>
              <a:ext cy="0" cx="5760"/>
            </a:xfrm>
            <a:prstGeom prst="line">
              <a:avLst/>
            </a:prstGeom>
            <a:noFill/>
            <a:ln w="38100">
              <a:solidFill>
                <a:srgbClr val="AA7A2B"/>
              </a:solidFill>
              <a:round/>
              <a:headEnd/>
              <a:tailEnd/>
            </a:ln>
          </p:spPr>
        </p:sp>
        <p:sp>
          <p:nvSpPr>
            <p:cNvPr name="Text Box 139" id="139"/>
            <p:cNvSpPr>
              <a:spLocks/>
            </p:cNvSpPr>
            <p:nvPr/>
          </p:nvSpPr>
          <p:spPr>
            <a:xfrm>
              <a:off y="2774" x="0"/>
              <a:ext cy="0" cx="5760"/>
            </a:xfrm>
            <a:prstGeom prst="line">
              <a:avLst/>
            </a:prstGeom>
            <a:noFill/>
            <a:ln w="38100">
              <a:solidFill>
                <a:srgbClr val="AA7A2B"/>
              </a:solidFill>
              <a:round/>
              <a:headEnd/>
              <a:tailEnd/>
            </a:ln>
          </p:spPr>
        </p:sp>
      </p:grpSp>
      <p:grpSp>
        <p:nvGrpSpPr>
          <p:cNvPr name="Group 141" id="141"/>
          <p:cNvGrpSpPr>
            <a:grpSpLocks noSelect="0" noMove="0" noChangeAspect="0" noGrp="1"/>
          </p:cNvGrpSpPr>
          <p:nvPr/>
        </p:nvGrpSpPr>
        <p:grpSpPr>
          <a:xfrm>
            <a:off y="4514850" x="0"/>
            <a:ext cy="498475" cx="9144000"/>
            <a:chOff y="2844" x="0"/>
            <a:chExt cy="314" cx="5760"/>
          </a:xfrm>
        </p:grpSpPr>
        <p:sp>
          <p:nvSpPr>
            <p:cNvPr name="Text Box 142" id="142"/>
            <p:cNvSpPr>
              <a:spLocks/>
            </p:cNvSpPr>
            <p:nvPr/>
          </p:nvSpPr>
          <p:spPr>
            <a:xfrm>
              <a:off y="2844" x="0"/>
              <a:ext cy="314" cx="1339"/>
            </a:xfrm>
            <a:prstGeom prst="rect">
              <a:avLst/>
            </a:prstGeom>
            <a:solidFill>
              <a:srgbClr val="F8F6E3"/>
            </a:solidFill>
            <a:ln>
              <a:noFill/>
            </a:ln>
          </p:spPr>
          <p:txBody>
            <a:bodyPr tIns="45778" numCol="1" bIns="45778"/>
            <a:lstStyle/>
            <a:p>
              <a:pPr marL="0" indent="0">
                <a:lnSpc>
                  <a:spcPts val="1600"/>
                </a:lnSpc>
              </a:pPr>
              <a:r>
                <a:rPr sz="2000" lang="en-US" smtClean="0" i="1" dirty="0" b="1">
                  <a:latin charset="0" pitchFamily="34" typeface="Calibri"/>
                </a:rPr>
                <a:t>Norepinephrine</a:t>
              </a:r>
            </a:p>
          </p:txBody>
        </p:sp>
        <p:sp>
          <p:nvSpPr>
            <p:cNvPr name="Text Box 143" id="143"/>
            <p:cNvSpPr>
              <a:spLocks/>
            </p:cNvSpPr>
            <p:nvPr/>
          </p:nvSpPr>
          <p:spPr>
            <a:xfrm>
              <a:off y="2844" x="1339"/>
              <a:ext cy="314" cx="1707"/>
            </a:xfrm>
            <a:prstGeom prst="rect">
              <a:avLst/>
            </a:prstGeom>
            <a:solidFill>
              <a:srgbClr val="F8F6E3"/>
            </a:solidFill>
            <a:ln>
              <a:noFill/>
            </a:ln>
          </p:spPr>
          <p:txBody>
            <a:bodyPr tIns="45778" numCol="1" bIns="45778"/>
            <a:lstStyle/>
            <a:p>
              <a:pPr marL="0" indent="0">
                <a:lnSpc>
                  <a:spcPts val="1600"/>
                </a:lnSpc>
              </a:pPr>
              <a:r>
                <a:rPr sz="2000" smtClean="0" lang="en-US" dirty="0">
                  <a:latin charset="0" pitchFamily="34" typeface="Calibri"/>
                </a:rPr>
                <a:t>Helps control alertness and arousal</a:t>
              </a:r>
            </a:p>
          </p:txBody>
        </p:sp>
        <p:sp>
          <p:nvSpPr>
            <p:cNvPr name="Text Box 144" id="144"/>
            <p:cNvSpPr>
              <a:spLocks/>
            </p:cNvSpPr>
            <p:nvPr/>
          </p:nvSpPr>
          <p:spPr>
            <a:xfrm>
              <a:off y="2844" x="3046"/>
              <a:ext cy="314" cx="2714"/>
            </a:xfrm>
            <a:prstGeom prst="rect">
              <a:avLst/>
            </a:prstGeom>
            <a:solidFill>
              <a:srgbClr val="F8F6E3"/>
            </a:solidFill>
            <a:ln>
              <a:noFill/>
            </a:ln>
          </p:spPr>
          <p:txBody>
            <a:bodyPr tIns="45778" numCol="1" bIns="45778"/>
            <a:lstStyle/>
            <a:p>
              <a:pPr marL="0" indent="0">
                <a:lnSpc>
                  <a:spcPts val="1600"/>
                </a:lnSpc>
              </a:pPr>
              <a:r>
                <a:rPr sz="2000" smtClean="0" lang="en-US" dirty="0">
                  <a:latin charset="0" pitchFamily="34" typeface="Calibri"/>
                </a:rPr>
                <a:t>Undersupply can depress mood and cause ADHD-like attention problems</a:t>
              </a:r>
            </a:p>
          </p:txBody>
        </p:sp>
        <p:sp>
          <p:nvSpPr>
            <p:cNvPr name="Text Box 145" id="145"/>
            <p:cNvSpPr>
              <a:spLocks/>
            </p:cNvSpPr>
            <p:nvPr/>
          </p:nvSpPr>
          <p:spPr>
            <a:xfrm>
              <a:off y="2844" x="1339"/>
              <a:ext cy="314" cx="0"/>
            </a:xfrm>
            <a:prstGeom prst="line">
              <a:avLst/>
            </a:prstGeom>
            <a:noFill/>
            <a:ln w="38100">
              <a:solidFill>
                <a:srgbClr val="AA7A2B"/>
              </a:solidFill>
              <a:round/>
              <a:headEnd/>
              <a:tailEnd/>
            </a:ln>
          </p:spPr>
        </p:sp>
        <p:sp>
          <p:nvSpPr>
            <p:cNvPr name="Text Box 146" id="146"/>
            <p:cNvSpPr>
              <a:spLocks/>
            </p:cNvSpPr>
            <p:nvPr/>
          </p:nvSpPr>
          <p:spPr>
            <a:xfrm>
              <a:off y="2844" x="3046"/>
              <a:ext cy="314" cx="0"/>
            </a:xfrm>
            <a:prstGeom prst="line">
              <a:avLst/>
            </a:prstGeom>
            <a:noFill/>
            <a:ln w="38100">
              <a:solidFill>
                <a:srgbClr val="AA7A2B"/>
              </a:solidFill>
              <a:round/>
              <a:headEnd/>
              <a:tailEnd/>
            </a:ln>
          </p:spPr>
        </p:sp>
        <p:sp>
          <p:nvSpPr>
            <p:cNvPr name="Text Box 147" id="147"/>
            <p:cNvSpPr>
              <a:spLocks/>
            </p:cNvSpPr>
            <p:nvPr/>
          </p:nvSpPr>
          <p:spPr>
            <a:xfrm>
              <a:off y="2844" x="0"/>
              <a:ext cy="314" cx="0"/>
            </a:xfrm>
            <a:prstGeom prst="line">
              <a:avLst/>
            </a:prstGeom>
            <a:noFill/>
            <a:ln w="38100">
              <a:solidFill>
                <a:srgbClr val="AA7A2B"/>
              </a:solidFill>
              <a:round/>
              <a:headEnd/>
              <a:tailEnd/>
            </a:ln>
          </p:spPr>
        </p:sp>
        <p:sp>
          <p:nvSpPr>
            <p:cNvPr name="Text Box 148" id="148"/>
            <p:cNvSpPr>
              <a:spLocks/>
            </p:cNvSpPr>
            <p:nvPr/>
          </p:nvSpPr>
          <p:spPr>
            <a:xfrm>
              <a:off y="2844" x="5760"/>
              <a:ext cy="314" cx="0"/>
            </a:xfrm>
            <a:prstGeom prst="line">
              <a:avLst/>
            </a:prstGeom>
            <a:noFill/>
            <a:ln w="38100">
              <a:solidFill>
                <a:srgbClr val="AA7A2B"/>
              </a:solidFill>
              <a:round/>
              <a:headEnd/>
              <a:tailEnd/>
            </a:ln>
          </p:spPr>
        </p:sp>
        <p:sp>
          <p:nvSpPr>
            <p:cNvPr name="Text Box 149" id="149"/>
            <p:cNvSpPr>
              <a:spLocks/>
            </p:cNvSpPr>
            <p:nvPr/>
          </p:nvSpPr>
          <p:spPr>
            <a:xfrm>
              <a:off y="2844" x="0"/>
              <a:ext cy="0" cx="5760"/>
            </a:xfrm>
            <a:prstGeom prst="line">
              <a:avLst/>
            </a:prstGeom>
            <a:noFill/>
            <a:ln w="38100">
              <a:solidFill>
                <a:srgbClr val="AA7A2B"/>
              </a:solidFill>
              <a:round/>
              <a:headEnd/>
              <a:tailEnd/>
            </a:ln>
          </p:spPr>
        </p:sp>
        <p:sp>
          <p:nvSpPr>
            <p:cNvPr name="Text Box 150" id="150"/>
            <p:cNvSpPr>
              <a:spLocks/>
            </p:cNvSpPr>
            <p:nvPr/>
          </p:nvSpPr>
          <p:spPr>
            <a:xfrm>
              <a:off y="3158" x="0"/>
              <a:ext cy="0" cx="5760"/>
            </a:xfrm>
            <a:prstGeom prst="line">
              <a:avLst/>
            </a:prstGeom>
            <a:noFill/>
            <a:ln w="38100">
              <a:solidFill>
                <a:srgbClr val="AA7A2B"/>
              </a:solidFill>
              <a:round/>
              <a:headEnd/>
              <a:tailEnd/>
            </a:ln>
          </p:spPr>
        </p:sp>
      </p:grpSp>
      <p:grpSp>
        <p:nvGrpSpPr>
          <p:cNvPr name="Group 152" id="152"/>
          <p:cNvGrpSpPr>
            <a:grpSpLocks noSelect="0" noMove="0" noChangeAspect="0" noGrp="1"/>
          </p:cNvGrpSpPr>
          <p:nvPr/>
        </p:nvGrpSpPr>
        <p:grpSpPr>
          <a:xfrm>
            <a:off y="5143500" x="0"/>
            <a:ext cy="498475" cx="9144000"/>
            <a:chOff y="3240" x="0"/>
            <a:chExt cy="314" cx="5760"/>
          </a:xfrm>
        </p:grpSpPr>
        <p:sp>
          <p:nvSpPr>
            <p:cNvPr name="Text Box 153" id="153"/>
            <p:cNvSpPr>
              <a:spLocks/>
            </p:cNvSpPr>
            <p:nvPr/>
          </p:nvSpPr>
          <p:spPr>
            <a:xfrm>
              <a:off y="3240" x="0"/>
              <a:ext cy="314" cx="1339"/>
            </a:xfrm>
            <a:prstGeom prst="rect">
              <a:avLst/>
            </a:prstGeom>
            <a:solidFill>
              <a:srgbClr val="F8F6E3"/>
            </a:solidFill>
            <a:ln>
              <a:noFill/>
            </a:ln>
          </p:spPr>
          <p:txBody>
            <a:bodyPr tIns="45778" numCol="1" bIns="45778"/>
            <a:lstStyle/>
            <a:p>
              <a:pPr marL="0" indent="0">
                <a:lnSpc>
                  <a:spcPts val="1600"/>
                </a:lnSpc>
              </a:pPr>
              <a:r>
                <a:rPr sz="2000" lang="en-US" smtClean="0" i="1" dirty="0" b="1">
                  <a:latin charset="0" pitchFamily="34" typeface="Calibri"/>
                </a:rPr>
                <a:t>GABA</a:t>
              </a:r>
              <a:r>
                <a:rPr sz="2000" lang="en-US" smtClean="0" i="1" dirty="0">
                  <a:latin charset="0" pitchFamily="34" typeface="Calibri"/>
                </a:rPr>
                <a:t> (gamma-aminobutyric acid</a:t>
              </a:r>
            </a:p>
          </p:txBody>
        </p:sp>
        <p:sp>
          <p:nvSpPr>
            <p:cNvPr name="Text Box 154" id="154"/>
            <p:cNvSpPr>
              <a:spLocks/>
            </p:cNvSpPr>
            <p:nvPr/>
          </p:nvSpPr>
          <p:spPr>
            <a:xfrm>
              <a:off y="3240" x="1339"/>
              <a:ext cy="314" cx="1707"/>
            </a:xfrm>
            <a:prstGeom prst="rect">
              <a:avLst/>
            </a:prstGeom>
            <a:solidFill>
              <a:srgbClr val="F8F6E3"/>
            </a:solidFill>
            <a:ln>
              <a:noFill/>
            </a:ln>
          </p:spPr>
          <p:txBody>
            <a:bodyPr tIns="45778" numCol="1" bIns="45778"/>
            <a:lstStyle/>
            <a:p>
              <a:pPr marL="0" indent="0">
                <a:lnSpc>
                  <a:spcPts val="1600"/>
                </a:lnSpc>
              </a:pPr>
              <a:r>
                <a:rPr sz="2000" smtClean="0" lang="en-US" dirty="0">
                  <a:latin charset="0" pitchFamily="34" typeface="Calibri"/>
                </a:rPr>
                <a:t>A major inhibitory neurotransmitter</a:t>
              </a:r>
            </a:p>
          </p:txBody>
        </p:sp>
        <p:sp>
          <p:nvSpPr>
            <p:cNvPr name="Text Box 155" id="155"/>
            <p:cNvSpPr>
              <a:spLocks/>
            </p:cNvSpPr>
            <p:nvPr/>
          </p:nvSpPr>
          <p:spPr>
            <a:xfrm>
              <a:off y="3240" x="3046"/>
              <a:ext cy="314" cx="2714"/>
            </a:xfrm>
            <a:prstGeom prst="rect">
              <a:avLst/>
            </a:prstGeom>
            <a:solidFill>
              <a:srgbClr val="F8F6E3"/>
            </a:solidFill>
            <a:ln>
              <a:noFill/>
            </a:ln>
          </p:spPr>
          <p:txBody>
            <a:bodyPr tIns="45778" numCol="1" bIns="45778"/>
            <a:lstStyle/>
            <a:p>
              <a:pPr marL="0" indent="0">
                <a:lnSpc>
                  <a:spcPts val="1600"/>
                </a:lnSpc>
              </a:pPr>
              <a:r>
                <a:rPr sz="2000" smtClean="0" lang="en-US" dirty="0">
                  <a:latin charset="0" pitchFamily="34" typeface="Calibri"/>
                </a:rPr>
                <a:t>Undersupply linked to seizures, tremors, and insomnia</a:t>
              </a:r>
            </a:p>
          </p:txBody>
        </p:sp>
        <p:sp>
          <p:nvSpPr>
            <p:cNvPr name="Text Box 156" id="156"/>
            <p:cNvSpPr>
              <a:spLocks/>
            </p:cNvSpPr>
            <p:nvPr/>
          </p:nvSpPr>
          <p:spPr>
            <a:xfrm>
              <a:off y="3240" x="1339"/>
              <a:ext cy="314" cx="0"/>
            </a:xfrm>
            <a:prstGeom prst="line">
              <a:avLst/>
            </a:prstGeom>
            <a:noFill/>
            <a:ln w="38100">
              <a:solidFill>
                <a:srgbClr val="AA7A2B"/>
              </a:solidFill>
              <a:round/>
              <a:headEnd/>
              <a:tailEnd/>
            </a:ln>
          </p:spPr>
        </p:sp>
        <p:sp>
          <p:nvSpPr>
            <p:cNvPr name="Text Box 157" id="157"/>
            <p:cNvSpPr>
              <a:spLocks/>
            </p:cNvSpPr>
            <p:nvPr/>
          </p:nvSpPr>
          <p:spPr>
            <a:xfrm>
              <a:off y="3240" x="3046"/>
              <a:ext cy="314" cx="0"/>
            </a:xfrm>
            <a:prstGeom prst="line">
              <a:avLst/>
            </a:prstGeom>
            <a:noFill/>
            <a:ln w="38100">
              <a:solidFill>
                <a:srgbClr val="AA7A2B"/>
              </a:solidFill>
              <a:round/>
              <a:headEnd/>
              <a:tailEnd/>
            </a:ln>
          </p:spPr>
        </p:sp>
        <p:sp>
          <p:nvSpPr>
            <p:cNvPr name="Text Box 158" id="158"/>
            <p:cNvSpPr>
              <a:spLocks/>
            </p:cNvSpPr>
            <p:nvPr/>
          </p:nvSpPr>
          <p:spPr>
            <a:xfrm>
              <a:off y="3240" x="0"/>
              <a:ext cy="314" cx="0"/>
            </a:xfrm>
            <a:prstGeom prst="line">
              <a:avLst/>
            </a:prstGeom>
            <a:noFill/>
            <a:ln w="38100">
              <a:solidFill>
                <a:srgbClr val="AA7A2B"/>
              </a:solidFill>
              <a:round/>
              <a:headEnd/>
              <a:tailEnd/>
            </a:ln>
          </p:spPr>
        </p:sp>
        <p:sp>
          <p:nvSpPr>
            <p:cNvPr name="Text Box 159" id="159"/>
            <p:cNvSpPr>
              <a:spLocks/>
            </p:cNvSpPr>
            <p:nvPr/>
          </p:nvSpPr>
          <p:spPr>
            <a:xfrm>
              <a:off y="3240" x="5760"/>
              <a:ext cy="314" cx="0"/>
            </a:xfrm>
            <a:prstGeom prst="line">
              <a:avLst/>
            </a:prstGeom>
            <a:noFill/>
            <a:ln w="38100">
              <a:solidFill>
                <a:srgbClr val="AA7A2B"/>
              </a:solidFill>
              <a:round/>
              <a:headEnd/>
              <a:tailEnd/>
            </a:ln>
          </p:spPr>
        </p:sp>
        <p:sp>
          <p:nvSpPr>
            <p:cNvPr name="Text Box 160" id="160"/>
            <p:cNvSpPr>
              <a:spLocks/>
            </p:cNvSpPr>
            <p:nvPr/>
          </p:nvSpPr>
          <p:spPr>
            <a:xfrm>
              <a:off y="3240" x="0"/>
              <a:ext cy="0" cx="5760"/>
            </a:xfrm>
            <a:prstGeom prst="line">
              <a:avLst/>
            </a:prstGeom>
            <a:noFill/>
            <a:ln w="38100">
              <a:solidFill>
                <a:srgbClr val="AA7A2B"/>
              </a:solidFill>
              <a:round/>
              <a:headEnd/>
              <a:tailEnd/>
            </a:ln>
          </p:spPr>
        </p:sp>
        <p:sp>
          <p:nvSpPr>
            <p:cNvPr name="Text Box 161" id="161"/>
            <p:cNvSpPr>
              <a:spLocks/>
            </p:cNvSpPr>
            <p:nvPr/>
          </p:nvSpPr>
          <p:spPr>
            <a:xfrm>
              <a:off y="3554" x="0"/>
              <a:ext cy="0" cx="5760"/>
            </a:xfrm>
            <a:prstGeom prst="line">
              <a:avLst/>
            </a:prstGeom>
            <a:noFill/>
            <a:ln w="38100">
              <a:solidFill>
                <a:srgbClr val="AA7A2B"/>
              </a:solidFill>
              <a:round/>
              <a:headEnd/>
              <a:tailEnd/>
            </a:ln>
          </p:spPr>
        </p:sp>
      </p:grpSp>
      <p:grpSp>
        <p:nvGrpSpPr>
          <p:cNvPr name="Group 163" id="163"/>
          <p:cNvGrpSpPr>
            <a:grpSpLocks noSelect="0" noMove="0" noChangeAspect="0" noGrp="1"/>
          </p:cNvGrpSpPr>
          <p:nvPr/>
        </p:nvGrpSpPr>
        <p:grpSpPr>
          <a:xfrm>
            <a:off y="5741987" x="0"/>
            <a:ext cy="904875" cx="9144000"/>
            <a:chOff y="3617" x="0"/>
            <a:chExt cy="570" cx="5760"/>
          </a:xfrm>
        </p:grpSpPr>
        <p:sp>
          <p:nvSpPr>
            <p:cNvPr name="Text Box 164" id="164"/>
            <p:cNvSpPr>
              <a:spLocks/>
            </p:cNvSpPr>
            <p:nvPr/>
          </p:nvSpPr>
          <p:spPr>
            <a:xfrm>
              <a:off y="3617" x="0"/>
              <a:ext cy="570" cx="1339"/>
            </a:xfrm>
            <a:prstGeom prst="rect">
              <a:avLst/>
            </a:prstGeom>
            <a:solidFill>
              <a:srgbClr val="F8F6E3"/>
            </a:solidFill>
            <a:ln>
              <a:noFill/>
            </a:ln>
          </p:spPr>
          <p:txBody>
            <a:bodyPr tIns="45752" numCol="1" bIns="45752"/>
            <a:lstStyle/>
            <a:p>
              <a:pPr marL="0" indent="0">
                <a:lnSpc>
                  <a:spcPts val="1600"/>
                </a:lnSpc>
              </a:pPr>
              <a:r>
                <a:rPr sz="2000" lang="en-US" smtClean="0" i="1" dirty="0" b="1">
                  <a:latin charset="0" pitchFamily="34" typeface="Calibri"/>
                </a:rPr>
                <a:t>Glutamate</a:t>
              </a:r>
            </a:p>
          </p:txBody>
        </p:sp>
        <p:sp>
          <p:nvSpPr>
            <p:cNvPr name="Text Box 165" id="165"/>
            <p:cNvSpPr>
              <a:spLocks/>
            </p:cNvSpPr>
            <p:nvPr/>
          </p:nvSpPr>
          <p:spPr>
            <a:xfrm>
              <a:off y="3617" x="1339"/>
              <a:ext cy="570" cx="1707"/>
            </a:xfrm>
            <a:prstGeom prst="rect">
              <a:avLst/>
            </a:prstGeom>
            <a:solidFill>
              <a:srgbClr val="F8F6E3"/>
            </a:solidFill>
            <a:ln>
              <a:noFill/>
            </a:ln>
          </p:spPr>
          <p:txBody>
            <a:bodyPr tIns="45752" numCol="1" bIns="45752"/>
            <a:lstStyle/>
            <a:p>
              <a:pPr marL="0" indent="0">
                <a:lnSpc>
                  <a:spcPts val="1600"/>
                </a:lnSpc>
              </a:pPr>
              <a:r>
                <a:rPr sz="2000" smtClean="0" lang="en-US" dirty="0">
                  <a:latin charset="0" pitchFamily="34" typeface="Calibri"/>
                </a:rPr>
                <a:t>A major excitatory neurotransmitter; involved in memory</a:t>
              </a:r>
            </a:p>
          </p:txBody>
        </p:sp>
        <p:sp>
          <p:nvSpPr>
            <p:cNvPr name="Text Box 166" id="166"/>
            <p:cNvSpPr>
              <a:spLocks/>
            </p:cNvSpPr>
            <p:nvPr/>
          </p:nvSpPr>
          <p:spPr>
            <a:xfrm>
              <a:off y="3617" x="3046"/>
              <a:ext cy="570" cx="2714"/>
            </a:xfrm>
            <a:prstGeom prst="rect">
              <a:avLst/>
            </a:prstGeom>
            <a:solidFill>
              <a:srgbClr val="F8F6E3"/>
            </a:solidFill>
            <a:ln>
              <a:noFill/>
            </a:ln>
          </p:spPr>
          <p:txBody>
            <a:bodyPr tIns="45752" numCol="1" bIns="45752"/>
            <a:lstStyle/>
            <a:p>
              <a:pPr marL="0" indent="0">
                <a:lnSpc>
                  <a:spcPts val="1600"/>
                </a:lnSpc>
              </a:pPr>
              <a:r>
                <a:rPr sz="2000" smtClean="0" lang="en-US" dirty="0">
                  <a:latin charset="0" pitchFamily="34" typeface="Calibri"/>
                </a:rPr>
                <a:t>Oversupply can overstimulate the brain, producing migraines or seizures; this is why some people avoid MSG (monosodium glutamate) in food</a:t>
              </a:r>
            </a:p>
          </p:txBody>
        </p:sp>
        <p:sp>
          <p:nvSpPr>
            <p:cNvPr name="Text Box 167" id="167"/>
            <p:cNvSpPr>
              <a:spLocks/>
            </p:cNvSpPr>
            <p:nvPr/>
          </p:nvSpPr>
          <p:spPr>
            <a:xfrm>
              <a:off y="3617" x="1339"/>
              <a:ext cy="570" cx="0"/>
            </a:xfrm>
            <a:prstGeom prst="line">
              <a:avLst/>
            </a:prstGeom>
            <a:noFill/>
            <a:ln w="38100">
              <a:solidFill>
                <a:srgbClr val="AA7A2B"/>
              </a:solidFill>
              <a:round/>
              <a:headEnd/>
              <a:tailEnd/>
            </a:ln>
          </p:spPr>
        </p:sp>
        <p:sp>
          <p:nvSpPr>
            <p:cNvPr name="Text Box 168" id="168"/>
            <p:cNvSpPr>
              <a:spLocks/>
            </p:cNvSpPr>
            <p:nvPr/>
          </p:nvSpPr>
          <p:spPr>
            <a:xfrm>
              <a:off y="3617" x="3046"/>
              <a:ext cy="570" cx="0"/>
            </a:xfrm>
            <a:prstGeom prst="line">
              <a:avLst/>
            </a:prstGeom>
            <a:noFill/>
            <a:ln w="38100">
              <a:solidFill>
                <a:srgbClr val="AA7A2B"/>
              </a:solidFill>
              <a:round/>
              <a:headEnd/>
              <a:tailEnd/>
            </a:ln>
          </p:spPr>
        </p:sp>
        <p:sp>
          <p:nvSpPr>
            <p:cNvPr name="Text Box 169" id="169"/>
            <p:cNvSpPr>
              <a:spLocks/>
            </p:cNvSpPr>
            <p:nvPr/>
          </p:nvSpPr>
          <p:spPr>
            <a:xfrm>
              <a:off y="3617" x="0"/>
              <a:ext cy="570" cx="0"/>
            </a:xfrm>
            <a:prstGeom prst="line">
              <a:avLst/>
            </a:prstGeom>
            <a:noFill/>
            <a:ln w="38100">
              <a:solidFill>
                <a:srgbClr val="AA7A2B"/>
              </a:solidFill>
              <a:round/>
              <a:headEnd/>
              <a:tailEnd/>
            </a:ln>
          </p:spPr>
        </p:sp>
        <p:sp>
          <p:nvSpPr>
            <p:cNvPr name="Text Box 170" id="170"/>
            <p:cNvSpPr>
              <a:spLocks/>
            </p:cNvSpPr>
            <p:nvPr/>
          </p:nvSpPr>
          <p:spPr>
            <a:xfrm>
              <a:off y="3617" x="5760"/>
              <a:ext cy="570" cx="0"/>
            </a:xfrm>
            <a:prstGeom prst="line">
              <a:avLst/>
            </a:prstGeom>
            <a:noFill/>
            <a:ln w="38100">
              <a:solidFill>
                <a:srgbClr val="AA7A2B"/>
              </a:solidFill>
              <a:round/>
              <a:headEnd/>
              <a:tailEnd/>
            </a:ln>
          </p:spPr>
        </p:sp>
        <p:sp>
          <p:nvSpPr>
            <p:cNvPr name="Text Box 171" id="171"/>
            <p:cNvSpPr>
              <a:spLocks/>
            </p:cNvSpPr>
            <p:nvPr/>
          </p:nvSpPr>
          <p:spPr>
            <a:xfrm>
              <a:off y="3617" x="0"/>
              <a:ext cy="0" cx="5760"/>
            </a:xfrm>
            <a:prstGeom prst="line">
              <a:avLst/>
            </a:prstGeom>
            <a:noFill/>
            <a:ln w="38100">
              <a:solidFill>
                <a:srgbClr val="AA7A2B"/>
              </a:solidFill>
              <a:round/>
              <a:headEnd/>
              <a:tailEnd/>
            </a:ln>
          </p:spPr>
        </p:sp>
        <p:sp>
          <p:nvSpPr>
            <p:cNvPr name="Text Box 172" id="172"/>
            <p:cNvSpPr>
              <a:spLocks/>
            </p:cNvSpPr>
            <p:nvPr/>
          </p:nvSpPr>
          <p:spPr>
            <a:xfrm>
              <a:off y="4187" x="0"/>
              <a:ext cy="0" cx="5760"/>
            </a:xfrm>
            <a:prstGeom prst="line">
              <a:avLst/>
            </a:prstGeom>
            <a:noFill/>
            <a:ln w="38100">
              <a:solidFill>
                <a:srgbClr val="AA7A2B"/>
              </a:solidFill>
              <a:round/>
              <a:headEnd/>
              <a:tailEnd/>
            </a:ln>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73" id="173"/>
          <p:cNvSpPr>
            <a:spLocks/>
          </p:cNvSpPr>
          <p:nvPr>
            <p:ph type="title"/>
          </p:nvPr>
        </p:nvSpPr>
        <p:spPr>
          <a:xfrm>
            <a:off y="103187" x="263525"/>
            <a:ext cy="1143000" cx="4197350"/>
          </a:xfrm>
          <a:prstGeom prst="rect">
            <a:avLst/>
          </a:prstGeom>
        </p:spPr>
        <p:txBody>
          <a:bodyPr tIns="45720" wrap="square" rIns="91440" numCol="1" lIns="91440" bIns="45720" anchor="ctr"/>
          <a:lstStyle/>
          <a:p>
            <a:pPr marL="0" indent="0">
              <a:lnSpc>
                <a:spcPts val="3600"/>
              </a:lnSpc>
            </a:pPr>
            <a:r>
              <a:rPr sz="4000" smtClean="0" lang="en-US" dirty="0" b="1">
                <a:solidFill>
                  <a:srgbClr val="444EA2"/>
                </a:solidFill>
              </a:rPr>
              <a:t>Serotonin pathways</a:t>
            </a:r>
          </a:p>
        </p:txBody>
      </p:sp>
      <p:sp>
        <p:nvSpPr>
          <p:cNvPr name="Text Box 174" id="174"/>
          <p:cNvSpPr>
            <a:spLocks/>
          </p:cNvSpPr>
          <p:nvPr>
            <p:ph type="obj"/>
          </p:nvPr>
        </p:nvSpPr>
        <p:spPr>
          <a:xfrm>
            <a:off y="1276350" x="354012"/>
            <a:ext cy="860425" cx="4106862"/>
          </a:xfrm>
          <a:prstGeom prst="rect">
            <a:avLst/>
          </a:prstGeom>
        </p:spPr>
        <p:txBody>
          <a:bodyPr tIns="45720" wrap="square" rIns="91440" numCol="1" lIns="91440" bIns="45720" anchor="t"/>
          <a:lstStyle/>
          <a:p>
            <a:pPr marL="0" indent="0">
              <a:lnSpc>
                <a:spcPts val="2000"/>
              </a:lnSpc>
              <a:buNone/>
            </a:pPr>
            <a:r>
              <a:rPr sz="2400" smtClean="0" lang="en-US" dirty="0"/>
              <a:t>Networks of neurons that communicate with serotonin help regulate mood.</a:t>
            </a:r>
          </a:p>
        </p:txBody>
      </p:sp>
      <p:pic>
        <p:nvPicPr>
          <p:cNvPr name="Picture 175" id="175"/>
          <p:cNvPicPr>
            <a:picLocks noChangeAspect="1"/>
          </p:cNvPicPr>
          <p:nvPr/>
        </p:nvPicPr>
        <p:blipFill>
          <a:blip r:embed="rId3"/>
          <a:srcRect t="9258" b="4898"/>
          <a:stretch/>
        </p:blipFill>
        <p:spPr>
          <a:xfrm>
            <a:off y="2501900" x="354012"/>
            <a:ext cy="4189412" cx="4106862"/>
          </a:xfrm>
          <a:prstGeom prst="rect">
            <a:avLst/>
          </a:prstGeom>
          <a:noFill/>
          <a:ln>
            <a:noFill/>
          </a:ln>
          <a:effectLst>
            <a:outerShdw dist="139700" dir="2700000" blurRad="63500">
              <a:srgbClr val="333333">
                <a:alpha val="64999"/>
              </a:srgbClr>
            </a:outerShdw>
          </a:effectLst>
        </p:spPr>
      </p:pic>
      <p:sp>
        <p:nvSpPr>
          <p:cNvPr name="Text Box 177" id="177"/>
          <p:cNvSpPr txBox="1">
            <a:spLocks/>
          </p:cNvSpPr>
          <p:nvPr/>
        </p:nvSpPr>
        <p:spPr>
          <a:xfrm>
            <a:off y="1189037" x="4648200"/>
            <a:ext cy="1035050" cx="4359275"/>
          </a:xfrm>
          <a:prstGeom prst="rect">
            <a:avLst/>
          </a:prstGeom>
          <a:noFill/>
          <a:ln>
            <a:noFill/>
          </a:ln>
        </p:spPr>
        <p:txBody>
          <a:bodyPr numCol="1"/>
          <a:lstStyle/>
          <a:p>
            <a:pPr marL="0" indent="0">
              <a:lnSpc>
                <a:spcPts val="2000"/>
              </a:lnSpc>
              <a:spcBef>
                <a:spcPct val="20000"/>
              </a:spcBef>
              <a:buNone/>
            </a:pPr>
            <a:r>
              <a:rPr sz="2400" smtClean="0" lang="en-US" dirty="0">
                <a:latin charset="0" pitchFamily="34" typeface="Calibri"/>
              </a:rPr>
              <a:t>Networks of neurons that communicate with dopamine are involved in focusing attention and controlling movement.</a:t>
            </a:r>
          </a:p>
        </p:txBody>
      </p:sp>
      <p:sp>
        <p:nvSpPr>
          <p:cNvPr name="Text Box 178" id="178"/>
          <p:cNvSpPr txBox="1">
            <a:spLocks/>
          </p:cNvSpPr>
          <p:nvPr/>
        </p:nvSpPr>
        <p:spPr>
          <a:xfrm>
            <a:off y="87312" x="4648200"/>
            <a:ext cy="1066800" cx="4114800"/>
          </a:xfrm>
          <a:prstGeom prst="rect">
            <a:avLst/>
          </a:prstGeom>
          <a:noFill/>
          <a:ln>
            <a:noFill/>
          </a:ln>
        </p:spPr>
        <p:txBody>
          <a:bodyPr numCol="1" anchor="ctr"/>
          <a:lstStyle/>
          <a:p>
            <a:pPr algn="ctr" marL="0" indent="0">
              <a:lnSpc>
                <a:spcPts val="3600"/>
              </a:lnSpc>
            </a:pPr>
            <a:r>
              <a:rPr sz="4000" smtClean="0" lang="en-US" dirty="0" b="1">
                <a:solidFill>
                  <a:srgbClr val="444EA2"/>
                </a:solidFill>
                <a:latin charset="0" pitchFamily="34" typeface="Calibri"/>
              </a:rPr>
              <a:t>Dopamine pathways</a:t>
            </a:r>
          </a:p>
        </p:txBody>
      </p:sp>
      <p:pic>
        <p:nvPicPr>
          <p:cNvPr name="Picture 179" id="179"/>
          <p:cNvPicPr>
            <a:picLocks noChangeAspect="1"/>
          </p:cNvPicPr>
          <p:nvPr/>
        </p:nvPicPr>
        <p:blipFill>
          <a:blip r:embed="rId4"/>
          <a:srcRect t="9142" b="5101"/>
          <a:stretch/>
        </p:blipFill>
        <p:spPr>
          <a:xfrm>
            <a:off y="2474912" x="4754562"/>
            <a:ext cy="4216400" cx="4165600"/>
          </a:xfrm>
          <a:prstGeom prst="rect">
            <a:avLst/>
          </a:prstGeom>
          <a:noFill/>
          <a:ln>
            <a:noFill/>
          </a:ln>
          <a:effectLst>
            <a:outerShdw dist="139700" dir="2700000" blurRad="63500">
              <a:srgbClr val="333333">
                <a:alpha val="64999"/>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1" id="181"/>
          <p:cNvSpPr>
            <a:spLocks/>
          </p:cNvSpPr>
          <p:nvPr>
            <p:ph type="title"/>
          </p:nvPr>
        </p:nvSpPr>
        <p:spPr>
          <a:xfrm>
            <a:off y="0" x="-20637"/>
            <a:ext cy="1706562" cx="9164637"/>
          </a:xfrm>
          <a:prstGeom prst="rect">
            <a:avLst/>
          </a:prstGeom>
          <a:solidFill>
            <a:srgbClr val="F36F21">
              <a:alpha val="99998"/>
            </a:srgbClr>
          </a:solidFill>
        </p:spPr>
        <p:txBody>
          <a:bodyPr tIns="45720" wrap="square" rIns="91440" numCol="1" lIns="274320" bIns="45720" anchor="ctr"/>
          <a:lstStyle/>
          <a:p>
            <a:pPr algn="l" marL="0" indent="0">
              <a:lnSpc>
                <a:spcPts val="4200"/>
              </a:lnSpc>
            </a:pPr>
            <a:r>
              <a:rPr sz="3200" lang="en-US" smtClean="0" i="1" dirty="0" b="1">
                <a:solidFill>
                  <a:srgbClr val="F8F6E3"/>
                </a:solidFill>
              </a:rPr>
              <a:t>Hearing the message</a:t>
            </a:r>
            <a:r>
              <a:rPr smtClean="0" lang="en-US" dirty="0" b="1">
                <a:solidFill>
                  <a:srgbClr val="F8F6E3"/>
                </a:solidFill>
              </a:rPr>
              <a:t/>
            </a:r>
            <a:br>
              <a:rPr smtClean="0" lang="en-US" dirty="0" b="1">
                <a:solidFill>
                  <a:srgbClr val="F8F6E3"/>
                </a:solidFill>
              </a:rPr>
            </a:br>
            <a:r>
              <a:rPr smtClean="0" lang="en-US" dirty="0" b="1">
                <a:solidFill>
                  <a:srgbClr val="F8F6E3"/>
                </a:solidFill>
              </a:rPr>
              <a:t>How Neurotransmitters Activate Receptors</a:t>
            </a:r>
          </a:p>
        </p:txBody>
      </p:sp>
      <p:sp>
        <p:nvSpPr>
          <p:cNvPr name="Text Box 182" id="182"/>
          <p:cNvSpPr>
            <a:spLocks/>
          </p:cNvSpPr>
          <p:nvPr>
            <p:ph type="obj"/>
          </p:nvPr>
        </p:nvSpPr>
        <p:spPr>
          <a:xfrm>
            <a:off y="1914525" x="130175"/>
            <a:ext cy="3840162" cx="2057400"/>
          </a:xfrm>
          <a:prstGeom prst="rect">
            <a:avLst/>
          </a:prstGeom>
        </p:spPr>
        <p:txBody>
          <a:bodyPr tIns="45720" wrap="square" rIns="91440" numCol="1" lIns="91440" bIns="45720" anchor="t"/>
          <a:lstStyle/>
          <a:p>
            <a:pPr marL="0" indent="0">
              <a:lnSpc>
                <a:spcPts val="2800"/>
              </a:lnSpc>
              <a:buNone/>
            </a:pPr>
            <a:r>
              <a:rPr smtClean="0" lang="en-US" dirty="0" b="1">
                <a:solidFill>
                  <a:srgbClr val="3AA082"/>
                </a:solidFill>
              </a:rPr>
              <a:t>When the key fits, the site is opened.</a:t>
            </a:r>
          </a:p>
        </p:txBody>
      </p:sp>
      <p:pic>
        <p:nvPicPr>
          <p:cNvPr name="Picture 183" id="183"/>
          <p:cNvPicPr>
            <a:picLocks noChangeAspect="1"/>
          </p:cNvPicPr>
          <p:nvPr/>
        </p:nvPicPr>
        <p:blipFill>
          <a:blip r:embed="rId3"/>
          <a:stretch/>
        </p:blipFill>
        <p:spPr>
          <a:xfrm>
            <a:off y="1914525" x="2403475"/>
            <a:ext cy="4794250" cx="6457950"/>
          </a:xfrm>
          <a:prstGeom prst="rect">
            <a:avLst/>
          </a:prstGeom>
          <a:noFill/>
          <a:ln>
            <a:noFill/>
          </a:ln>
          <a:effectLst>
            <a:outerShdw dist="139700" dir="2700000" blurRad="63500">
              <a:srgbClr val="333333">
                <a:alpha val="64999"/>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85" id="185"/>
          <p:cNvSpPr>
            <a:spLocks/>
          </p:cNvSpPr>
          <p:nvPr>
            <p:ph type="title"/>
          </p:nvPr>
        </p:nvSpPr>
        <p:spPr>
          <a:xfrm>
            <a:off y="80962" x="446087"/>
            <a:ext cy="1554162" cx="8229600"/>
          </a:xfrm>
          <a:prstGeom prst="rect">
            <a:avLst/>
          </a:prstGeom>
        </p:spPr>
        <p:txBody>
          <a:bodyPr tIns="45720" wrap="square" rIns="91440" numCol="1" lIns="91440" bIns="45720" anchor="ctr"/>
          <a:lstStyle/>
          <a:p>
            <a:pPr marL="0" indent="0">
              <a:lnSpc>
                <a:spcPts val="4000"/>
              </a:lnSpc>
            </a:pPr>
            <a:r>
              <a:rPr smtClean="0" lang="en-US" dirty="0" b="1">
                <a:solidFill>
                  <a:srgbClr val="F36F21"/>
                </a:solidFill>
              </a:rPr>
              <a:t>Keys that almost fit:</a:t>
            </a:r>
            <a:br>
              <a:rPr smtClean="0" lang="en-US" dirty="0" b="1">
                <a:solidFill>
                  <a:srgbClr val="F36F21"/>
                </a:solidFill>
              </a:rPr>
            </a:br>
            <a:r>
              <a:rPr smtClean="0" lang="en-US" dirty="0" b="1">
                <a:solidFill>
                  <a:srgbClr val="444EA2"/>
                </a:solidFill>
              </a:rPr>
              <a:t>Agonist</a:t>
            </a:r>
            <a:r>
              <a:rPr smtClean="0" lang="en-US" dirty="0"/>
              <a:t> and </a:t>
            </a:r>
            <a:r>
              <a:rPr smtClean="0" lang="en-US" dirty="0" b="1">
                <a:solidFill>
                  <a:srgbClr val="444EA2"/>
                </a:solidFill>
              </a:rPr>
              <a:t>Antagonist</a:t>
            </a:r>
            <a:r>
              <a:rPr smtClean="0" lang="en-US" dirty="0">
                <a:solidFill>
                  <a:srgbClr val="444EA2"/>
                </a:solidFill>
              </a:rPr>
              <a:t> </a:t>
            </a:r>
            <a:r>
              <a:rPr smtClean="0" lang="en-US" dirty="0"/>
              <a:t>Molecules</a:t>
            </a:r>
          </a:p>
        </p:txBody>
      </p:sp>
      <p:sp>
        <p:nvSpPr>
          <p:cNvPr name="Text Box 186" id="186"/>
          <p:cNvSpPr>
            <a:spLocks/>
          </p:cNvSpPr>
          <p:nvPr>
            <p:ph type="obj"/>
          </p:nvPr>
        </p:nvSpPr>
        <p:spPr>
          <a:xfrm>
            <a:off y="4448175" x="4930775"/>
            <a:ext cy="1352550" cx="3813175"/>
          </a:xfrm>
          <a:prstGeom prst="rect">
            <a:avLst/>
          </a:prstGeom>
        </p:spPr>
        <p:txBody>
          <a:bodyPr tIns="45720" wrap="square" rIns="91440" numCol="1" lIns="91440" bIns="45720" anchor="t"/>
          <a:lstStyle/>
          <a:p>
            <a:pPr marL="0" indent="0">
              <a:lnSpc>
                <a:spcPts val="2400"/>
              </a:lnSpc>
              <a:buNone/>
            </a:pPr>
            <a:r>
              <a:rPr sz="2800" smtClean="0" lang="en-US" dirty="0"/>
              <a:t>An </a:t>
            </a:r>
            <a:r>
              <a:rPr sz="2800" smtClean="0" lang="en-US" dirty="0" b="1">
                <a:solidFill>
                  <a:srgbClr val="444EA2"/>
                </a:solidFill>
              </a:rPr>
              <a:t>antagonist</a:t>
            </a:r>
            <a:r>
              <a:rPr sz="2800" smtClean="0" lang="en-US" dirty="0"/>
              <a:t> molecule fills the lock so that the neurotransmitter cannot get in and activate the receptor site.</a:t>
            </a:r>
          </a:p>
        </p:txBody>
      </p:sp>
      <p:pic>
        <p:nvPicPr>
          <p:cNvPr name="Picture 187" id="187"/>
          <p:cNvPicPr>
            <a:picLocks noChangeAspect="1"/>
          </p:cNvPicPr>
          <p:nvPr/>
        </p:nvPicPr>
        <p:blipFill>
          <a:blip r:embed="rId3"/>
          <a:stretch/>
        </p:blipFill>
        <p:spPr>
          <a:xfrm>
            <a:off y="1817687" x="0"/>
            <a:ext cy="2286000" cx="4686300"/>
          </a:xfrm>
          <a:prstGeom prst="rect">
            <a:avLst/>
          </a:prstGeom>
          <a:noFill/>
          <a:ln>
            <a:noFill/>
          </a:ln>
        </p:spPr>
      </p:pic>
      <p:pic>
        <p:nvPicPr>
          <p:cNvPr name="Picture 189" id="189"/>
          <p:cNvPicPr>
            <a:picLocks noChangeAspect="1"/>
          </p:cNvPicPr>
          <p:nvPr/>
        </p:nvPicPr>
        <p:blipFill>
          <a:blip r:embed="rId4"/>
          <a:stretch/>
        </p:blipFill>
        <p:spPr>
          <a:xfrm>
            <a:off y="1817687" x="4416425"/>
            <a:ext cy="2057400" cx="4727575"/>
          </a:xfrm>
          <a:prstGeom prst="rect">
            <a:avLst/>
          </a:prstGeom>
          <a:noFill/>
          <a:ln>
            <a:noFill/>
          </a:ln>
        </p:spPr>
      </p:pic>
      <p:sp>
        <p:nvSpPr>
          <p:cNvPr name="Text Box 191" id="191"/>
          <p:cNvSpPr>
            <a:spLocks/>
          </p:cNvSpPr>
          <p:nvPr/>
        </p:nvSpPr>
        <p:spPr>
          <a:xfrm>
            <a:off y="4448175" x="446087"/>
            <a:ext cy="1449387" cx="4240212"/>
          </a:xfrm>
          <a:prstGeom prst="rect">
            <a:avLst/>
          </a:prstGeom>
          <a:noFill/>
          <a:ln>
            <a:noFill/>
          </a:ln>
        </p:spPr>
        <p:txBody>
          <a:bodyPr numCol="1"/>
          <a:lstStyle/>
          <a:p>
            <a:pPr marL="0" indent="0">
              <a:lnSpc>
                <a:spcPts val="2400"/>
              </a:lnSpc>
              <a:spcBef>
                <a:spcPct val="20000"/>
              </a:spcBef>
            </a:pPr>
            <a:r>
              <a:rPr sz="2800" smtClean="0" lang="en-US" dirty="0">
                <a:solidFill>
                  <a:srgbClr val="000000"/>
                </a:solidFill>
                <a:latin charset="0" pitchFamily="34" typeface="Calibri"/>
              </a:rPr>
              <a:t>An </a:t>
            </a:r>
            <a:r>
              <a:rPr sz="2800" smtClean="0" lang="en-US" dirty="0" b="1">
                <a:solidFill>
                  <a:srgbClr val="444EA2"/>
                </a:solidFill>
                <a:latin charset="0" pitchFamily="34" typeface="Calibri"/>
              </a:rPr>
              <a:t>agonist</a:t>
            </a:r>
            <a:r>
              <a:rPr sz="2800" smtClean="0" lang="en-US" dirty="0">
                <a:solidFill>
                  <a:srgbClr val="444EA2"/>
                </a:solidFill>
                <a:latin charset="0" pitchFamily="34" typeface="Calibri"/>
              </a:rPr>
              <a:t> </a:t>
            </a:r>
            <a:r>
              <a:rPr sz="2800" smtClean="0" lang="en-US" dirty="0">
                <a:solidFill>
                  <a:srgbClr val="000000"/>
                </a:solidFill>
                <a:latin charset="0" pitchFamily="34" typeface="Calibri"/>
              </a:rPr>
              <a:t>molecule fills the receptor site </a:t>
            </a:r>
            <a:r>
              <a:rPr u="sng" sz="2800" smtClean="0" lang="en-US" dirty="0">
                <a:solidFill>
                  <a:srgbClr val="000000"/>
                </a:solidFill>
                <a:latin charset="0" pitchFamily="34" typeface="Calibri"/>
              </a:rPr>
              <a:t>and</a:t>
            </a:r>
            <a:r>
              <a:rPr sz="2800" smtClean="0" lang="en-US" dirty="0">
                <a:solidFill>
                  <a:srgbClr val="000000"/>
                </a:solidFill>
                <a:latin charset="0" pitchFamily="34" typeface="Calibri"/>
              </a:rPr>
              <a:t> activates it, acting like the neurotransmitter.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192" id="192"/>
          <p:cNvPicPr>
            <a:picLocks noChangeAspect="1"/>
          </p:cNvPicPr>
          <p:nvPr/>
        </p:nvPicPr>
        <p:blipFill>
          <a:blip r:embed="rId3"/>
          <a:stretch/>
        </p:blipFill>
        <p:spPr>
          <a:xfrm>
            <a:off y="1295400" x="2149475"/>
            <a:ext cy="5562600" cx="4805362"/>
          </a:xfrm>
          <a:prstGeom prst="rect">
            <a:avLst/>
          </a:prstGeom>
          <a:noFill/>
          <a:ln>
            <a:noFill/>
          </a:ln>
        </p:spPr>
      </p:pic>
      <p:sp>
        <p:nvSpPr>
          <p:cNvPr name="Text Box 194" id="194"/>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lnSpc>
                <a:spcPts val="4000"/>
              </a:lnSpc>
            </a:pPr>
            <a:r>
              <a:rPr smtClean="0" lang="en-US" dirty="0" b="1">
                <a:solidFill>
                  <a:srgbClr val="3AA082"/>
                </a:solidFill>
              </a:rPr>
              <a:t>The Inner and Outer Parts of the Nervous System</a:t>
            </a:r>
          </a:p>
        </p:txBody>
      </p:sp>
      <p:sp>
        <p:nvSpPr>
          <p:cNvPr name="Text Box 195" id="195"/>
          <p:cNvSpPr>
            <a:spLocks/>
          </p:cNvSpPr>
          <p:nvPr>
            <p:ph type="obj" sz="half"/>
          </p:nvPr>
        </p:nvSpPr>
        <p:spPr>
          <a:xfrm>
            <a:off y="1600200" x="228600"/>
            <a:ext cy="4643437" cx="2270125"/>
          </a:xfrm>
          <a:prstGeom prst="rect">
            <a:avLst/>
          </a:prstGeom>
        </p:spPr>
        <p:txBody>
          <a:bodyPr tIns="45720" wrap="square" rIns="91440" numCol="1" lIns="91440" bIns="45720" anchor="t"/>
          <a:lstStyle>
            <a:lvl1pPr>
              <a:defRPr sz="2800" smtClean="0" lang="en-US" dirty="0"/>
            </a:lvl1pPr>
            <a:lvl2pPr>
              <a:defRPr sz="2400" smtClean="0" lang="en-US" dirty="0"/>
            </a:lvl2pPr>
            <a:lvl3pPr>
              <a:defRPr sz="2000" smtClean="0" lang="en-US" dirty="0"/>
            </a:lvl3pPr>
            <a:lvl4pPr>
              <a:defRPr sz="1800" smtClean="0" lang="en-US" dirty="0"/>
            </a:lvl4pPr>
            <a:lvl5pPr>
              <a:defRPr sz="1800" smtClean="0" lang="en-US" dirty="0"/>
            </a:lvl5pPr>
          </a:lstStyle>
          <a:p>
            <a:pPr marL="0" indent="0">
              <a:lnSpc>
                <a:spcPts val="2400"/>
              </a:lnSpc>
              <a:spcAft>
                <a:spcPts val="1200"/>
              </a:spcAft>
              <a:buNone/>
            </a:pPr>
            <a:r>
              <a:rPr sz="2400" smtClean="0" lang="en-US" dirty="0">
                <a:solidFill>
                  <a:srgbClr val="F36F21"/>
                </a:solidFill>
              </a:rPr>
              <a:t>The central nervous system [CNS] consists of the brain and spinal cord.</a:t>
            </a:r>
          </a:p>
          <a:p>
            <a:pPr marL="0" indent="0">
              <a:lnSpc>
                <a:spcPts val="2400"/>
              </a:lnSpc>
              <a:spcAft>
                <a:spcPts val="1200"/>
              </a:spcAft>
              <a:buNone/>
            </a:pPr>
            <a:r>
              <a:rPr sz="2400" smtClean="0" lang="en-US" dirty="0">
                <a:solidFill>
                  <a:srgbClr val="F36F21"/>
                </a:solidFill>
              </a:rPr>
              <a:t>The CNS makes decisions for the body.</a:t>
            </a:r>
          </a:p>
        </p:txBody>
      </p:sp>
      <p:sp>
        <p:nvSpPr>
          <p:cNvPr name="Text Box 196" id="196"/>
          <p:cNvSpPr>
            <a:spLocks/>
          </p:cNvSpPr>
          <p:nvPr>
            <p:ph type="obj" sz="half"/>
          </p:nvPr>
        </p:nvSpPr>
        <p:spPr>
          <a:xfrm>
            <a:off y="1416050" x="6816725"/>
            <a:ext cy="3201987" cx="2133600"/>
          </a:xfrm>
          <a:prstGeom prst="rect">
            <a:avLst/>
          </a:prstGeom>
        </p:spPr>
        <p:txBody>
          <a:bodyPr tIns="45720" wrap="square" rIns="91440" numCol="1" lIns="91440" bIns="45720" anchor="t"/>
          <a:lstStyle>
            <a:lvl1pPr>
              <a:defRPr sz="2800" smtClean="0" lang="en-US" dirty="0"/>
            </a:lvl1pPr>
            <a:lvl2pPr>
              <a:defRPr sz="2400" smtClean="0" lang="en-US" dirty="0"/>
            </a:lvl2pPr>
            <a:lvl3pPr>
              <a:defRPr sz="2000" smtClean="0" lang="en-US" dirty="0"/>
            </a:lvl3pPr>
            <a:lvl4pPr>
              <a:defRPr sz="1800" smtClean="0" lang="en-US" dirty="0"/>
            </a:lvl4pPr>
            <a:lvl5pPr>
              <a:defRPr sz="1800" smtClean="0" lang="en-US" dirty="0"/>
            </a:lvl5pPr>
          </a:lstStyle>
          <a:p>
            <a:pPr marL="0" indent="0">
              <a:lnSpc>
                <a:spcPts val="2400"/>
              </a:lnSpc>
              <a:spcAft>
                <a:spcPts val="1200"/>
              </a:spcAft>
              <a:buNone/>
            </a:pPr>
            <a:r>
              <a:rPr sz="2400" smtClean="0" lang="en-US" dirty="0">
                <a:solidFill>
                  <a:srgbClr val="AA7A2B"/>
                </a:solidFill>
              </a:rPr>
              <a:t>The peripheral nervous system [PNS] consists of ‘the rest’ of the nervous system.  </a:t>
            </a:r>
          </a:p>
          <a:p>
            <a:pPr marL="0" indent="0">
              <a:lnSpc>
                <a:spcPts val="2400"/>
              </a:lnSpc>
              <a:spcAft>
                <a:spcPts val="1200"/>
              </a:spcAft>
              <a:buNone/>
            </a:pPr>
            <a:r>
              <a:rPr sz="2400" smtClean="0" lang="en-US" dirty="0">
                <a:solidFill>
                  <a:srgbClr val="AA7A2B"/>
                </a:solidFill>
              </a:rPr>
              <a:t>The PNS gathers and sends  information to and from the rest of the body.</a:t>
            </a:r>
          </a:p>
        </p:txBody>
      </p:sp>
      <p:cxnSp>
        <p:nvCxnSpPr>
          <p:cNvPr name="Connector 197" id="197"/>
          <p:cNvCxnSpPr/>
          <p:nvPr/>
        </p:nvCxnSpPr>
        <p:spPr>
          <a:xfrm>
            <a:off y="2362200" x="3429000"/>
            <a:ext cy="1828800" cx="0"/>
          </a:xfrm>
          <a:prstGeom prst="line">
            <a:avLst/>
          </a:prstGeom>
          <a:noFill/>
          <a:ln w="76200">
            <a:solidFill>
              <a:srgbClr val="E2490C"/>
            </a:solidFill>
            <a:round/>
            <a:headEnd/>
            <a:tailEn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199" id="199"/>
          <p:cNvSpPr>
            <a:spLocks/>
          </p:cNvSpPr>
          <p:nvPr>
            <p:ph type="title"/>
          </p:nvPr>
        </p:nvSpPr>
        <p:spPr>
          <a:xfrm>
            <a:off y="0" x="0"/>
            <a:ext cy="1020762" cx="9144000"/>
          </a:xfrm>
          <a:prstGeom prst="rect">
            <a:avLst/>
          </a:prstGeom>
        </p:spPr>
        <p:txBody>
          <a:bodyPr tIns="45720" wrap="square" rIns="91440" numCol="1" lIns="274320" bIns="45720" anchor="ctr"/>
          <a:lstStyle/>
          <a:p>
            <a:pPr marL="0" indent="0">
              <a:lnSpc>
                <a:spcPts val="4200"/>
              </a:lnSpc>
            </a:pPr>
            <a:r>
              <a:rPr smtClean="0" lang="en-US" dirty="0" b="1">
                <a:solidFill>
                  <a:srgbClr val="444EA2"/>
                </a:solidFill>
              </a:rPr>
              <a:t>Types of Neurons</a:t>
            </a:r>
          </a:p>
        </p:txBody>
      </p:sp>
      <p:sp>
        <p:nvSpPr>
          <p:cNvPr name="Text Box 200" id="200"/>
          <p:cNvSpPr>
            <a:spLocks/>
          </p:cNvSpPr>
          <p:nvPr/>
        </p:nvSpPr>
        <p:spPr>
          <a:xfrm>
            <a:off y="822325" x="0"/>
            <a:ext cy="3430587" cx="3578225"/>
          </a:xfrm>
          <a:prstGeom prst="ellipse">
            <a:avLst/>
          </a:prstGeom>
          <a:solidFill>
            <a:srgbClr val="A0366C"/>
          </a:solidFill>
          <a:ln>
            <a:noFill/>
          </a:ln>
        </p:spPr>
        <p:txBody>
          <a:bodyPr tIns="182880" rIns="182880" numCol="1" lIns="182880" bIns="182880" anchor="ctr"/>
          <a:lstStyle/>
          <a:p>
            <a:pPr algn="ctr" marL="0" indent="0">
              <a:lnSpc>
                <a:spcPts val="2400"/>
              </a:lnSpc>
            </a:pPr>
            <a:r>
              <a:rPr sz="2800" smtClean="0" lang="en-US" dirty="0" b="1">
                <a:solidFill>
                  <a:srgbClr val="FAC090"/>
                </a:solidFill>
                <a:latin charset="0" pitchFamily="34" typeface="Calibri"/>
              </a:rPr>
              <a:t>Sensory neurons </a:t>
            </a:r>
            <a:r>
              <a:rPr sz="2800" smtClean="0" lang="en-US" dirty="0">
                <a:solidFill>
                  <a:srgbClr val="F8F6E3"/>
                </a:solidFill>
                <a:latin charset="0" pitchFamily="34" typeface="Calibri"/>
              </a:rPr>
              <a:t>carry messages IN from the body’s tissues and sensory receptors to the CNS for processing.</a:t>
            </a:r>
          </a:p>
        </p:txBody>
      </p:sp>
      <p:sp>
        <p:nvSpPr>
          <p:cNvPr name="Text Box 201" id="201"/>
          <p:cNvSpPr>
            <a:spLocks/>
          </p:cNvSpPr>
          <p:nvPr/>
        </p:nvSpPr>
        <p:spPr>
          <a:xfrm>
            <a:off y="1771650" x="3025775"/>
            <a:ext cy="3430587" cx="3578225"/>
          </a:xfrm>
          <a:prstGeom prst="ellipse">
            <a:avLst/>
          </a:prstGeom>
          <a:solidFill>
            <a:srgbClr val="3AA082"/>
          </a:solidFill>
          <a:ln>
            <a:noFill/>
          </a:ln>
        </p:spPr>
        <p:txBody>
          <a:bodyPr tIns="182880" rIns="182880" numCol="1" lIns="182880" bIns="182880" anchor="ctr"/>
          <a:lstStyle/>
          <a:p>
            <a:pPr algn="ctr" marL="0" indent="0">
              <a:lnSpc>
                <a:spcPts val="2400"/>
              </a:lnSpc>
            </a:pPr>
            <a:r>
              <a:rPr sz="2800" smtClean="0" lang="en-US" dirty="0" b="1">
                <a:solidFill>
                  <a:srgbClr val="FAC090"/>
                </a:solidFill>
                <a:latin charset="0" pitchFamily="34" typeface="Calibri"/>
              </a:rPr>
              <a:t>Motor neurons </a:t>
            </a:r>
            <a:r>
              <a:rPr sz="2800" smtClean="0" lang="en-US" dirty="0">
                <a:solidFill>
                  <a:srgbClr val="F8F6E3"/>
                </a:solidFill>
                <a:latin charset="0" pitchFamily="34" typeface="Calibri"/>
              </a:rPr>
              <a:t>carry instructions OUT from the CNS out to the body’s tissues.</a:t>
            </a:r>
          </a:p>
        </p:txBody>
      </p:sp>
      <p:sp>
        <p:nvSpPr>
          <p:cNvPr name="Text Box 202" id="202"/>
          <p:cNvSpPr>
            <a:spLocks/>
          </p:cNvSpPr>
          <p:nvPr>
            <p:ph type="obj"/>
          </p:nvPr>
        </p:nvSpPr>
        <p:spPr>
          <a:xfrm>
            <a:off y="3427412" x="5565775"/>
            <a:ext cy="3430587" cx="3578225"/>
          </a:xfrm>
          <a:prstGeom prst="ellipse">
            <a:avLst/>
          </a:prstGeom>
          <a:solidFill>
            <a:srgbClr val="F36F21">
              <a:alpha val="99998"/>
            </a:srgbClr>
          </a:solidFill>
        </p:spPr>
        <p:txBody>
          <a:bodyPr tIns="182880" wrap="square" rIns="182880" numCol="1" lIns="182880" bIns="182880" anchor="ctr"/>
          <a:lstStyle/>
          <a:p>
            <a:pPr algn="ctr" marL="0" indent="0">
              <a:lnSpc>
                <a:spcPts val="2400"/>
              </a:lnSpc>
              <a:spcBef>
                <a:spcPct val="0"/>
              </a:spcBef>
              <a:buNone/>
            </a:pPr>
            <a:r>
              <a:rPr sz="2800" smtClean="0" lang="en-US" dirty="0" b="1">
                <a:solidFill>
                  <a:srgbClr val="FAC090"/>
                </a:solidFill>
              </a:rPr>
              <a:t>Interneurons</a:t>
            </a:r>
            <a:r>
              <a:rPr sz="2800" smtClean="0" lang="en-US" dirty="0">
                <a:solidFill>
                  <a:srgbClr val="F8F6E3"/>
                </a:solidFill>
              </a:rPr>
              <a:t> </a:t>
            </a:r>
            <a:r>
              <a:rPr sz="2800" smtClean="0" lang="en-US" dirty="0">
                <a:solidFill>
                  <a:srgbClr val="F8F6E3"/>
                </a:solidFill>
              </a:rPr>
              <a:t>(in the brain </a:t>
            </a:r>
            <a:r>
              <a:rPr sz="2800" smtClean="0" lang="en-US" dirty="0">
                <a:solidFill>
                  <a:srgbClr val="F8F6E3"/>
                </a:solidFill>
              </a:rPr>
              <a:t>and spinal cord) process information between the sensory input and motor </a:t>
            </a:r>
            <a:r>
              <a:rPr sz="2800" smtClean="0" lang="en-US" dirty="0">
                <a:solidFill>
                  <a:srgbClr val="F8F6E3"/>
                </a:solidFill>
              </a:rPr>
              <a:t>output.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25" id="25"/>
          <p:cNvPicPr>
            <a:picLocks noChangeAspect="1"/>
          </p:cNvPicPr>
          <p:nvPr/>
        </p:nvPicPr>
        <p:blipFill>
          <a:blip r:embed="rId3"/>
          <a:stretch/>
        </p:blipFill>
        <p:spPr>
          <a:xfrm rot="-10052878">
            <a:off y="2401887" x="117475"/>
            <a:ext cy="1181100" cx="2619375"/>
          </a:xfrm>
          <a:prstGeom prst="rect">
            <a:avLst/>
          </a:prstGeom>
          <a:noFill/>
          <a:ln>
            <a:noFill/>
          </a:ln>
          <a:effectLst>
            <a:outerShdw dist="139700" dir="2700000" blurRad="63500">
              <a:srgbClr val="333333">
                <a:alpha val="64999"/>
              </a:srgbClr>
            </a:outerShdw>
          </a:effectLst>
        </p:spPr>
      </p:pic>
      <p:sp>
        <p:nvSpPr>
          <p:cNvPr name="Text Box 27" id="27"/>
          <p:cNvSpPr>
            <a:spLocks/>
          </p:cNvSpPr>
          <p:nvPr>
            <p:ph type="title"/>
          </p:nvPr>
        </p:nvSpPr>
        <p:spPr>
          <a:xfrm>
            <a:off y="152400" x="457200"/>
            <a:ext cy="1143000" cx="8153400"/>
          </a:xfrm>
          <a:prstGeom prst="rect">
            <a:avLst/>
          </a:prstGeom>
        </p:spPr>
        <p:txBody>
          <a:bodyPr tIns="45720" wrap="square" rIns="91440" numCol="1" lIns="274320" bIns="45720" anchor="ctr"/>
          <a:lstStyle/>
          <a:p>
            <a:pPr marL="0" indent="0">
              <a:lnSpc>
                <a:spcPts val="4200"/>
              </a:lnSpc>
            </a:pPr>
            <a:r>
              <a:rPr smtClean="0" lang="en-US" dirty="0" b="1">
                <a:solidFill>
                  <a:srgbClr val="A0366C"/>
                </a:solidFill>
              </a:rPr>
              <a:t>Module 4: </a:t>
            </a:r>
            <a:br>
              <a:rPr smtClean="0" lang="en-US" dirty="0" b="1">
                <a:solidFill>
                  <a:srgbClr val="A0366C"/>
                </a:solidFill>
              </a:rPr>
            </a:br>
            <a:r>
              <a:rPr smtClean="0" lang="en-US" dirty="0" b="1">
                <a:solidFill>
                  <a:srgbClr val="A0366C"/>
                </a:solidFill>
              </a:rPr>
              <a:t>Neural and Hormonal Systems</a:t>
            </a:r>
          </a:p>
        </p:txBody>
      </p:sp>
      <p:pic>
        <p:nvPicPr>
          <p:cNvPr name="Picture 28" id="28"/>
          <p:cNvPicPr>
            <a:picLocks noChangeAspect="1"/>
          </p:cNvPicPr>
          <p:nvPr/>
        </p:nvPicPr>
        <p:blipFill>
          <a:blip r:embed="rId4"/>
          <a:stretch/>
        </p:blipFill>
        <p:spPr>
          <a:xfrm>
            <a:off y="2819400" x="6335712"/>
            <a:ext cy="3857625" cx="2660650"/>
          </a:xfrm>
          <a:prstGeom prst="rect">
            <a:avLst/>
          </a:prstGeom>
          <a:noFill/>
          <a:ln>
            <a:noFill/>
          </a:ln>
          <a:effectLst>
            <a:outerShdw dist="139700" dir="2700000" blurRad="63500">
              <a:srgbClr val="333333">
                <a:alpha val="64999"/>
              </a:srgbClr>
            </a:outerShdw>
          </a:effectLst>
        </p:spPr>
      </p:pic>
      <p:pic>
        <p:nvPicPr>
          <p:cNvPr name="Picture 30" id="30"/>
          <p:cNvPicPr>
            <a:picLocks noChangeAspect="1"/>
          </p:cNvPicPr>
          <p:nvPr/>
        </p:nvPicPr>
        <p:blipFill>
          <a:blip r:embed="rId5"/>
          <a:stretch/>
        </p:blipFill>
        <p:spPr>
          <a:xfrm>
            <a:off y="3962400" x="1600200"/>
            <a:ext cy="2536825" cx="4029075"/>
          </a:xfrm>
          <a:prstGeom prst="rect">
            <a:avLst/>
          </a:prstGeom>
          <a:noFill/>
          <a:ln>
            <a:noFill/>
          </a:ln>
          <a:effectLst>
            <a:outerShdw dist="139700" dir="2700000" blurRad="63500">
              <a:srgbClr val="333333">
                <a:alpha val="64999"/>
              </a:srgbClr>
            </a:outerShdw>
          </a:effectLst>
        </p:spPr>
      </p:pic>
      <p:pic>
        <p:nvPicPr>
          <p:cNvPr name="Picture 32" id="32"/>
          <p:cNvPicPr>
            <a:picLocks noChangeAspect="1"/>
          </p:cNvPicPr>
          <p:nvPr/>
        </p:nvPicPr>
        <p:blipFill>
          <a:blip r:embed="rId6"/>
          <a:srcRect t="10715" r="9534" l="12418" b="7143"/>
          <a:stretch/>
        </p:blipFill>
        <p:spPr>
          <a:xfrm>
            <a:off y="1676400" x="2944812"/>
            <a:ext cy="1752600" cx="3352800"/>
          </a:xfrm>
          <a:prstGeom prst="rect">
            <a:avLst/>
          </a:prstGeom>
          <a:effectLst>
            <a:outerShdw dist="139700" dir="2700000" blurRad="63500">
              <a:srgbClr val="333333">
                <a:alpha val="64999"/>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203" id="203"/>
          <p:cNvPicPr>
            <a:picLocks noChangeAspect="1"/>
          </p:cNvPicPr>
          <p:nvPr/>
        </p:nvPicPr>
        <p:blipFill>
          <a:blip r:embed="rId3"/>
          <a:srcRect r="-1" l="42860" b="68167"/>
          <a:stretch/>
        </p:blipFill>
        <p:spPr>
          <a:xfrm>
            <a:off y="1885950" x="3692525"/>
            <a:ext cy="3771900" cx="5029200"/>
          </a:xfrm>
          <a:prstGeom prst="rect">
            <a:avLst/>
          </a:prstGeom>
          <a:noFill/>
          <a:ln>
            <a:noFill/>
          </a:ln>
          <a:effectLst>
            <a:outerShdw dist="139700" dir="2700000" blurRad="63500">
              <a:srgbClr val="333333">
                <a:alpha val="64999"/>
              </a:srgbClr>
            </a:outerShdw>
          </a:effectLst>
        </p:spPr>
      </p:pic>
      <p:sp>
        <p:nvSpPr>
          <p:cNvPr name="Text Box 205" id="205"/>
          <p:cNvSpPr>
            <a:spLocks/>
          </p:cNvSpPr>
          <p:nvPr>
            <p:ph type="title"/>
          </p:nvPr>
        </p:nvSpPr>
        <p:spPr>
          <a:xfrm>
            <a:off y="0" x="0"/>
            <a:ext cy="1211262" cx="9144000"/>
          </a:xfrm>
          <a:prstGeom prst="rect">
            <a:avLst/>
          </a:prstGeom>
          <a:solidFill>
            <a:srgbClr val="F36F21">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The “Nerves” </a:t>
            </a:r>
            <a:r>
              <a:rPr sz="3200" lang="en-US" smtClean="0" i="1" dirty="0" b="1">
                <a:solidFill>
                  <a:srgbClr val="F8F6E3"/>
                </a:solidFill>
              </a:rPr>
              <a:t/>
            </a:r>
            <a:br>
              <a:rPr sz="3200" lang="en-US" smtClean="0" i="1" dirty="0" b="1">
                <a:solidFill>
                  <a:srgbClr val="F8F6E3"/>
                </a:solidFill>
              </a:rPr>
            </a:br>
            <a:r>
              <a:rPr sz="3200" lang="en-US" smtClean="0" i="1" dirty="0" b="1">
                <a:solidFill>
                  <a:srgbClr val="F8F6E3"/>
                </a:solidFill>
              </a:rPr>
              <a:t>are not the same as neurons.</a:t>
            </a:r>
          </a:p>
        </p:txBody>
      </p:sp>
      <p:sp>
        <p:nvSpPr>
          <p:cNvPr name="Text Box 206" id="206"/>
          <p:cNvSpPr>
            <a:spLocks/>
          </p:cNvSpPr>
          <p:nvPr>
            <p:ph type="body"/>
          </p:nvPr>
        </p:nvSpPr>
        <p:spPr>
          <a:xfrm>
            <a:off y="1543050" x="304800"/>
            <a:ext cy="1676400" cx="2941637"/>
          </a:xfrm>
          <a:prstGeom prst="rect">
            <a:avLst/>
          </a:prstGeom>
        </p:spPr>
        <p:txBody>
          <a:bodyPr tIns="45720" wrap="square" rIns="91440" numCol="1" lIns="91440" bIns="45720" anchor="t"/>
          <a:lstStyle/>
          <a:p>
            <a:pPr marL="0" indent="0">
              <a:lnSpc>
                <a:spcPts val="2800"/>
              </a:lnSpc>
              <a:buNone/>
            </a:pPr>
            <a:r>
              <a:rPr sz="3000" smtClean="0" lang="en-US" dirty="0"/>
              <a:t>Nerves consist of neural “</a:t>
            </a:r>
            <a:r>
              <a:rPr sz="3000" smtClean="0" lang="en-US" dirty="0">
                <a:solidFill>
                  <a:srgbClr val="444EA2"/>
                </a:solidFill>
              </a:rPr>
              <a:t>cables</a:t>
            </a:r>
            <a:r>
              <a:rPr sz="3000" smtClean="0" lang="en-US" dirty="0"/>
              <a:t>” containing </a:t>
            </a:r>
            <a:r>
              <a:rPr u="sng" sz="3000" smtClean="0" lang="en-US" dirty="0"/>
              <a:t>many axons</a:t>
            </a:r>
            <a:r>
              <a:rPr sz="3000" smtClean="0" lang="en-US" dirty="0"/>
              <a:t>. </a:t>
            </a:r>
          </a:p>
        </p:txBody>
      </p:sp>
      <p:sp>
        <p:nvSpPr>
          <p:cNvPr name="Text Box 207" id="207"/>
          <p:cNvSpPr txBox="1">
            <a:spLocks/>
          </p:cNvSpPr>
          <p:nvPr/>
        </p:nvSpPr>
        <p:spPr>
          <a:xfrm>
            <a:off y="3295650" x="331787"/>
            <a:ext cy="2362200" cx="3360737"/>
          </a:xfrm>
          <a:prstGeom prst="rect">
            <a:avLst/>
          </a:prstGeom>
          <a:noFill/>
          <a:ln>
            <a:noFill/>
          </a:ln>
        </p:spPr>
        <p:txBody>
          <a:bodyPr numCol="1"/>
          <a:lstStyle/>
          <a:p>
            <a:pPr marL="0" indent="0">
              <a:lnSpc>
                <a:spcPts val="2800"/>
              </a:lnSpc>
              <a:spcBef>
                <a:spcPct val="20000"/>
              </a:spcBef>
              <a:buNone/>
            </a:pPr>
            <a:r>
              <a:rPr sz="3000" smtClean="0" lang="en-US" dirty="0">
                <a:latin charset="0" pitchFamily="34" typeface="Calibri"/>
              </a:rPr>
              <a:t>Nerves are part of the </a:t>
            </a:r>
            <a:r>
              <a:rPr sz="3000" smtClean="0" lang="en-US" dirty="0">
                <a:solidFill>
                  <a:srgbClr val="444EA2"/>
                </a:solidFill>
                <a:latin charset="0" pitchFamily="34" typeface="Calibri"/>
              </a:rPr>
              <a:t>peripheral nervous system </a:t>
            </a:r>
            <a:r>
              <a:rPr sz="3000" smtClean="0" lang="en-US" dirty="0">
                <a:latin charset="0" pitchFamily="34" typeface="Calibri"/>
              </a:rPr>
              <a:t>and connect muscles, glands, and sense organs to the central nervous system.</a:t>
            </a:r>
          </a:p>
        </p:txBody>
      </p:sp>
    </p:spTree>
  </p:cSld>
  <p:clrMapOvr>
    <a:masterClrMapping/>
  </p:clrMapOvr>
  <p:transition>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08" id="208"/>
          <p:cNvSpPr>
            <a:spLocks/>
          </p:cNvSpPr>
          <p:nvPr>
            <p:ph type="title"/>
          </p:nvPr>
        </p:nvSpPr>
        <p:spPr>
          <a:xfrm>
            <a:off y="0" x="457200"/>
            <a:ext cy="1314450" cx="8229600"/>
          </a:xfrm>
          <a:prstGeom prst="rect">
            <a:avLst/>
          </a:prstGeom>
        </p:spPr>
        <p:txBody>
          <a:bodyPr tIns="45720" wrap="square" rIns="91440" numCol="1" lIns="91440" bIns="45720" anchor="ctr"/>
          <a:lstStyle/>
          <a:p>
            <a:pPr marL="0" indent="0"/>
            <a:r>
              <a:rPr smtClean="0" lang="en-US" dirty="0" b="1">
                <a:solidFill>
                  <a:srgbClr val="A0366C"/>
                </a:solidFill>
              </a:rPr>
              <a:t>More Parts of the Nervous System</a:t>
            </a:r>
          </a:p>
        </p:txBody>
      </p:sp>
      <p:pic>
        <p:nvPicPr>
          <p:cNvPr name="Picture 209" id="209"/>
          <p:cNvPicPr>
            <a:picLocks noChangeAspect="1"/>
          </p:cNvPicPr>
          <p:nvPr/>
        </p:nvPicPr>
        <p:blipFill>
          <a:blip r:embed="rId3"/>
          <a:srcRect t="0" r="0" l="0" b="0"/>
          <a:stretch/>
        </p:blipFill>
        <p:spPr>
          <a:xfrm>
            <a:off y="1219200" x="263525"/>
            <a:ext cy="5334000" cx="8347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1" id="211"/>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r>
              <a:rPr smtClean="0" lang="en-US" dirty="0" b="1">
                <a:solidFill>
                  <a:srgbClr val="A0366C"/>
                </a:solidFill>
              </a:rPr>
              <a:t>The Peripheral Nervous System</a:t>
            </a:r>
          </a:p>
        </p:txBody>
      </p:sp>
      <p:pic>
        <p:nvPicPr>
          <p:cNvPr name="Picture 212" id="212"/>
          <p:cNvPicPr>
            <a:picLocks noChangeAspect="1"/>
          </p:cNvPicPr>
          <p:nvPr/>
        </p:nvPicPr>
        <p:blipFill>
          <a:blip r:embed="rId3"/>
          <a:stretch/>
        </p:blipFill>
        <p:spPr>
          <a:xfrm>
            <a:off y="1416050" x="747712"/>
            <a:ext cy="5146675" cx="7953375"/>
          </a:xfrm>
          <a:prstGeom prst="rect">
            <a:avLst/>
          </a:prstGeom>
          <a:noFill/>
          <a:ln>
            <a:noFill/>
          </a:ln>
        </p:spPr>
      </p:pic>
      <p:pic>
        <p:nvPicPr>
          <p:cNvPr name="Picture 214" id="214"/>
          <p:cNvPicPr>
            <a:picLocks noChangeAspect="1"/>
          </p:cNvPicPr>
          <p:nvPr/>
        </p:nvPicPr>
        <p:blipFill>
          <a:blip r:embed="rId4"/>
          <a:stretch/>
        </p:blipFill>
        <p:spPr>
          <a:xfrm>
            <a:off y="1143000" x="6553200"/>
            <a:ext cy="1371600" cx="2590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16" id="216"/>
          <p:cNvSpPr>
            <a:spLocks/>
          </p:cNvSpPr>
          <p:nvPr>
            <p:ph type="title"/>
          </p:nvPr>
        </p:nvSpPr>
        <p:spPr>
          <a:xfrm>
            <a:off y="1039812" x="0"/>
            <a:ext cy="1177925" cx="3352800"/>
          </a:xfrm>
          <a:prstGeom prst="rect">
            <a:avLst/>
          </a:prstGeom>
        </p:spPr>
        <p:txBody>
          <a:bodyPr tIns="45720" wrap="square" rIns="91440" numCol="1" lIns="91440" bIns="45720" anchor="ctr"/>
          <a:lstStyle/>
          <a:p>
            <a:pPr marL="0" indent="0">
              <a:lnSpc>
                <a:spcPts val="4000"/>
              </a:lnSpc>
            </a:pPr>
            <a:r>
              <a:rPr smtClean="0" lang="en-US" dirty="0" b="1">
                <a:solidFill>
                  <a:srgbClr val="A0366C"/>
                </a:solidFill>
              </a:rPr>
              <a:t>The Autonomic</a:t>
            </a:r>
            <a:br>
              <a:rPr smtClean="0" lang="en-US" dirty="0" b="1">
                <a:solidFill>
                  <a:srgbClr val="A0366C"/>
                </a:solidFill>
              </a:rPr>
            </a:br>
            <a:r>
              <a:rPr smtClean="0" lang="en-US" dirty="0" b="1">
                <a:solidFill>
                  <a:srgbClr val="A0366C"/>
                </a:solidFill>
              </a:rPr>
              <a:t>Nervous System:</a:t>
            </a:r>
            <a:br>
              <a:rPr smtClean="0" lang="en-US" dirty="0" b="1">
                <a:solidFill>
                  <a:srgbClr val="A0366C"/>
                </a:solidFill>
              </a:rPr>
            </a:br>
            <a:r>
              <a:rPr smtClean="0" lang="en-US" dirty="0" b="1">
                <a:solidFill>
                  <a:srgbClr val="A0366C"/>
                </a:solidFill>
              </a:rPr>
              <a:t/>
            </a:r>
            <a:br>
              <a:rPr smtClean="0" lang="en-US" dirty="0" b="1">
                <a:solidFill>
                  <a:srgbClr val="A0366C"/>
                </a:solidFill>
              </a:rPr>
            </a:br>
          </a:p>
        </p:txBody>
      </p:sp>
      <p:pic>
        <p:nvPicPr>
          <p:cNvPr name="Picture 217" id="217"/>
          <p:cNvPicPr>
            <a:picLocks noChangeAspect="1"/>
          </p:cNvPicPr>
          <p:nvPr/>
        </p:nvPicPr>
        <p:blipFill>
          <a:blip r:embed="rId3"/>
          <a:srcRect t="0" r="0" l="0" b="0"/>
          <a:stretch/>
        </p:blipFill>
        <p:spPr>
          <a:xfrm>
            <a:off y="322262" x="3165475"/>
            <a:ext cy="6477000" cx="5943600"/>
          </a:xfrm>
          <a:prstGeom prst="rect">
            <a:avLst/>
          </a:prstGeom>
        </p:spPr>
      </p:pic>
      <p:sp>
        <p:nvSpPr>
          <p:cNvPr name="Text Box 219" id="219"/>
          <p:cNvSpPr>
            <a:spLocks/>
          </p:cNvSpPr>
          <p:nvPr/>
        </p:nvSpPr>
        <p:spPr>
          <a:xfrm>
            <a:off y="2509837" x="149225"/>
            <a:ext cy="3324225" cx="3016250"/>
          </a:xfrm>
          <a:prstGeom prst="rect">
            <a:avLst/>
          </a:prstGeom>
          <a:noFill/>
          <a:ln>
            <a:noFill/>
          </a:ln>
        </p:spPr>
        <p:txBody>
          <a:bodyPr numCol="1">
            <a:spAutoFit/>
          </a:bodyPr>
          <a:lstStyle/>
          <a:p>
            <a:pPr algn="ctr" marL="0" indent="0">
              <a:lnSpc>
                <a:spcPts val="2800"/>
              </a:lnSpc>
            </a:pPr>
            <a:r>
              <a:rPr sz="3200" smtClean="0" lang="en-US" dirty="0">
                <a:solidFill>
                  <a:srgbClr val="444EA2"/>
                </a:solidFill>
                <a:latin charset="0" pitchFamily="34" typeface="Calibri"/>
              </a:rPr>
              <a:t>The sympathetic </a:t>
            </a:r>
            <a:r>
              <a:rPr sz="3200" smtClean="0" lang="en-US" dirty="0">
                <a:solidFill>
                  <a:srgbClr val="000000"/>
                </a:solidFill>
                <a:latin charset="0" pitchFamily="34" typeface="Calibri"/>
              </a:rPr>
              <a:t>NS </a:t>
            </a:r>
            <a:r>
              <a:rPr u="sng" sz="3200" smtClean="0" lang="en-US" dirty="0">
                <a:solidFill>
                  <a:srgbClr val="000000"/>
                </a:solidFill>
                <a:latin charset="0" pitchFamily="34" typeface="Calibri"/>
              </a:rPr>
              <a:t>arouses</a:t>
            </a:r>
            <a:r>
              <a:rPr sz="3200" smtClean="0" lang="en-US" dirty="0">
                <a:solidFill>
                  <a:srgbClr val="000000"/>
                </a:solidFill>
                <a:latin charset="0" pitchFamily="34" typeface="Calibri"/>
              </a:rPr>
              <a:t/>
            </a:r>
            <a:br>
              <a:rPr sz="3200" smtClean="0" lang="en-US" dirty="0">
                <a:solidFill>
                  <a:srgbClr val="000000"/>
                </a:solidFill>
                <a:latin charset="0" pitchFamily="34" typeface="Calibri"/>
              </a:rPr>
            </a:br>
            <a:r>
              <a:rPr sz="3200" smtClean="0" lang="en-US" dirty="0">
                <a:solidFill>
                  <a:srgbClr val="000000"/>
                </a:solidFill>
                <a:latin charset="0" pitchFamily="34" typeface="Calibri"/>
              </a:rPr>
              <a:t>(fight-or-flight)</a:t>
            </a:r>
            <a:br>
              <a:rPr sz="3200" smtClean="0" lang="en-US" dirty="0">
                <a:solidFill>
                  <a:srgbClr val="000000"/>
                </a:solidFill>
                <a:latin charset="0" pitchFamily="34" typeface="Calibri"/>
              </a:rPr>
            </a:br>
            <a:r>
              <a:rPr sz="3200" smtClean="0" lang="en-US" dirty="0">
                <a:solidFill>
                  <a:srgbClr val="000000"/>
                </a:solidFill>
                <a:latin charset="0" pitchFamily="34" typeface="Calibri"/>
              </a:rPr>
              <a:t/>
            </a:r>
            <a:br>
              <a:rPr sz="3200" smtClean="0" lang="en-US" dirty="0">
                <a:solidFill>
                  <a:srgbClr val="000000"/>
                </a:solidFill>
                <a:latin charset="0" pitchFamily="34" typeface="Calibri"/>
              </a:rPr>
            </a:br>
            <a:r>
              <a:rPr sz="3200" smtClean="0" lang="en-US" dirty="0">
                <a:solidFill>
                  <a:srgbClr val="000000"/>
                </a:solidFill>
                <a:latin charset="0" pitchFamily="34" typeface="Calibri"/>
              </a:rPr>
              <a:t>The </a:t>
            </a:r>
            <a:r>
              <a:rPr sz="3200" smtClean="0" lang="en-US" dirty="0">
                <a:solidFill>
                  <a:srgbClr val="444EA2"/>
                </a:solidFill>
                <a:latin charset="0" pitchFamily="34" typeface="Calibri"/>
              </a:rPr>
              <a:t>parasympathetic</a:t>
            </a:r>
            <a:r>
              <a:rPr u="sng" sz="3200" smtClean="0" lang="en-US" dirty="0">
                <a:solidFill>
                  <a:srgbClr val="002060"/>
                </a:solidFill>
                <a:latin charset="0" pitchFamily="34" typeface="Calibri"/>
              </a:rPr>
              <a:t> </a:t>
            </a:r>
            <a:r>
              <a:rPr sz="3200" smtClean="0" lang="en-US" dirty="0">
                <a:solidFill>
                  <a:srgbClr val="000000"/>
                </a:solidFill>
                <a:latin charset="0" pitchFamily="34" typeface="Calibri"/>
              </a:rPr>
              <a:t>NS </a:t>
            </a:r>
            <a:r>
              <a:rPr u="sng" sz="3200" smtClean="0" lang="en-US" dirty="0">
                <a:solidFill>
                  <a:srgbClr val="000000"/>
                </a:solidFill>
                <a:latin charset="0" pitchFamily="34" typeface="Calibri"/>
              </a:rPr>
              <a:t>calms</a:t>
            </a:r>
            <a:r>
              <a:rPr sz="3200" smtClean="0" lang="en-US" dirty="0">
                <a:solidFill>
                  <a:srgbClr val="000000"/>
                </a:solidFill>
                <a:latin charset="0" pitchFamily="34" typeface="Calibri"/>
              </a:rPr>
              <a:t/>
            </a:r>
            <a:br>
              <a:rPr sz="3200" smtClean="0" lang="en-US" dirty="0">
                <a:solidFill>
                  <a:srgbClr val="000000"/>
                </a:solidFill>
                <a:latin charset="0" pitchFamily="34" typeface="Calibri"/>
              </a:rPr>
            </a:br>
            <a:r>
              <a:rPr sz="3200" smtClean="0" lang="en-US" dirty="0">
                <a:solidFill>
                  <a:srgbClr val="000000"/>
                </a:solidFill>
                <a:latin charset="0" pitchFamily="34" typeface="Calibri"/>
              </a:rPr>
              <a:t>(rest and digest)</a:t>
            </a:r>
            <a:r>
              <a:rPr sz="3200" smtClean="0" lang="en-US" dirty="0">
                <a:solidFill>
                  <a:srgbClr val="002060"/>
                </a:solidFill>
                <a:latin charset="0" pitchFamily="34" typeface="Calibri"/>
              </a:rPr>
              <a:t/>
            </a:r>
            <a:br>
              <a:rPr sz="3200" smtClean="0" lang="en-US" dirty="0">
                <a:solidFill>
                  <a:srgbClr val="002060"/>
                </a:solidFill>
                <a:latin charset="0" pitchFamily="34" typeface="Calibri"/>
              </a:rPr>
            </a:b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20" id="220"/>
          <p:cNvSpPr>
            <a:spLocks/>
          </p:cNvSpPr>
          <p:nvPr>
            <p:ph type="title"/>
          </p:nvPr>
        </p:nvSpPr>
        <p:spPr>
          <a:xfrm>
            <a:off y="0" x="0"/>
            <a:ext cy="1401762" cx="9144000"/>
          </a:xfrm>
          <a:prstGeom prst="rect">
            <a:avLst/>
          </a:prstGeom>
          <a:solidFill>
            <a:srgbClr val="A0366C">
              <a:alpha val="99998"/>
            </a:srgbClr>
          </a:solidFill>
        </p:spPr>
        <p:txBody>
          <a:bodyPr tIns="45720" wrap="square" rIns="91440" numCol="1" lIns="274320" bIns="45720" anchor="ctr"/>
          <a:lstStyle/>
          <a:p>
            <a:pPr marL="0" indent="0">
              <a:lnSpc>
                <a:spcPts val="4200"/>
              </a:lnSpc>
            </a:pPr>
            <a:r>
              <a:rPr smtClean="0" lang="en-US" dirty="0" b="1">
                <a:solidFill>
                  <a:srgbClr val="F8F6E3"/>
                </a:solidFill>
              </a:rPr>
              <a:t>The Central Nervous System</a:t>
            </a:r>
          </a:p>
        </p:txBody>
      </p:sp>
      <p:sp>
        <p:nvSpPr>
          <p:cNvPr name="Text Box 221" id="221"/>
          <p:cNvSpPr>
            <a:spLocks/>
          </p:cNvSpPr>
          <p:nvPr>
            <p:ph type="obj"/>
          </p:nvPr>
        </p:nvSpPr>
        <p:spPr>
          <a:xfrm>
            <a:off y="1928812" x="606425"/>
            <a:ext cy="2517775" cx="4800600"/>
          </a:xfrm>
          <a:prstGeom prst="rect">
            <a:avLst/>
          </a:prstGeom>
        </p:spPr>
        <p:txBody>
          <a:bodyPr tIns="45720" wrap="square" rIns="91440" numCol="1" lIns="91440" bIns="45720" anchor="t">
            <a:spAutoFit/>
          </a:bodyPr>
          <a:lstStyle/>
          <a:p>
            <a:pPr marL="342900" indent="-342900">
              <a:lnSpc>
                <a:spcPts val="2800"/>
              </a:lnSpc>
              <a:spcAft>
                <a:spcPts val="1200"/>
              </a:spcAft>
              <a:buFont charset="2" pitchFamily="2" typeface="Wingdings"/>
              <a:buChar char="§"/>
            </a:pPr>
            <a:r>
              <a:rPr smtClean="0" lang="en-US" dirty="0">
                <a:solidFill>
                  <a:srgbClr val="000000"/>
                </a:solidFill>
              </a:rPr>
              <a:t>The </a:t>
            </a:r>
            <a:r>
              <a:rPr smtClean="0" lang="en-US" dirty="0" b="1">
                <a:solidFill>
                  <a:srgbClr val="F36F21"/>
                </a:solidFill>
              </a:rPr>
              <a:t>brain</a:t>
            </a:r>
            <a:r>
              <a:rPr smtClean="0" lang="en-US" dirty="0">
                <a:solidFill>
                  <a:srgbClr val="000000"/>
                </a:solidFill>
              </a:rPr>
              <a:t> is a web of neural networks.</a:t>
            </a:r>
          </a:p>
          <a:p>
            <a:pPr marL="342900" indent="-342900">
              <a:lnSpc>
                <a:spcPts val="2800"/>
              </a:lnSpc>
              <a:spcAft>
                <a:spcPts val="1200"/>
              </a:spcAft>
              <a:buFont charset="2" pitchFamily="2" typeface="Wingdings"/>
              <a:buChar char="§"/>
            </a:pPr>
            <a:r>
              <a:rPr smtClean="0" lang="en-US" dirty="0">
                <a:solidFill>
                  <a:srgbClr val="000000"/>
                </a:solidFill>
              </a:rPr>
              <a:t>The </a:t>
            </a:r>
            <a:r>
              <a:rPr smtClean="0" lang="en-US" dirty="0" b="1">
                <a:solidFill>
                  <a:srgbClr val="F36F21"/>
                </a:solidFill>
              </a:rPr>
              <a:t>spinal cord </a:t>
            </a:r>
            <a:r>
              <a:rPr smtClean="0" lang="en-US" dirty="0">
                <a:solidFill>
                  <a:srgbClr val="000000"/>
                </a:solidFill>
              </a:rPr>
              <a:t>is full of interneurons that sometimes have a “mind of their own.”</a:t>
            </a:r>
          </a:p>
        </p:txBody>
      </p:sp>
      <p:grpSp>
        <p:nvGrpSpPr>
          <p:cNvPr name="Group 222" id="222"/>
          <p:cNvGrpSpPr>
            <a:grpSpLocks noUngrp="0" noSelect="0" noRot="0" noMove="0" noChangeAspect="0" noGrp="0"/>
          </p:cNvGrpSpPr>
          <p:nvPr/>
        </p:nvGrpSpPr>
        <p:grpSpPr>
          <a:xfrm>
            <a:off y="1416050" x="5932487"/>
            <a:ext cy="5343525" cx="2308225"/>
            <a:chOff y="1415416" x="5932170"/>
            <a:chExt cy="5343524" cx="2308860"/>
          </a:xfrm>
        </p:grpSpPr>
        <p:pic>
          <p:nvPicPr>
            <p:cNvPr name="Picture 223" id="223"/>
            <p:cNvPicPr>
              <a:picLocks noChangeAspect="1"/>
            </p:cNvPicPr>
            <p:nvPr/>
          </p:nvPicPr>
          <p:blipFill>
            <a:blip r:embed="rId3"/>
            <a:srcRect t="4968" l="76263"/>
            <a:stretch/>
          </p:blipFill>
          <p:spPr>
            <a:xfrm>
              <a:off y="1415416" x="6103620"/>
              <a:ext cy="5343524" cx="2137410"/>
            </a:xfrm>
            <a:prstGeom prst="rect">
              <a:avLst/>
            </a:prstGeom>
            <a:noFill/>
            <a:ln>
              <a:noFill/>
            </a:ln>
          </p:spPr>
        </p:pic>
        <p:sp>
          <p:nvSpPr>
            <p:cNvPr name="Text Box 225" id="225"/>
            <p:cNvSpPr>
              <a:spLocks/>
            </p:cNvSpPr>
            <p:nvPr/>
          </p:nvSpPr>
          <p:spPr>
            <a:xfrm>
              <a:off y="2788604" x="5932170"/>
              <a:ext cy="1052512" cx="422391"/>
            </a:xfrm>
            <a:prstGeom prst="rect">
              <a:avLst/>
            </a:prstGeom>
            <a:solidFill>
              <a:schemeClr val="bg1"/>
            </a:solidFill>
            <a:ln w="25400">
              <a:solidFill>
                <a:schemeClr val="bg1"/>
              </a:solidFill>
              <a:round/>
              <a:headEnd/>
              <a:tailEnd/>
            </a:ln>
          </p:spPr>
          <p:txBody>
            <a:bodyPr numCol="1" anchor="ctr"/>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26" id="226"/>
          <p:cNvSpPr>
            <a:spLocks/>
          </p:cNvSpPr>
          <p:nvPr>
            <p:ph type="title"/>
          </p:nvPr>
        </p:nvSpPr>
        <p:spPr>
          <a:xfrm>
            <a:off y="274637" x="457200"/>
            <a:ext cy="1143000" cx="8229600"/>
          </a:xfrm>
          <a:prstGeom prst="rect">
            <a:avLst/>
          </a:prstGeom>
        </p:spPr>
        <p:txBody>
          <a:bodyPr tIns="45720" wrap="square" rIns="91440" numCol="1" lIns="91440" bIns="45720" anchor="ctr"/>
          <a:lstStyle/>
          <a:p>
            <a:pPr marL="0" indent="0"/>
            <a:r>
              <a:rPr smtClean="0" lang="en-US" dirty="0" b="1">
                <a:solidFill>
                  <a:srgbClr val="3AA082"/>
                </a:solidFill>
              </a:rPr>
              <a:t>Neural Networks</a:t>
            </a:r>
          </a:p>
        </p:txBody>
      </p:sp>
      <p:sp>
        <p:nvSpPr>
          <p:cNvPr name="Text Box 227" id="227"/>
          <p:cNvSpPr>
            <a:spLocks/>
          </p:cNvSpPr>
          <p:nvPr>
            <p:ph type="obj"/>
          </p:nvPr>
        </p:nvSpPr>
        <p:spPr>
          <a:xfrm>
            <a:off y="4195762" x="758825"/>
            <a:ext cy="1587500" cx="7772400"/>
          </a:xfrm>
          <a:prstGeom prst="rect">
            <a:avLst/>
          </a:prstGeom>
        </p:spPr>
        <p:txBody>
          <a:bodyPr tIns="45720" wrap="square" rIns="91440" numCol="1" lIns="91440" bIns="45720" anchor="t"/>
          <a:lstStyle/>
          <a:p>
            <a:pPr marL="0" indent="0">
              <a:lnSpc>
                <a:spcPts val="2800"/>
              </a:lnSpc>
              <a:spcAft>
                <a:spcPts val="1200"/>
              </a:spcAft>
              <a:buNone/>
            </a:pPr>
            <a:r>
              <a:rPr sz="2000" smtClean="0" lang="en-US" dirty="0"/>
              <a:t>These complex webs of interconnected neurons form with experience.</a:t>
            </a:r>
          </a:p>
          <a:p>
            <a:pPr marL="0" indent="0">
              <a:lnSpc>
                <a:spcPts val="2800"/>
              </a:lnSpc>
              <a:spcAft>
                <a:spcPts val="1200"/>
              </a:spcAft>
              <a:buNone/>
            </a:pPr>
            <a:r>
              <a:rPr sz="2000" smtClean="0" lang="en-US" dirty="0"/>
              <a:t>Remember: </a:t>
            </a:r>
          </a:p>
          <a:p>
            <a:pPr marL="0" indent="0">
              <a:lnSpc>
                <a:spcPts val="2800"/>
              </a:lnSpc>
              <a:spcAft>
                <a:spcPts val="1200"/>
              </a:spcAft>
              <a:buNone/>
            </a:pPr>
            <a:r>
              <a:rPr sz="2000" smtClean="0" lang="en-US" dirty="0"/>
              <a:t>“Neurons that fire together, wire together.”</a:t>
            </a:r>
          </a:p>
        </p:txBody>
      </p:sp>
      <p:pic>
        <p:nvPicPr>
          <p:cNvPr name="Picture 228" id="228"/>
          <p:cNvPicPr>
            <a:picLocks noChangeAspect="1"/>
          </p:cNvPicPr>
          <p:nvPr/>
        </p:nvPicPr>
        <p:blipFill>
          <a:blip r:embed="rId3"/>
          <a:stretch/>
        </p:blipFill>
        <p:spPr>
          <a:xfrm>
            <a:off y="1300162" x="685800"/>
            <a:ext cy="2662237" cx="7845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230" id="230"/>
          <p:cNvPicPr>
            <a:picLocks noChangeAspect="1"/>
          </p:cNvPicPr>
          <p:nvPr/>
        </p:nvPicPr>
        <p:blipFill>
          <a:blip r:embed="rId3"/>
          <a:srcRect t="2087" b="17883"/>
          <a:stretch/>
        </p:blipFill>
        <p:spPr>
          <a:xfrm>
            <a:off y="1474787" x="0"/>
            <a:ext cy="5154612" cx="9144000"/>
          </a:xfrm>
          <a:prstGeom prst="rect">
            <a:avLst/>
          </a:prstGeom>
          <a:noFill/>
          <a:ln>
            <a:noFill/>
          </a:ln>
        </p:spPr>
      </p:pic>
      <p:sp>
        <p:nvSpPr>
          <p:cNvPr name="Text Box 232" id="232"/>
          <p:cNvSpPr>
            <a:spLocks/>
          </p:cNvSpPr>
          <p:nvPr>
            <p:ph type="title"/>
          </p:nvPr>
        </p:nvSpPr>
        <p:spPr>
          <a:xfrm>
            <a:off y="125412" x="446087"/>
            <a:ext cy="1143000" cx="8229600"/>
          </a:xfrm>
          <a:prstGeom prst="rect">
            <a:avLst/>
          </a:prstGeom>
        </p:spPr>
        <p:txBody>
          <a:bodyPr tIns="45720" wrap="square" rIns="91440" numCol="1" lIns="91440" bIns="45720" anchor="ctr"/>
          <a:lstStyle/>
          <a:p>
            <a:pPr marL="0" indent="0"/>
            <a:r>
              <a:rPr smtClean="0" lang="en-US" dirty="0" b="1">
                <a:solidFill>
                  <a:srgbClr val="3AA082"/>
                </a:solidFill>
              </a:rPr>
              <a:t>Interneurons in the Spine</a:t>
            </a:r>
          </a:p>
        </p:txBody>
      </p:sp>
      <p:sp>
        <p:nvSpPr>
          <p:cNvPr name="Text Box 233" id="233"/>
          <p:cNvSpPr>
            <a:spLocks/>
          </p:cNvSpPr>
          <p:nvPr>
            <p:ph type="obj"/>
          </p:nvPr>
        </p:nvSpPr>
        <p:spPr>
          <a:xfrm>
            <a:off y="1193800" x="446087"/>
            <a:ext cy="2743200" cx="3352800"/>
          </a:xfrm>
          <a:prstGeom prst="rect">
            <a:avLst/>
          </a:prstGeom>
        </p:spPr>
        <p:txBody>
          <a:bodyPr tIns="45720" wrap="square" rIns="91440" numCol="1" lIns="91440" bIns="45720" anchor="t"/>
          <a:lstStyle/>
          <a:p>
            <a:pPr marL="0" indent="0">
              <a:lnSpc>
                <a:spcPts val="2400"/>
              </a:lnSpc>
              <a:buNone/>
            </a:pPr>
            <a:r>
              <a:rPr sz="2800" smtClean="0" lang="en-US" dirty="0"/>
              <a:t>Your spine’s interneurons trigger your hand to pull away from a fire before you can say </a:t>
            </a:r>
            <a:r>
              <a:rPr sz="2800" lang="en-US" smtClean="0" i="1" dirty="0" b="1">
                <a:solidFill>
                  <a:srgbClr val="3AA082"/>
                </a:solidFill>
              </a:rPr>
              <a:t>OUCH!</a:t>
            </a:r>
          </a:p>
          <a:p>
            <a:pPr marL="0" indent="0">
              <a:lnSpc>
                <a:spcPts val="2400"/>
              </a:lnSpc>
              <a:buNone/>
            </a:pPr>
            <a:endParaRPr sz="2800" lang="en-US" smtClean="0" i="1" dirty="0" b="1">
              <a:solidFill>
                <a:srgbClr val="3AA082"/>
              </a:solidFill>
            </a:endParaRPr>
          </a:p>
          <a:p>
            <a:pPr marL="0" indent="0">
              <a:lnSpc>
                <a:spcPts val="2400"/>
              </a:lnSpc>
              <a:buNone/>
            </a:pPr>
            <a:endParaRPr sz="2800" lang="en-US" smtClean="0" i="1" dirty="0" b="1">
              <a:solidFill>
                <a:srgbClr val="3AA082"/>
              </a:solidFill>
              <a:ea charset="0" pitchFamily="34" typeface="Calibri"/>
            </a:endParaRPr>
          </a:p>
          <a:p>
            <a:pPr marL="0" indent="0">
              <a:lnSpc>
                <a:spcPts val="2400"/>
              </a:lnSpc>
              <a:buNone/>
            </a:pPr>
            <a:endParaRPr sz="2800" lang="en-US" smtClean="0" i="1" dirty="0" b="1">
              <a:solidFill>
                <a:srgbClr val="3AA082"/>
              </a:solidFill>
              <a:ea charset="0" pitchFamily="34" typeface="Calibri"/>
            </a:endParaRPr>
          </a:p>
        </p:txBody>
      </p:sp>
      <p:sp>
        <p:nvSpPr>
          <p:cNvPr name="Text Box 234" id="234"/>
          <p:cNvSpPr txBox="1">
            <a:spLocks/>
          </p:cNvSpPr>
          <p:nvPr/>
        </p:nvSpPr>
        <p:spPr>
          <a:xfrm>
            <a:off y="3074987" x="446087"/>
            <a:ext cy="1676400" cx="2971800"/>
          </a:xfrm>
          <a:prstGeom prst="rect">
            <a:avLst/>
          </a:prstGeom>
          <a:noFill/>
          <a:ln>
            <a:noFill/>
          </a:ln>
        </p:spPr>
        <p:txBody>
          <a:bodyPr numCol="1"/>
          <a:lstStyle/>
          <a:p>
            <a:pPr marL="0" indent="0">
              <a:lnSpc>
                <a:spcPts val="2400"/>
              </a:lnSpc>
              <a:spcBef>
                <a:spcPct val="20000"/>
              </a:spcBef>
              <a:buNone/>
            </a:pPr>
            <a:endParaRPr sz="2800" smtClean="0" lang="en-US" dirty="0">
              <a:latin charset="0" pitchFamily="34" typeface="Calibri"/>
            </a:endParaRPr>
          </a:p>
          <a:p>
            <a:pPr marL="0" indent="0">
              <a:lnSpc>
                <a:spcPts val="2400"/>
              </a:lnSpc>
              <a:spcBef>
                <a:spcPct val="20000"/>
              </a:spcBef>
              <a:buNone/>
            </a:pPr>
            <a:r>
              <a:rPr sz="2800" smtClean="0" lang="en-US" dirty="0">
                <a:latin charset="0" pitchFamily="34" typeface="Calibri"/>
              </a:rPr>
              <a:t>This is an example of a </a:t>
            </a:r>
            <a:r>
              <a:rPr sz="2800" smtClean="0" lang="en-US" dirty="0" b="1">
                <a:solidFill>
                  <a:srgbClr val="444EA2"/>
                </a:solidFill>
                <a:latin charset="0" pitchFamily="34" typeface="Calibri"/>
              </a:rPr>
              <a:t>reflex</a:t>
            </a:r>
            <a:r>
              <a:rPr sz="2800" smtClean="0" lang="en-US" dirty="0">
                <a:latin charset="0" pitchFamily="34" typeface="Calibri"/>
              </a:rPr>
              <a:t> action.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235" id="235"/>
          <p:cNvPicPr>
            <a:picLocks noChangeAspect="1"/>
          </p:cNvPicPr>
          <p:nvPr/>
        </p:nvPicPr>
        <p:blipFill>
          <a:blip r:embed="rId3"/>
          <a:stretch/>
        </p:blipFill>
        <p:spPr>
          <a:xfrm>
            <a:off y="977900" x="84137"/>
            <a:ext cy="5880100" cx="6591300"/>
          </a:xfrm>
          <a:prstGeom prst="rect">
            <a:avLst/>
          </a:prstGeom>
          <a:noFill/>
          <a:ln>
            <a:noFill/>
          </a:ln>
        </p:spPr>
      </p:pic>
      <p:sp>
        <p:nvSpPr>
          <p:cNvPr name="Text Box 237" id="237"/>
          <p:cNvSpPr>
            <a:spLocks/>
          </p:cNvSpPr>
          <p:nvPr>
            <p:ph type="title"/>
          </p:nvPr>
        </p:nvSpPr>
        <p:spPr>
          <a:xfrm>
            <a:off y="0" x="0"/>
            <a:ext cy="974725" cx="9144000"/>
          </a:xfrm>
          <a:prstGeom prst="rect">
            <a:avLst/>
          </a:prstGeom>
          <a:solidFill>
            <a:srgbClr val="F36F21">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The Endocrine System</a:t>
            </a:r>
          </a:p>
        </p:txBody>
      </p:sp>
      <p:sp>
        <p:nvSpPr>
          <p:cNvPr name="Text Box 238" id="238"/>
          <p:cNvSpPr>
            <a:spLocks/>
          </p:cNvSpPr>
          <p:nvPr/>
        </p:nvSpPr>
        <p:spPr>
          <a:xfrm>
            <a:off y="2886075" x="5165725"/>
            <a:ext cy="1363662" cx="3841750"/>
          </a:xfrm>
          <a:prstGeom prst="roundRect">
            <a:avLst>
              <a:gd name="adj" fmla="val 16667"/>
            </a:avLst>
          </a:prstGeom>
          <a:solidFill>
            <a:srgbClr val="A0366C"/>
          </a:solidFill>
          <a:ln>
            <a:noFill/>
          </a:ln>
        </p:spPr>
        <p:txBody>
          <a:bodyPr numCol="1"/>
          <a:lstStyle/>
          <a:p>
            <a:pPr marL="0" indent="0">
              <a:lnSpc>
                <a:spcPts val="2000"/>
              </a:lnSpc>
              <a:spcBef>
                <a:spcPct val="20000"/>
              </a:spcBef>
              <a:buNone/>
            </a:pPr>
            <a:r>
              <a:rPr sz="2400" smtClean="0" lang="en-US" dirty="0" b="1">
                <a:solidFill>
                  <a:srgbClr val="FAC090"/>
                </a:solidFill>
                <a:latin charset="0" pitchFamily="34" typeface="Calibri"/>
              </a:rPr>
              <a:t>The endocrine system </a:t>
            </a:r>
            <a:r>
              <a:rPr sz="2400" lang="en-US" smtClean="0" i="1" dirty="0">
                <a:solidFill>
                  <a:srgbClr val="F8F6E3"/>
                </a:solidFill>
                <a:latin charset="0" pitchFamily="34" typeface="Calibri"/>
              </a:rPr>
              <a:t>refers to a set of glands that produce chemical messengers called hormones.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239" id="239"/>
          <p:cNvPicPr>
            <a:picLocks noChangeAspect="1"/>
          </p:cNvPicPr>
          <p:nvPr/>
        </p:nvPicPr>
        <p:blipFill>
          <a:blip r:embed="rId3"/>
          <a:stretch/>
        </p:blipFill>
        <p:spPr>
          <a:xfrm>
            <a:off y="1792287" x="4184650"/>
            <a:ext cy="4449762" cx="4511675"/>
          </a:xfrm>
          <a:prstGeom prst="rect">
            <a:avLst/>
          </a:prstGeom>
          <a:noFill/>
          <a:ln>
            <a:noFill/>
          </a:ln>
          <a:effectLst>
            <a:outerShdw dist="139700" dir="2700000" blurRad="63500">
              <a:srgbClr val="333333">
                <a:alpha val="64999"/>
              </a:srgbClr>
            </a:outerShdw>
          </a:effectLst>
        </p:spPr>
      </p:pic>
      <p:sp>
        <p:nvSpPr>
          <p:cNvPr name="Text Box 241" id="241"/>
          <p:cNvSpPr>
            <a:spLocks/>
          </p:cNvSpPr>
          <p:nvPr>
            <p:ph type="title"/>
          </p:nvPr>
        </p:nvSpPr>
        <p:spPr>
          <a:xfrm>
            <a:off y="0" x="0"/>
            <a:ext cy="1292225" cx="9144000"/>
          </a:xfrm>
          <a:prstGeom prst="rect">
            <a:avLst/>
          </a:prstGeom>
          <a:solidFill>
            <a:srgbClr val="F36F21">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The Body’s “Slow but Sure” </a:t>
            </a:r>
            <a:br>
              <a:rPr smtClean="0" lang="en-US" dirty="0" b="1">
                <a:solidFill>
                  <a:srgbClr val="F8F6E3"/>
                </a:solidFill>
              </a:rPr>
            </a:br>
            <a:r>
              <a:rPr smtClean="0" lang="en-US" dirty="0" b="1">
                <a:solidFill>
                  <a:srgbClr val="F8F6E3"/>
                </a:solidFill>
              </a:rPr>
              <a:t>Endocrine Message System</a:t>
            </a:r>
          </a:p>
        </p:txBody>
      </p:sp>
      <p:sp>
        <p:nvSpPr>
          <p:cNvPr name="Text Box 242" id="242"/>
          <p:cNvSpPr>
            <a:spLocks/>
          </p:cNvSpPr>
          <p:nvPr>
            <p:ph type="obj"/>
          </p:nvPr>
        </p:nvSpPr>
        <p:spPr>
          <a:xfrm>
            <a:off y="1308100" x="285750"/>
            <a:ext cy="4292600" cx="3554412"/>
          </a:xfrm>
          <a:prstGeom prst="rect">
            <a:avLst/>
          </a:prstGeom>
        </p:spPr>
        <p:txBody>
          <a:bodyPr tIns="45720" wrap="square" rIns="91440" numCol="1" lIns="91440" bIns="45720" anchor="t"/>
          <a:lstStyle/>
          <a:p>
            <a:pPr marL="342900" indent="-342900">
              <a:lnSpc>
                <a:spcPts val="2400"/>
              </a:lnSpc>
              <a:buFont charset="2" pitchFamily="2" typeface="Wingdings"/>
              <a:buChar char="§"/>
            </a:pPr>
            <a:r>
              <a:rPr sz="2800" smtClean="0" lang="en-US" dirty="0"/>
              <a:t>The endocrine system sends molecules as</a:t>
            </a:r>
            <a:r>
              <a:rPr sz="2800" smtClean="0" lang="en-US" dirty="0" b="1"/>
              <a:t> messages, </a:t>
            </a:r>
            <a:r>
              <a:rPr sz="2800" smtClean="0" lang="en-US" dirty="0"/>
              <a:t>just like the nervous system, but it sends them</a:t>
            </a:r>
            <a:r>
              <a:rPr sz="2800" smtClean="0" lang="en-US" dirty="0" b="1"/>
              <a:t> through the bloodstream</a:t>
            </a:r>
            <a:r>
              <a:rPr sz="2800" smtClean="0" lang="en-US" dirty="0"/>
              <a:t> instead of across synapses.</a:t>
            </a:r>
          </a:p>
          <a:p>
            <a:pPr marL="342900" indent="-342900">
              <a:lnSpc>
                <a:spcPts val="2400"/>
              </a:lnSpc>
              <a:buFont charset="2" pitchFamily="2" typeface="Wingdings"/>
              <a:buChar char="§"/>
            </a:pPr>
            <a:r>
              <a:rPr sz="2800" smtClean="0" lang="en-US" dirty="0"/>
              <a:t>These molecules, called </a:t>
            </a:r>
            <a:r>
              <a:rPr sz="2800" smtClean="0" lang="en-US" dirty="0" b="1"/>
              <a:t>hormones</a:t>
            </a:r>
            <a:r>
              <a:rPr sz="2800" smtClean="0" lang="en-US" dirty="0"/>
              <a:t>, are produced in various glands around the body.</a:t>
            </a:r>
          </a:p>
          <a:p>
            <a:pPr marL="342900" indent="-342900">
              <a:lnSpc>
                <a:spcPts val="2400"/>
              </a:lnSpc>
              <a:buFont charset="2" pitchFamily="2" typeface="Wingdings"/>
              <a:buChar char="§"/>
            </a:pPr>
            <a:r>
              <a:rPr sz="2800" smtClean="0" lang="en-US" dirty="0"/>
              <a:t>The messages go to the brain and other tissues.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43" id="243"/>
          <p:cNvSpPr>
            <a:spLocks/>
          </p:cNvSpPr>
          <p:nvPr>
            <p:ph type="obj"/>
          </p:nvPr>
        </p:nvSpPr>
        <p:spPr>
          <a:xfrm>
            <a:off y="1338262" x="5521325"/>
            <a:ext cy="3154362" cx="3405187"/>
          </a:xfrm>
          <a:prstGeom prst="rect">
            <a:avLst/>
          </a:prstGeom>
        </p:spPr>
        <p:txBody>
          <a:bodyPr tIns="45720" wrap="square" rIns="91440" numCol="1" lIns="91440" bIns="45720" anchor="t"/>
          <a:lstStyle/>
          <a:p>
            <a:pPr marL="514350" indent="-514350">
              <a:lnSpc>
                <a:spcPts val="2400"/>
              </a:lnSpc>
              <a:spcAft>
                <a:spcPts val="600"/>
              </a:spcAft>
              <a:buFont charset="0" pitchFamily="34" typeface="Calibri"/>
              <a:buAutoNum type="arabicPeriod"/>
            </a:pPr>
            <a:r>
              <a:rPr sz="2800" smtClean="0" lang="en-US" dirty="0"/>
              <a:t>The sympathetic “fight or flight” nervous system responds to stress by sending  a message to adrenal glands to release  the hormones listed above.</a:t>
            </a:r>
          </a:p>
          <a:p>
            <a:pPr marL="514350" indent="-514350">
              <a:lnSpc>
                <a:spcPts val="2400"/>
              </a:lnSpc>
              <a:spcAft>
                <a:spcPts val="600"/>
              </a:spcAft>
              <a:buFont charset="0" pitchFamily="34" typeface="Calibri"/>
              <a:buAutoNum type="arabicPeriod"/>
            </a:pPr>
            <a:r>
              <a:rPr sz="2800" smtClean="0" lang="en-US" dirty="0"/>
              <a:t>Effect:  increased heart rate, blood pressure, and blood sugar. These provide ENERGY for  the fight or flight!</a:t>
            </a:r>
          </a:p>
        </p:txBody>
      </p:sp>
      <p:sp>
        <p:nvSpPr>
          <p:cNvPr name="Text Box 244" id="244"/>
          <p:cNvSpPr>
            <a:spLocks/>
          </p:cNvSpPr>
          <p:nvPr>
            <p:ph type="title"/>
          </p:nvPr>
        </p:nvSpPr>
        <p:spPr>
          <a:xfrm>
            <a:off y="0" x="0"/>
            <a:ext cy="1182687" cx="9144000"/>
          </a:xfrm>
          <a:prstGeom prst="rect">
            <a:avLst/>
          </a:prstGeom>
          <a:solidFill>
            <a:srgbClr val="F36F21">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Adrenal Glands</a:t>
            </a:r>
          </a:p>
        </p:txBody>
      </p:sp>
      <p:sp>
        <p:nvSpPr>
          <p:cNvPr name="Text Box 245" id="245"/>
          <p:cNvSpPr txBox="1">
            <a:spLocks/>
          </p:cNvSpPr>
          <p:nvPr/>
        </p:nvSpPr>
        <p:spPr>
          <a:xfrm>
            <a:off y="122237" x="3965575"/>
            <a:ext cy="1117600" cx="5075237"/>
          </a:xfrm>
          <a:prstGeom prst="rect">
            <a:avLst/>
          </a:prstGeom>
          <a:noFill/>
          <a:ln>
            <a:noFill/>
          </a:ln>
        </p:spPr>
        <p:txBody>
          <a:bodyPr numCol="1">
            <a:spAutoFit/>
          </a:bodyPr>
          <a:lstStyle/>
          <a:p>
            <a:pPr marL="0" indent="0">
              <a:lnSpc>
                <a:spcPts val="2000"/>
              </a:lnSpc>
            </a:pPr>
            <a:r>
              <a:rPr sz="2400" lang="en-US" smtClean="0" i="1" dirty="0" b="1">
                <a:solidFill>
                  <a:srgbClr val="F8F6E3"/>
                </a:solidFill>
                <a:latin charset="0" pitchFamily="34" typeface="Calibri"/>
              </a:rPr>
              <a:t>produce hormones such as adrenaline/epinephrine, noradrenaline/norepinephrine, and cortisol.</a:t>
            </a:r>
          </a:p>
        </p:txBody>
      </p:sp>
      <p:pic>
        <p:nvPicPr>
          <p:cNvPr name="Picture 246" id="246"/>
          <p:cNvPicPr>
            <a:picLocks noChangeAspect="1"/>
          </p:cNvPicPr>
          <p:nvPr/>
        </p:nvPicPr>
        <p:blipFill>
          <a:blip r:embed="rId3"/>
          <a:stretch/>
        </p:blipFill>
        <p:spPr>
          <a:xfrm>
            <a:off y="1487487" x="268287"/>
            <a:ext cy="4195762" cx="3398837"/>
          </a:xfrm>
          <a:prstGeom prst="rect">
            <a:avLst/>
          </a:prstGeom>
          <a:noFill/>
          <a:ln>
            <a:noFill/>
          </a:ln>
        </p:spPr>
      </p:pic>
      <p:sp>
        <p:nvSpPr>
          <p:cNvPr name="Text Box 248" id="248"/>
          <p:cNvSpPr txBox="1">
            <a:spLocks/>
          </p:cNvSpPr>
          <p:nvPr/>
        </p:nvSpPr>
        <p:spPr>
          <a:xfrm>
            <a:off y="3140075" x="3559175"/>
            <a:ext cy="400050" cx="1447800"/>
          </a:xfrm>
          <a:prstGeom prst="rect">
            <a:avLst/>
          </a:prstGeom>
          <a:solidFill>
            <a:srgbClr val="F36F21"/>
          </a:solidFill>
          <a:ln>
            <a:noFill/>
          </a:ln>
        </p:spPr>
        <p:txBody>
          <a:bodyPr numCol="1">
            <a:spAutoFit/>
          </a:bodyPr>
          <a:lstStyle/>
          <a:p>
            <a:pPr algn="ctr" marL="0" indent="0"/>
            <a:r>
              <a:rPr sz="2000" smtClean="0" lang="en-US" dirty="0" b="1">
                <a:solidFill>
                  <a:srgbClr val="F8F6E3"/>
                </a:solidFill>
                <a:latin charset="0" pitchFamily="34" typeface="Calibri"/>
              </a:rPr>
              <a:t>Pancreas</a:t>
            </a:r>
          </a:p>
        </p:txBody>
      </p:sp>
      <p:sp>
        <p:nvSpPr>
          <p:cNvPr name="Text Box 249" id="249"/>
          <p:cNvSpPr txBox="1">
            <a:spLocks/>
          </p:cNvSpPr>
          <p:nvPr/>
        </p:nvSpPr>
        <p:spPr>
          <a:xfrm>
            <a:off y="1463675" x="3559175"/>
            <a:ext cy="400050" cx="1858962"/>
          </a:xfrm>
          <a:prstGeom prst="rect">
            <a:avLst/>
          </a:prstGeom>
          <a:solidFill>
            <a:srgbClr val="F36F21"/>
          </a:solidFill>
          <a:ln>
            <a:noFill/>
          </a:ln>
        </p:spPr>
        <p:txBody>
          <a:bodyPr numCol="1">
            <a:spAutoFit/>
          </a:bodyPr>
          <a:lstStyle/>
          <a:p>
            <a:pPr algn="ctr" marL="0" indent="0"/>
            <a:r>
              <a:rPr sz="2000" smtClean="0" lang="en-US" dirty="0" b="1">
                <a:solidFill>
                  <a:srgbClr val="F8F6E3"/>
                </a:solidFill>
                <a:latin charset="0" pitchFamily="34" typeface="Calibri"/>
              </a:rPr>
              <a:t>Adrenal Glands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34" id="34"/>
          <p:cNvSpPr>
            <a:spLocks/>
          </p:cNvSpPr>
          <p:nvPr>
            <p:ph type="title"/>
          </p:nvPr>
        </p:nvSpPr>
        <p:spPr>
          <a:xfrm>
            <a:off y="0" x="0"/>
            <a:ext cy="1143000" cx="9144000"/>
          </a:xfrm>
          <a:prstGeom prst="rect">
            <a:avLst/>
          </a:prstGeom>
          <a:solidFill>
            <a:srgbClr val="444EA2">
              <a:alpha val="99998"/>
            </a:srgbClr>
          </a:solidFill>
        </p:spPr>
        <p:txBody>
          <a:bodyPr tIns="45720" wrap="square" rIns="91440" numCol="1" lIns="274320" bIns="45720" anchor="ctr"/>
          <a:lstStyle/>
          <a:p>
            <a:pPr marL="0" indent="0">
              <a:lnSpc>
                <a:spcPts val="4200"/>
              </a:lnSpc>
            </a:pPr>
            <a:r>
              <a:rPr smtClean="0" lang="en-US" dirty="0" b="1">
                <a:solidFill>
                  <a:srgbClr val="F8F6E3"/>
                </a:solidFill>
              </a:rPr>
              <a:t>Overview: What We Have in Mind</a:t>
            </a:r>
          </a:p>
        </p:txBody>
      </p:sp>
      <p:sp>
        <p:nvSpPr>
          <p:cNvPr name="Text Box 35" id="35"/>
          <p:cNvSpPr>
            <a:spLocks/>
          </p:cNvSpPr>
          <p:nvPr>
            <p:ph type="obj"/>
          </p:nvPr>
        </p:nvSpPr>
        <p:spPr>
          <a:xfrm>
            <a:off y="1600200" x="457200"/>
            <a:ext cy="4525962" cx="8229600"/>
          </a:xfrm>
          <a:prstGeom prst="rect">
            <a:avLst/>
          </a:prstGeom>
        </p:spPr>
        <p:txBody>
          <a:bodyPr tIns="45720" wrap="square" rIns="91440" numCol="1" lIns="91440" bIns="45720" anchor="t"/>
          <a:lstStyle/>
          <a:p>
            <a:pPr marL="342900" indent="-342900">
              <a:lnSpc>
                <a:spcPts val="3200"/>
              </a:lnSpc>
              <a:spcBef>
                <a:spcPct val="0"/>
              </a:spcBef>
              <a:spcAft>
                <a:spcPts val="2400"/>
              </a:spcAft>
              <a:buFont charset="2" pitchFamily="2" typeface="Wingdings"/>
              <a:buChar char="§"/>
            </a:pPr>
            <a:r>
              <a:rPr smtClean="0" lang="en-US" dirty="0"/>
              <a:t>Building blocks of mind:  </a:t>
            </a:r>
            <a:r>
              <a:rPr smtClean="0" lang="en-US" dirty="0" b="1">
                <a:solidFill>
                  <a:srgbClr val="444EA2"/>
                </a:solidFill>
              </a:rPr>
              <a:t>Neurons</a:t>
            </a:r>
            <a:r>
              <a:rPr smtClean="0" lang="en-US" dirty="0"/>
              <a:t> and how they communicate (neurotransmitters)</a:t>
            </a:r>
          </a:p>
          <a:p>
            <a:pPr marL="342900" indent="-342900">
              <a:lnSpc>
                <a:spcPts val="3200"/>
              </a:lnSpc>
              <a:spcBef>
                <a:spcPct val="0"/>
              </a:spcBef>
              <a:spcAft>
                <a:spcPts val="2400"/>
              </a:spcAft>
              <a:buFont charset="2" pitchFamily="2" typeface="Wingdings"/>
              <a:buChar char="§"/>
            </a:pPr>
            <a:r>
              <a:rPr smtClean="0" lang="en-US" dirty="0"/>
              <a:t>Systems that build the mind:  Functions of Parts of the </a:t>
            </a:r>
            <a:r>
              <a:rPr smtClean="0" lang="en-US" dirty="0" b="1">
                <a:solidFill>
                  <a:srgbClr val="444EA2"/>
                </a:solidFill>
              </a:rPr>
              <a:t>Nervous</a:t>
            </a:r>
            <a:r>
              <a:rPr smtClean="0" lang="en-US" dirty="0" b="1">
                <a:solidFill>
                  <a:srgbClr val="002060"/>
                </a:solidFill>
              </a:rPr>
              <a:t> </a:t>
            </a:r>
            <a:r>
              <a:rPr smtClean="0" lang="en-US" dirty="0" b="1">
                <a:solidFill>
                  <a:srgbClr val="444EA2"/>
                </a:solidFill>
              </a:rPr>
              <a:t>system</a:t>
            </a:r>
          </a:p>
          <a:p>
            <a:pPr marL="342900" indent="-342900">
              <a:lnSpc>
                <a:spcPts val="3200"/>
              </a:lnSpc>
              <a:spcBef>
                <a:spcPct val="0"/>
              </a:spcBef>
              <a:spcAft>
                <a:spcPts val="2400"/>
              </a:spcAft>
              <a:buFont charset="2" pitchFamily="2" typeface="Wingdings"/>
              <a:buChar char="§"/>
            </a:pPr>
            <a:r>
              <a:rPr smtClean="0" lang="en-US" dirty="0"/>
              <a:t>Supporting player:  the slower-communicating </a:t>
            </a:r>
            <a:r>
              <a:rPr smtClean="0" lang="en-US" dirty="0" b="1">
                <a:solidFill>
                  <a:srgbClr val="444EA2"/>
                </a:solidFill>
              </a:rPr>
              <a:t>Endocrine</a:t>
            </a:r>
            <a:r>
              <a:rPr smtClean="0" lang="en-US" dirty="0" b="1">
                <a:solidFill>
                  <a:srgbClr val="002060"/>
                </a:solidFill>
              </a:rPr>
              <a:t> </a:t>
            </a:r>
            <a:r>
              <a:rPr smtClean="0" lang="en-US" dirty="0" b="1">
                <a:solidFill>
                  <a:srgbClr val="444EA2"/>
                </a:solidFill>
              </a:rPr>
              <a:t>system</a:t>
            </a:r>
            <a:r>
              <a:rPr smtClean="0" lang="en-US" dirty="0" b="1">
                <a:solidFill>
                  <a:srgbClr val="002060"/>
                </a:solidFill>
              </a:rPr>
              <a:t> </a:t>
            </a:r>
            <a:r>
              <a:rPr smtClean="0" lang="en-US" dirty="0"/>
              <a:t>(hormones)</a:t>
            </a:r>
          </a:p>
          <a:p>
            <a:pPr marL="342900" indent="-342900">
              <a:lnSpc>
                <a:spcPts val="3200"/>
              </a:lnSpc>
              <a:spcBef>
                <a:spcPct val="0"/>
              </a:spcBef>
              <a:spcAft>
                <a:spcPts val="2400"/>
              </a:spcAft>
              <a:buFont charset="2" pitchFamily="2" typeface="Wingdings"/>
              <a:buChar char="§"/>
            </a:pPr>
            <a:endParaRPr smtClean="0" lang="en-US" dirty="0" b="1">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250" id="250"/>
          <p:cNvSpPr>
            <a:spLocks/>
          </p:cNvSpPr>
          <p:nvPr>
            <p:ph type="title"/>
          </p:nvPr>
        </p:nvSpPr>
        <p:spPr>
          <a:xfrm>
            <a:off y="0" x="0"/>
            <a:ext cy="914400" cx="9144000"/>
          </a:xfrm>
          <a:prstGeom prst="rect">
            <a:avLst/>
          </a:prstGeom>
          <a:solidFill>
            <a:srgbClr val="F36F21">
              <a:alpha val="99998"/>
            </a:srgbClr>
          </a:solidFill>
        </p:spPr>
        <p:txBody>
          <a:bodyPr tIns="45720" wrap="square" rIns="91440" numCol="1" lIns="274320" bIns="45720" anchor="ctr"/>
          <a:lstStyle/>
          <a:p>
            <a:pPr algn="l" marL="0" indent="0">
              <a:lnSpc>
                <a:spcPts val="4200"/>
              </a:lnSpc>
            </a:pPr>
            <a:r>
              <a:rPr smtClean="0" lang="en-US" dirty="0" b="1">
                <a:solidFill>
                  <a:srgbClr val="F8F6E3"/>
                </a:solidFill>
              </a:rPr>
              <a:t>The Pituitary Gland</a:t>
            </a:r>
          </a:p>
        </p:txBody>
      </p:sp>
      <p:pic>
        <p:nvPicPr>
          <p:cNvPr name="Picture 251" id="251"/>
          <p:cNvPicPr>
            <a:picLocks noChangeAspect="1"/>
          </p:cNvPicPr>
          <p:nvPr/>
        </p:nvPicPr>
        <p:blipFill>
          <a:blip r:embed="rId3"/>
          <a:srcRect l="30656"/>
          <a:stretch/>
        </p:blipFill>
        <p:spPr>
          <a:xfrm>
            <a:off y="2119312" x="5051425"/>
            <a:ext cy="4738687" cx="4092575"/>
          </a:xfrm>
          <a:prstGeom prst="rect">
            <a:avLst/>
          </a:prstGeom>
          <a:noFill/>
          <a:ln>
            <a:noFill/>
          </a:ln>
        </p:spPr>
      </p:pic>
      <p:sp>
        <p:nvSpPr>
          <p:cNvPr name="Text Box 253" id="253"/>
          <p:cNvSpPr>
            <a:spLocks/>
          </p:cNvSpPr>
          <p:nvPr>
            <p:ph type="obj"/>
          </p:nvPr>
        </p:nvSpPr>
        <p:spPr>
          <a:xfrm>
            <a:off y="1074737" x="403225"/>
            <a:ext cy="4754562" cx="4329112"/>
          </a:xfrm>
          <a:prstGeom prst="rect">
            <a:avLst/>
          </a:prstGeom>
        </p:spPr>
        <p:txBody>
          <a:bodyPr tIns="45720" wrap="square" rIns="91440" numCol="1" lIns="91440" bIns="45720" anchor="t"/>
          <a:lstStyle/>
          <a:p>
            <a:pPr marL="342900" indent="-342900">
              <a:lnSpc>
                <a:spcPts val="2400"/>
              </a:lnSpc>
              <a:buFont charset="2" pitchFamily="2" typeface="Wingdings"/>
              <a:buChar char="§"/>
            </a:pPr>
            <a:r>
              <a:rPr sz="2800" smtClean="0" lang="en-US" dirty="0"/>
              <a:t>The pituitary gland is the “master gland” of the endocrine system.</a:t>
            </a:r>
          </a:p>
          <a:p>
            <a:pPr marL="342900" indent="-342900">
              <a:lnSpc>
                <a:spcPts val="2400"/>
              </a:lnSpc>
              <a:buFont charset="2" pitchFamily="2" typeface="Wingdings"/>
              <a:buChar char="§"/>
            </a:pPr>
            <a:r>
              <a:rPr sz="2800" smtClean="0" lang="en-US" dirty="0"/>
              <a:t> It is controlled through the nervous system by the nearby brain area--the hypothalamus.</a:t>
            </a:r>
          </a:p>
          <a:p>
            <a:pPr marL="342900" indent="-342900">
              <a:lnSpc>
                <a:spcPts val="2400"/>
              </a:lnSpc>
              <a:buFont charset="2" pitchFamily="2" typeface="Wingdings"/>
              <a:buChar char="§"/>
            </a:pPr>
            <a:r>
              <a:rPr sz="2800" smtClean="0" lang="en-US" dirty="0"/>
              <a:t>The pituitary gland produces hormones that regulate other glands such as the thyroid.</a:t>
            </a:r>
          </a:p>
          <a:p>
            <a:pPr marL="342900" indent="-342900">
              <a:lnSpc>
                <a:spcPts val="2400"/>
              </a:lnSpc>
              <a:buFont charset="2" pitchFamily="2" typeface="Wingdings"/>
              <a:buChar char="§"/>
            </a:pPr>
            <a:r>
              <a:rPr sz="2800" smtClean="0" lang="en-US" dirty="0"/>
              <a:t>It also produces growth hormone (especially during sleep) and oxytocin, the “bonding” hormone.</a:t>
            </a:r>
          </a:p>
        </p:txBody>
      </p:sp>
      <p:sp>
        <p:nvSpPr>
          <p:cNvPr name="Text Box 254" id="254"/>
          <p:cNvSpPr txBox="1">
            <a:spLocks/>
          </p:cNvSpPr>
          <p:nvPr/>
        </p:nvSpPr>
        <p:spPr>
          <a:xfrm>
            <a:off y="3219450" x="4792662"/>
            <a:ext cy="400050" cx="1973262"/>
          </a:xfrm>
          <a:prstGeom prst="rect">
            <a:avLst/>
          </a:prstGeom>
          <a:solidFill>
            <a:srgbClr val="F36F21"/>
          </a:solidFill>
          <a:ln>
            <a:noFill/>
          </a:ln>
        </p:spPr>
        <p:txBody>
          <a:bodyPr numCol="1">
            <a:spAutoFit/>
          </a:bodyPr>
          <a:lstStyle/>
          <a:p>
            <a:pPr algn="ctr" marL="0" indent="0"/>
            <a:r>
              <a:rPr sz="2000" smtClean="0" lang="en-US" dirty="0" b="1">
                <a:solidFill>
                  <a:srgbClr val="F8F6E3"/>
                </a:solidFill>
                <a:latin charset="0" pitchFamily="34" typeface="Calibri"/>
              </a:rPr>
              <a:t>Pituitary gland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36" id="36"/>
          <p:cNvPicPr>
            <a:picLocks noChangeAspect="1"/>
          </p:cNvPicPr>
          <p:nvPr/>
        </p:nvPicPr>
        <p:blipFill>
          <a:blip r:embed="rId3"/>
          <a:srcRect r="4242" l="10916"/>
          <a:stretch/>
        </p:blipFill>
        <p:spPr>
          <a:xfrm>
            <a:off y="-34925" x="0"/>
            <a:ext cy="6892925" cx="9144000"/>
          </a:xfrm>
          <a:prstGeom prst="rect">
            <a:avLst/>
          </a:prstGeom>
          <a:noFill/>
          <a:ln>
            <a:noFill/>
          </a:ln>
        </p:spPr>
      </p:pic>
      <p:sp>
        <p:nvSpPr>
          <p:cNvPr name="Text Box 38" id="38"/>
          <p:cNvSpPr>
            <a:spLocks/>
          </p:cNvSpPr>
          <p:nvPr>
            <p:ph type="title"/>
          </p:nvPr>
        </p:nvSpPr>
        <p:spPr>
          <a:xfrm>
            <a:off y="320675" x="171450"/>
            <a:ext cy="1371600" cx="3646487"/>
          </a:xfrm>
          <a:prstGeom prst="rect">
            <a:avLst/>
          </a:prstGeom>
        </p:spPr>
        <p:txBody>
          <a:bodyPr tIns="45720" wrap="square" rIns="91440" numCol="1" lIns="91440" bIns="45720" anchor="ctr"/>
          <a:lstStyle/>
          <a:p>
            <a:pPr algn="l" marL="0" indent="0">
              <a:lnSpc>
                <a:spcPts val="4000"/>
              </a:lnSpc>
            </a:pPr>
            <a:r>
              <a:rPr sz="4000" smtClean="0" lang="en-US" dirty="0" b="1">
                <a:solidFill>
                  <a:srgbClr val="F8F6E3"/>
                </a:solidFill>
              </a:rPr>
              <a:t>Searching for the biology of “self”</a:t>
            </a:r>
          </a:p>
        </p:txBody>
      </p:sp>
      <p:sp>
        <p:nvSpPr>
          <p:cNvPr name="Text Box 39" id="39"/>
          <p:cNvSpPr txBox="1">
            <a:spLocks/>
          </p:cNvSpPr>
          <p:nvPr/>
        </p:nvSpPr>
        <p:spPr>
          <a:xfrm>
            <a:off y="6356350" x="6553200"/>
            <a:ext cy="365125" cx="2133600"/>
          </a:xfrm>
          <a:prstGeom prst="rect">
            <a:avLst/>
          </a:prstGeom>
          <a:noFill/>
          <a:ln>
            <a:noFill/>
          </a:ln>
        </p:spPr>
        <p:txBody>
          <a:bodyPr numCol="1" anchor="ctr"/>
          <a:lstStyle/>
          <a:p>
            <a:pPr algn="r" marL="0" indent="0"/>
            <a:r>
              <a:rPr sz="1200" smtClean="0" lang="en-US" dirty="0">
                <a:solidFill>
                  <a:srgbClr val="898989"/>
                </a:solidFill>
                <a:latin charset="0" pitchFamily="34" typeface="Calibri"/>
              </a:rPr>
              <a:t>*</a:t>
            </a:r>
          </a:p>
        </p:txBody>
      </p:sp>
      <p:pic>
        <p:nvPicPr>
          <p:cNvPr name="Picture 40" id="40"/>
          <p:cNvPicPr>
            <a:picLocks noChangeAspect="1"/>
          </p:cNvPicPr>
          <p:nvPr/>
        </p:nvPicPr>
        <p:blipFill>
          <a:blip r:embed="rId4"/>
          <a:stretch/>
        </p:blipFill>
        <p:spPr>
          <a:xfrm>
            <a:off y="101600" x="7285037"/>
            <a:ext cy="2327275" cx="1749425"/>
          </a:xfrm>
          <a:prstGeom prst="rect">
            <a:avLst/>
          </a:prstGeom>
          <a:noFill/>
          <a:ln>
            <a:noFill/>
          </a:ln>
          <a:effectLst>
            <a:outerShdw dist="139700" dir="2700000" blurRad="63500">
              <a:srgbClr val="333333">
                <a:alpha val="64999"/>
              </a:srgbClr>
            </a:outerShdw>
          </a:effectLst>
        </p:spPr>
      </p:pic>
      <p:pic>
        <p:nvPicPr>
          <p:cNvPr name="Picture 42" id="42"/>
          <p:cNvPicPr>
            <a:picLocks noChangeAspect="1"/>
          </p:cNvPicPr>
          <p:nvPr/>
        </p:nvPicPr>
        <p:blipFill>
          <a:blip r:embed="rId5"/>
          <a:stretch/>
        </p:blipFill>
        <p:spPr>
          <a:xfrm>
            <a:off y="101600" x="3697287"/>
            <a:ext cy="2327275" cx="1749425"/>
          </a:xfrm>
          <a:prstGeom prst="rect">
            <a:avLst/>
          </a:prstGeom>
          <a:noFill/>
          <a:ln>
            <a:noFill/>
          </a:ln>
          <a:effectLst>
            <a:outerShdw dist="139700" dir="2700000" blurRad="63500">
              <a:srgbClr val="333333">
                <a:alpha val="64999"/>
              </a:srgbClr>
            </a:outerShdw>
          </a:effectLst>
        </p:spPr>
      </p:pic>
      <p:sp>
        <p:nvSpPr>
          <p:cNvPr name="Text Box 44" id="44"/>
          <p:cNvSpPr>
            <a:spLocks/>
          </p:cNvSpPr>
          <p:nvPr/>
        </p:nvSpPr>
        <p:spPr>
          <a:xfrm>
            <a:off y="2159000" x="149225"/>
            <a:ext cy="871537" cx="3165475"/>
          </a:xfrm>
          <a:prstGeom prst="rect">
            <a:avLst/>
          </a:prstGeom>
          <a:noFill/>
          <a:ln>
            <a:noFill/>
          </a:ln>
        </p:spPr>
        <p:txBody>
          <a:bodyPr numCol="1" anchor="ctr"/>
          <a:lstStyle/>
          <a:p>
            <a:pPr marL="0" indent="0">
              <a:lnSpc>
                <a:spcPts val="2400"/>
              </a:lnSpc>
              <a:spcAft>
                <a:spcPts val="1200"/>
              </a:spcAft>
              <a:buNone/>
            </a:pPr>
            <a:r>
              <a:rPr sz="2800" smtClean="0" lang="en-US" dirty="0">
                <a:latin charset="0" pitchFamily="34" typeface="Calibri"/>
              </a:rPr>
              <a:t>Is our identity in the heart?   In the brain?  In the whole body?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45" id="45"/>
          <p:cNvSpPr>
            <a:spLocks/>
          </p:cNvSpPr>
          <p:nvPr>
            <p:ph type="title"/>
          </p:nvPr>
        </p:nvSpPr>
        <p:spPr>
          <a:xfrm>
            <a:off y="0" x="0"/>
            <a:ext cy="1143000" cx="9144000"/>
          </a:xfrm>
          <a:prstGeom prst="rect">
            <a:avLst/>
          </a:prstGeom>
          <a:solidFill>
            <a:srgbClr val="444EA2">
              <a:alpha val="99998"/>
            </a:srgbClr>
          </a:solidFill>
        </p:spPr>
        <p:txBody>
          <a:bodyPr tIns="45720" wrap="square" rIns="91440" numCol="1" lIns="274320" bIns="45720" anchor="ctr"/>
          <a:lstStyle/>
          <a:p>
            <a:pPr algn="l" marL="0" indent="0">
              <a:lnSpc>
                <a:spcPts val="4200"/>
              </a:lnSpc>
            </a:pPr>
            <a:r>
              <a:rPr sz="2900" lang="en-US" smtClean="0" i="1" dirty="0" b="1">
                <a:solidFill>
                  <a:srgbClr val="F8F6E3"/>
                </a:solidFill>
              </a:rPr>
              <a:t>Searching for the self by studying the body</a:t>
            </a:r>
            <a:br>
              <a:rPr sz="2900" lang="en-US" smtClean="0" i="1" dirty="0" b="1">
                <a:solidFill>
                  <a:srgbClr val="F8F6E3"/>
                </a:solidFill>
              </a:rPr>
            </a:br>
            <a:r>
              <a:rPr sz="4000" smtClean="0" lang="en-US" dirty="0" b="1">
                <a:solidFill>
                  <a:srgbClr val="F8F6E3"/>
                </a:solidFill>
              </a:rPr>
              <a:t>Phrenology</a:t>
            </a:r>
          </a:p>
        </p:txBody>
      </p:sp>
      <p:sp>
        <p:nvSpPr>
          <p:cNvPr name="Text Box 46" id="46"/>
          <p:cNvSpPr>
            <a:spLocks/>
          </p:cNvSpPr>
          <p:nvPr>
            <p:ph type="obj"/>
          </p:nvPr>
        </p:nvSpPr>
        <p:spPr>
          <a:xfrm>
            <a:off y="4406900" x="292100"/>
            <a:ext cy="1868487" cx="5387975"/>
          </a:xfrm>
          <a:prstGeom prst="rect">
            <a:avLst/>
          </a:prstGeom>
        </p:spPr>
        <p:txBody>
          <a:bodyPr tIns="45720" wrap="square" rIns="91440" numCol="1" lIns="91440" bIns="45720" anchor="ctr"/>
          <a:lstStyle/>
          <a:p>
            <a:pPr marL="342900" indent="-342900">
              <a:lnSpc>
                <a:spcPts val="2400"/>
              </a:lnSpc>
              <a:spcBef>
                <a:spcPct val="0"/>
              </a:spcBef>
              <a:spcAft>
                <a:spcPts val="1200"/>
              </a:spcAft>
              <a:buFont charset="2" pitchFamily="2" typeface="Wingdings"/>
              <a:buChar char="§"/>
            </a:pPr>
            <a:r>
              <a:rPr sz="2800" smtClean="0" lang="en-US" dirty="0"/>
              <a:t>Phrenology yielded one big idea--that the brain might have different areas that do different things (</a:t>
            </a:r>
            <a:r>
              <a:rPr sz="2800" smtClean="0" lang="en-US" dirty="0" b="1"/>
              <a:t>localization of function</a:t>
            </a:r>
            <a:r>
              <a:rPr sz="2800" smtClean="0" lang="en-US" dirty="0"/>
              <a:t>).</a:t>
            </a:r>
          </a:p>
        </p:txBody>
      </p:sp>
      <p:pic>
        <p:nvPicPr>
          <p:cNvPr name="Picture 47" id="47"/>
          <p:cNvPicPr>
            <a:picLocks noChangeAspect="1"/>
          </p:cNvPicPr>
          <p:nvPr/>
        </p:nvPicPr>
        <p:blipFill>
          <a:blip r:embed="rId3"/>
          <a:srcRect t="4434" r="54008" l="2081" b="4597"/>
          <a:stretch/>
        </p:blipFill>
        <p:spPr>
          <a:xfrm>
            <a:off y="790575" x="6600825"/>
            <a:ext cy="2660650" cx="1981200"/>
          </a:xfrm>
          <a:prstGeom prst="rect">
            <a:avLst/>
          </a:prstGeom>
          <a:noFill/>
          <a:ln>
            <a:noFill/>
          </a:ln>
          <a:effectLst>
            <a:outerShdw dist="139700" dir="2700000" blurRad="63500">
              <a:srgbClr val="333333">
                <a:alpha val="64999"/>
              </a:srgbClr>
            </a:outerShdw>
          </a:effectLst>
        </p:spPr>
      </p:pic>
      <p:pic>
        <p:nvPicPr>
          <p:cNvPr name="Picture 49" id="49"/>
          <p:cNvPicPr>
            <a:picLocks noChangeAspect="1"/>
          </p:cNvPicPr>
          <p:nvPr/>
        </p:nvPicPr>
        <p:blipFill>
          <a:blip r:embed="rId4"/>
          <a:srcRect r="2" l="49606"/>
          <a:stretch/>
        </p:blipFill>
        <p:spPr>
          <a:xfrm>
            <a:off y="3519487" x="6332537"/>
            <a:ext cy="3235325" cx="2517775"/>
          </a:xfrm>
          <a:prstGeom prst="rect">
            <a:avLst/>
          </a:prstGeom>
          <a:noFill/>
          <a:ln>
            <a:noFill/>
          </a:ln>
          <a:effectLst>
            <a:outerShdw dist="139700" dir="2700000" blurRad="63500">
              <a:srgbClr val="333333">
                <a:alpha val="64999"/>
              </a:srgbClr>
            </a:outerShdw>
          </a:effectLst>
        </p:spPr>
      </p:pic>
      <p:sp>
        <p:nvSpPr>
          <p:cNvPr name="Text Box 51" id="51"/>
          <p:cNvSpPr>
            <a:spLocks/>
          </p:cNvSpPr>
          <p:nvPr/>
        </p:nvSpPr>
        <p:spPr>
          <a:xfrm>
            <a:off y="1449387" x="498475"/>
            <a:ext cy="2767012" cx="4552950"/>
          </a:xfrm>
          <a:prstGeom prst="roundRect">
            <a:avLst>
              <a:gd name="adj" fmla="val 16667"/>
            </a:avLst>
          </a:prstGeom>
          <a:solidFill>
            <a:srgbClr val="F36F21"/>
          </a:solidFill>
          <a:ln>
            <a:noFill/>
          </a:ln>
        </p:spPr>
        <p:txBody>
          <a:bodyPr numCol="1" anchor="ctr"/>
          <a:lstStyle/>
          <a:p>
            <a:pPr algn="ctr" marL="0" indent="0">
              <a:lnSpc>
                <a:spcPts val="2400"/>
              </a:lnSpc>
              <a:buNone/>
            </a:pPr>
            <a:r>
              <a:rPr sz="2800" smtClean="0" lang="en-US" dirty="0" b="1">
                <a:solidFill>
                  <a:srgbClr val="FAC090"/>
                </a:solidFill>
                <a:latin charset="0" pitchFamily="34" typeface="Calibri"/>
              </a:rPr>
              <a:t>Phrenology </a:t>
            </a:r>
          </a:p>
          <a:p>
            <a:pPr algn="ctr" marL="0" indent="0">
              <a:lnSpc>
                <a:spcPts val="2400"/>
              </a:lnSpc>
              <a:buNone/>
            </a:pPr>
            <a:r>
              <a:rPr sz="2800" smtClean="0" lang="en-US" dirty="0" b="1">
                <a:solidFill>
                  <a:srgbClr val="FAC090"/>
                </a:solidFill>
                <a:latin charset="0" pitchFamily="34" typeface="Calibri"/>
              </a:rPr>
              <a:t>(developed by Franz Gall in the early 1800’s):</a:t>
            </a:r>
          </a:p>
          <a:p>
            <a:pPr algn="ctr" marL="0" indent="0">
              <a:lnSpc>
                <a:spcPts val="2400"/>
              </a:lnSpc>
              <a:buNone/>
            </a:pPr>
            <a:endParaRPr sz="2800" smtClean="0" lang="en-US" dirty="0" b="1">
              <a:solidFill>
                <a:srgbClr val="FAC090"/>
              </a:solidFill>
              <a:latin charset="0" pitchFamily="34" typeface="Calibri"/>
            </a:endParaRPr>
          </a:p>
          <a:p>
            <a:pPr marL="0" indent="0">
              <a:lnSpc>
                <a:spcPts val="2400"/>
              </a:lnSpc>
              <a:spcAft>
                <a:spcPts val="1200"/>
              </a:spcAft>
              <a:buNone/>
            </a:pPr>
            <a:r>
              <a:rPr sz="2800" smtClean="0" lang="en-US" dirty="0">
                <a:solidFill>
                  <a:srgbClr val="F8F6E3"/>
                </a:solidFill>
                <a:latin charset="0" pitchFamily="34" typeface="Calibri"/>
              </a:rPr>
              <a:t>the study of bumps on the skull and their relationship to mental abilities and character traits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52" id="52"/>
          <p:cNvSpPr txBox="1">
            <a:spLocks/>
          </p:cNvSpPr>
          <p:nvPr/>
        </p:nvSpPr>
        <p:spPr>
          <a:xfrm>
            <a:off y="2705100" x="304800"/>
            <a:ext cy="2179637" cx="4164012"/>
          </a:xfrm>
          <a:prstGeom prst="rect">
            <a:avLst/>
          </a:prstGeom>
          <a:noFill/>
          <a:ln>
            <a:noFill/>
          </a:ln>
        </p:spPr>
        <p:txBody>
          <a:bodyPr numCol="1" anchor="ctr"/>
          <a:lstStyle/>
          <a:p>
            <a:pPr marL="342900" indent="-342900">
              <a:lnSpc>
                <a:spcPts val="2400"/>
              </a:lnSpc>
              <a:spcAft>
                <a:spcPts val="1200"/>
              </a:spcAft>
              <a:buFont charset="2" pitchFamily="2" typeface="Wingdings"/>
              <a:buChar char="§"/>
            </a:pPr>
            <a:r>
              <a:rPr sz="2800" smtClean="0" lang="en-US" dirty="0">
                <a:latin charset="0" pitchFamily="34" typeface="Calibri"/>
              </a:rPr>
              <a:t>Biological psychology includes neuroscience, behavior genetics, neuropsychology,  and evolutionary psychology.</a:t>
            </a:r>
          </a:p>
          <a:p>
            <a:pPr marL="342900" indent="-342900">
              <a:lnSpc>
                <a:spcPts val="2400"/>
              </a:lnSpc>
              <a:spcAft>
                <a:spcPts val="1200"/>
              </a:spcAft>
              <a:buFont charset="2" pitchFamily="2" typeface="Wingdings"/>
              <a:buChar char="§"/>
            </a:pPr>
            <a:r>
              <a:rPr sz="2800" smtClean="0" lang="en-US" dirty="0">
                <a:latin charset="0" pitchFamily="34" typeface="Calibri"/>
              </a:rPr>
              <a:t>All of these subspecialties explore different aspects of:  how the nature of mind and behavior is rooted in our biological heritage.</a:t>
            </a:r>
          </a:p>
          <a:p>
            <a:pPr marL="342900" indent="-342900">
              <a:lnSpc>
                <a:spcPts val="2400"/>
              </a:lnSpc>
              <a:spcAft>
                <a:spcPts val="1200"/>
              </a:spcAft>
              <a:buFont charset="2" pitchFamily="2" typeface="Wingdings"/>
              <a:buChar char="§"/>
            </a:pPr>
            <a:r>
              <a:rPr sz="2800" smtClean="0" lang="en-US" dirty="0">
                <a:latin charset="0" pitchFamily="34" typeface="Calibri"/>
              </a:rPr>
              <a:t>Our study of the biology of the mind begins with the “atoms” of the mind: </a:t>
            </a:r>
            <a:r>
              <a:rPr sz="2800" smtClean="0" lang="en-US" dirty="0" b="1">
                <a:latin charset="0" pitchFamily="34" typeface="Calibri"/>
              </a:rPr>
              <a:t>neurons</a:t>
            </a:r>
            <a:r>
              <a:rPr sz="2800" smtClean="0" lang="en-US" dirty="0">
                <a:latin charset="0" pitchFamily="34" typeface="Calibri"/>
              </a:rPr>
              <a:t>.</a:t>
            </a:r>
          </a:p>
        </p:txBody>
      </p:sp>
      <p:sp>
        <p:nvSpPr>
          <p:cNvPr name="Text Box 53" id="53"/>
          <p:cNvSpPr>
            <a:spLocks/>
          </p:cNvSpPr>
          <p:nvPr>
            <p:ph type="title"/>
          </p:nvPr>
        </p:nvSpPr>
        <p:spPr>
          <a:xfrm>
            <a:off y="0" x="0"/>
            <a:ext cy="1131887" cx="9144000"/>
          </a:xfrm>
          <a:prstGeom prst="rect">
            <a:avLst/>
          </a:prstGeom>
          <a:solidFill>
            <a:srgbClr val="444EA2">
              <a:alpha val="99998"/>
            </a:srgbClr>
          </a:solidFill>
        </p:spPr>
        <p:txBody>
          <a:bodyPr tIns="45720" wrap="square" rIns="91440" numCol="1" lIns="274320" bIns="45720" anchor="ctr"/>
          <a:lstStyle/>
          <a:p>
            <a:pPr algn="l" marL="0" indent="0">
              <a:lnSpc>
                <a:spcPts val="4200"/>
              </a:lnSpc>
            </a:pPr>
            <a:r>
              <a:rPr sz="3200" smtClean="0" lang="en-US" dirty="0" b="1">
                <a:solidFill>
                  <a:srgbClr val="F8F6E3"/>
                </a:solidFill>
              </a:rPr>
              <a:t>Today’s search for the biology of the self:  biological psychology</a:t>
            </a:r>
          </a:p>
        </p:txBody>
      </p:sp>
      <p:pic>
        <p:nvPicPr>
          <p:cNvPr name="Picture 54" id="54"/>
          <p:cNvPicPr>
            <a:picLocks noChangeAspect="1"/>
          </p:cNvPicPr>
          <p:nvPr/>
        </p:nvPicPr>
        <p:blipFill>
          <a:blip r:embed="rId3"/>
          <a:stretch/>
        </p:blipFill>
        <p:spPr>
          <a:xfrm>
            <a:off y="1120775" x="4821237"/>
            <a:ext cy="5737225" cx="43227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56" id="56"/>
          <p:cNvSpPr>
            <a:spLocks/>
          </p:cNvSpPr>
          <p:nvPr>
            <p:ph type="title"/>
          </p:nvPr>
        </p:nvSpPr>
        <p:spPr>
          <a:xfrm>
            <a:off y="92075" x="381000"/>
            <a:ext cy="1096962" cx="8229600"/>
          </a:xfrm>
          <a:prstGeom prst="rect">
            <a:avLst/>
          </a:prstGeom>
        </p:spPr>
        <p:txBody>
          <a:bodyPr tIns="45720" wrap="square" rIns="91440" numCol="1" lIns="91440" bIns="45720" anchor="ctr"/>
          <a:lstStyle/>
          <a:p>
            <a:pPr marL="0" indent="0">
              <a:lnSpc>
                <a:spcPts val="3800"/>
              </a:lnSpc>
            </a:pPr>
            <a:r>
              <a:rPr sz="3600" smtClean="0" lang="en-US" dirty="0" b="1">
                <a:solidFill>
                  <a:srgbClr val="F36F21"/>
                </a:solidFill>
                <a:ea charset="-128" pitchFamily="34" typeface="ＭＳ Ｐゴシック"/>
              </a:rPr>
              <a:t>Neurons and Neuronal Communication:</a:t>
            </a:r>
            <a:r>
              <a:rPr smtClean="0" lang="en-US" dirty="0" b="1">
                <a:solidFill>
                  <a:srgbClr val="F36F21"/>
                </a:solidFill>
                <a:ea charset="-128" pitchFamily="34" typeface="ＭＳ Ｐゴシック"/>
              </a:rPr>
              <a:t/>
            </a:r>
            <a:br>
              <a:rPr smtClean="0" lang="en-US" dirty="0" b="1">
                <a:solidFill>
                  <a:srgbClr val="F36F21"/>
                </a:solidFill>
                <a:ea charset="-128" pitchFamily="34" typeface="ＭＳ Ｐゴシック"/>
              </a:rPr>
            </a:br>
            <a:r>
              <a:rPr smtClean="0" lang="en-US" dirty="0" b="1">
                <a:solidFill>
                  <a:srgbClr val="F36F21"/>
                </a:solidFill>
                <a:ea charset="-128" pitchFamily="34" typeface="ＭＳ Ｐゴシック"/>
              </a:rPr>
              <a:t>The Structure of a Neuron</a:t>
            </a:r>
          </a:p>
        </p:txBody>
      </p:sp>
      <p:pic>
        <p:nvPicPr>
          <p:cNvPr name="Picture 57" id="57"/>
          <p:cNvPicPr>
            <a:picLocks noChangeAspect="1"/>
          </p:cNvPicPr>
          <p:nvPr/>
        </p:nvPicPr>
        <p:blipFill>
          <a:blip r:embed="rId3"/>
          <a:stretch/>
        </p:blipFill>
        <p:spPr>
          <a:xfrm>
            <a:off y="1295400" x="533400"/>
            <a:ext cy="4181475" cx="8229600"/>
          </a:xfrm>
          <a:prstGeom prst="rect">
            <a:avLst/>
          </a:prstGeom>
          <a:noFill/>
          <a:ln>
            <a:noFill/>
          </a:ln>
        </p:spPr>
      </p:pic>
      <p:sp>
        <p:nvSpPr>
          <p:cNvPr name="Text Box 59" id="59"/>
          <p:cNvSpPr txBox="1">
            <a:spLocks/>
          </p:cNvSpPr>
          <p:nvPr/>
        </p:nvSpPr>
        <p:spPr>
          <a:xfrm>
            <a:off y="5603875" x="381000"/>
            <a:ext cy="1096962" cx="8229600"/>
          </a:xfrm>
          <a:prstGeom prst="rect">
            <a:avLst/>
          </a:prstGeom>
          <a:noFill/>
          <a:ln>
            <a:noFill/>
          </a:ln>
        </p:spPr>
        <p:txBody>
          <a:bodyPr numCol="1" anchor="ctr"/>
          <a:lstStyle/>
          <a:p>
            <a:pPr algn="ctr" marL="0" indent="0">
              <a:lnSpc>
                <a:spcPts val="2400"/>
              </a:lnSpc>
            </a:pPr>
            <a:r>
              <a:rPr sz="2800" smtClean="0" lang="en-US" dirty="0">
                <a:solidFill>
                  <a:srgbClr val="444EA2"/>
                </a:solidFill>
                <a:latin charset="0" pitchFamily="34" typeface="Calibri"/>
                <a:ea charset="-128" pitchFamily="34" typeface="ＭＳ Ｐゴシック"/>
              </a:rPr>
              <a:t>There are billions of neurons </a:t>
            </a:r>
          </a:p>
          <a:p>
            <a:pPr algn="ctr" marL="0" indent="0">
              <a:lnSpc>
                <a:spcPts val="2400"/>
              </a:lnSpc>
            </a:pPr>
            <a:r>
              <a:rPr sz="2800" smtClean="0" lang="en-US" dirty="0">
                <a:solidFill>
                  <a:srgbClr val="444EA2"/>
                </a:solidFill>
                <a:latin charset="0" pitchFamily="34" typeface="Calibri"/>
                <a:ea charset="-128" pitchFamily="34" typeface="ＭＳ Ｐゴシック"/>
              </a:rPr>
              <a:t>(nerve cells) throughout the body.</a:t>
            </a:r>
            <a:r>
              <a:rPr sz="2800" smtClean="0" lang="en-US" dirty="0">
                <a:latin charset="0" pitchFamily="34" typeface="Calibri"/>
                <a:ea charset="-128" pitchFamily="34" typeface="ＭＳ Ｐゴシック"/>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pic>
        <p:nvPicPr>
          <p:cNvPr name="Picture 60" id="60"/>
          <p:cNvPicPr>
            <a:picLocks noChangeAspect="1"/>
          </p:cNvPicPr>
          <p:nvPr/>
        </p:nvPicPr>
        <p:blipFill>
          <a:blip r:embed="rId3"/>
          <a:srcRect b="16237"/>
          <a:stretch/>
        </p:blipFill>
        <p:spPr>
          <a:xfrm>
            <a:off y="1524000" x="455612"/>
            <a:ext cy="4141787" cx="8334375"/>
          </a:xfrm>
          <a:prstGeom prst="rect">
            <a:avLst/>
          </a:prstGeom>
          <a:noFill/>
          <a:ln>
            <a:noFill/>
          </a:ln>
        </p:spPr>
      </p:pic>
      <p:sp>
        <p:nvSpPr>
          <p:cNvPr name="Text Box 62" id="62"/>
          <p:cNvSpPr>
            <a:spLocks/>
          </p:cNvSpPr>
          <p:nvPr>
            <p:ph type="title"/>
          </p:nvPr>
        </p:nvSpPr>
        <p:spPr>
          <a:xfrm>
            <a:off y="268287" x="400050"/>
            <a:ext cy="1114425" cx="8229600"/>
          </a:xfrm>
          <a:prstGeom prst="rect">
            <a:avLst/>
          </a:prstGeom>
        </p:spPr>
        <p:txBody>
          <a:bodyPr tIns="45720" wrap="square" rIns="91440" numCol="1" lIns="91440" bIns="45720" anchor="ctr"/>
          <a:lstStyle/>
          <a:p>
            <a:pPr marL="0" indent="0">
              <a:lnSpc>
                <a:spcPts val="3200"/>
              </a:lnSpc>
            </a:pPr>
            <a:r>
              <a:rPr sz="4800" smtClean="0" lang="en-US" dirty="0" b="1">
                <a:solidFill>
                  <a:srgbClr val="3AA082"/>
                </a:solidFill>
              </a:rPr>
              <a:t>Action potential:</a:t>
            </a:r>
            <a:r>
              <a:rPr sz="4000" smtClean="0" lang="en-US" dirty="0" b="1">
                <a:solidFill>
                  <a:srgbClr val="3AA082"/>
                </a:solidFill>
              </a:rPr>
              <a:t/>
            </a:r>
            <a:br>
              <a:rPr sz="4000" smtClean="0" lang="en-US" dirty="0" b="1">
                <a:solidFill>
                  <a:srgbClr val="3AA082"/>
                </a:solidFill>
              </a:rPr>
            </a:br>
            <a:r>
              <a:rPr sz="4000" smtClean="0" lang="en-US" dirty="0" b="1">
                <a:solidFill>
                  <a:srgbClr val="3AA082"/>
                </a:solidFill>
              </a:rPr>
              <a:t>a neural impulse that travels down an axon like a wave</a:t>
            </a:r>
          </a:p>
        </p:txBody>
      </p:sp>
      <p:sp>
        <p:nvSpPr>
          <p:cNvPr name="Text Box 63" id="63"/>
          <p:cNvSpPr>
            <a:spLocks/>
          </p:cNvSpPr>
          <p:nvPr>
            <p:ph type="obj"/>
          </p:nvPr>
        </p:nvSpPr>
        <p:spPr>
          <a:xfrm>
            <a:off y="1524000" x="4114800"/>
            <a:ext cy="1460500" cx="4778375"/>
          </a:xfrm>
          <a:prstGeom prst="rect">
            <a:avLst/>
          </a:prstGeom>
        </p:spPr>
        <p:txBody>
          <a:bodyPr tIns="45720" wrap="square" rIns="91440" numCol="1" lIns="91440" bIns="45720" anchor="t"/>
          <a:lstStyle/>
          <a:p>
            <a:pPr marL="0" indent="0">
              <a:lnSpc>
                <a:spcPts val="2400"/>
              </a:lnSpc>
              <a:buNone/>
            </a:pPr>
            <a:r>
              <a:rPr sz="2800" smtClean="0" lang="en-US" dirty="0"/>
              <a:t>Just as “the wave” can flow to the right in a stadium even though the people only move up and down, a wave moves down an axon although it is only made up of ion exchanges moving in and out.</a:t>
            </a:r>
          </a:p>
        </p:txBody>
      </p:sp>
      <p:pic>
        <p:nvPicPr>
          <p:cNvPr name="Picture 64" id="64"/>
          <p:cNvPicPr>
            <a:picLocks noChangeAspect="1"/>
          </p:cNvPicPr>
          <p:nvPr/>
        </p:nvPicPr>
        <p:blipFill>
          <a:blip r:embed="rId4"/>
          <a:srcRect t="84158" r="11475" l="11864"/>
          <a:stretch/>
        </p:blipFill>
        <p:spPr>
          <a:xfrm>
            <a:off y="5434012" x="103187"/>
            <a:ext cy="1081087" cx="90408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name="" id="1"/>
        <p:cNvGrpSpPr/>
        <p:nvPr/>
      </p:nvGrpSpPr>
      <p:grpSpPr>
        <a:xfrm>
          <a:off y="0" x="0"/>
          <a:ext cy="0" cx="0"/>
          <a:chOff y="0" x="0"/>
          <a:chExt cy="0" cx="0"/>
        </a:xfrm>
      </p:grpSpPr>
      <p:sp>
        <p:nvSpPr>
          <p:cNvPr name="Text Box 66" id="66"/>
          <p:cNvSpPr>
            <a:spLocks/>
          </p:cNvSpPr>
          <p:nvPr/>
        </p:nvSpPr>
        <p:spPr>
          <a:xfrm>
            <a:off y="0" x="0"/>
            <a:ext cy="6983412" cx="9290050"/>
          </a:xfrm>
          <a:prstGeom prst="rightArrow">
            <a:avLst/>
          </a:prstGeom>
          <a:solidFill>
            <a:srgbClr val="D0D8E8"/>
          </a:solidFill>
          <a:ln>
            <a:noFill/>
          </a:ln>
        </p:spPr>
      </p:sp>
      <p:sp>
        <p:nvSpPr>
          <p:cNvPr name="Text Box 67" id="67"/>
          <p:cNvSpPr>
            <a:spLocks/>
          </p:cNvSpPr>
          <p:nvPr/>
        </p:nvSpPr>
        <p:spPr>
          <a:xfrm>
            <a:off y="1770062" x="3175"/>
            <a:ext cy="2568575" cx="1962150"/>
          </a:xfrm>
          <a:prstGeom prst="rect">
            <a:avLst/>
          </a:prstGeom>
          <a:solidFill>
            <a:srgbClr val="444EA2"/>
          </a:solidFill>
          <a:ln>
            <a:noFill/>
          </a:ln>
          <a:effectLst>
            <a:outerShdw dist="38100" dir="2700000" blurRad="63500">
              <a:srgbClr val="000000">
                <a:alpha val="39999"/>
              </a:srgbClr>
            </a:outerShdw>
          </a:effectLst>
        </p:spPr>
        <p:txBody>
          <a:bodyPr tIns="191986" rIns="191986" numCol="1" lIns="191986" bIns="191986" anchor="ctr"/>
          <a:lstStyle/>
          <a:p>
            <a:pPr marL="0" indent="0" algn="ctr" defTabSz="1066800">
              <a:lnSpc>
                <a:spcPts val="1800"/>
              </a:lnSpc>
            </a:pPr>
            <a:r>
              <a:rPr sz="2200" smtClean="0" lang="en-US" dirty="0">
                <a:solidFill>
                  <a:srgbClr val="FFFFFF"/>
                </a:solidFill>
                <a:latin charset="0" pitchFamily="34" typeface="Calibri"/>
              </a:rPr>
              <a:t>The neuron receives signals from other neurons; some are telling it to fire and some are telling it not to fire.</a:t>
            </a:r>
          </a:p>
        </p:txBody>
      </p:sp>
      <p:sp>
        <p:nvSpPr>
          <p:cNvPr name="Text Box 68" id="68"/>
          <p:cNvSpPr>
            <a:spLocks/>
          </p:cNvSpPr>
          <p:nvPr/>
        </p:nvSpPr>
        <p:spPr>
          <a:xfrm>
            <a:off y="1770062" x="2122487"/>
            <a:ext cy="3306762" cx="2625725"/>
          </a:xfrm>
          <a:prstGeom prst="rect">
            <a:avLst/>
          </a:prstGeom>
          <a:solidFill>
            <a:srgbClr val="444EA2"/>
          </a:solidFill>
          <a:ln>
            <a:noFill/>
          </a:ln>
          <a:effectLst>
            <a:outerShdw dist="38100" dir="2700000" blurRad="63500">
              <a:srgbClr val="000000">
                <a:alpha val="39999"/>
              </a:srgbClr>
            </a:outerShdw>
          </a:effectLst>
        </p:spPr>
        <p:txBody>
          <a:bodyPr tIns="191986" rIns="191986" numCol="1" lIns="191986" bIns="191986" anchor="ctr"/>
          <a:lstStyle/>
          <a:p>
            <a:pPr marL="342900" indent="-342900" defTabSz="1066800">
              <a:lnSpc>
                <a:spcPts val="1800"/>
              </a:lnSpc>
              <a:buFont charset="2" pitchFamily="2" typeface="Wingdings"/>
              <a:buChar char="§"/>
            </a:pPr>
            <a:r>
              <a:rPr sz="2200" smtClean="0" lang="en-US" dirty="0">
                <a:solidFill>
                  <a:srgbClr val="FFFFFF"/>
                </a:solidFill>
                <a:latin charset="0" pitchFamily="34" typeface="Calibri"/>
              </a:rPr>
              <a:t>When the </a:t>
            </a:r>
            <a:r>
              <a:rPr sz="2200" smtClean="0" lang="en-US" dirty="0" b="1">
                <a:solidFill>
                  <a:srgbClr val="FAC090"/>
                </a:solidFill>
                <a:latin charset="0" pitchFamily="34" typeface="Calibri"/>
              </a:rPr>
              <a:t>threshold</a:t>
            </a:r>
            <a:r>
              <a:rPr sz="2200" smtClean="0" lang="en-US" dirty="0">
                <a:solidFill>
                  <a:srgbClr val="FFFFFF"/>
                </a:solidFill>
                <a:latin charset="0" pitchFamily="34" typeface="Calibri"/>
              </a:rPr>
              <a:t> is reached, the action potential starts moving. </a:t>
            </a:r>
          </a:p>
          <a:p>
            <a:pPr marL="342900" indent="-342900" defTabSz="1066800">
              <a:lnSpc>
                <a:spcPts val="1800"/>
              </a:lnSpc>
              <a:buFont charset="2" pitchFamily="2" typeface="Wingdings"/>
              <a:buChar char="§"/>
            </a:pPr>
            <a:r>
              <a:rPr sz="2200" smtClean="0" lang="en-US" dirty="0">
                <a:solidFill>
                  <a:srgbClr val="FFFFFF"/>
                </a:solidFill>
                <a:latin charset="0" pitchFamily="34" typeface="Calibri"/>
              </a:rPr>
              <a:t>Like a gun, it either fires or it doesn’t; more stimulation does nothing.</a:t>
            </a:r>
          </a:p>
          <a:p>
            <a:pPr marL="342900" indent="-342900" defTabSz="1066800">
              <a:lnSpc>
                <a:spcPts val="1800"/>
              </a:lnSpc>
              <a:buFont charset="2" pitchFamily="2" typeface="Wingdings"/>
              <a:buChar char="§"/>
            </a:pPr>
            <a:r>
              <a:rPr sz="2200" smtClean="0" lang="en-US" dirty="0">
                <a:solidFill>
                  <a:srgbClr val="FFFFFF"/>
                </a:solidFill>
                <a:latin charset="0" pitchFamily="34" typeface="Calibri"/>
              </a:rPr>
              <a:t>This is known as the “all-or-none” response.     </a:t>
            </a:r>
          </a:p>
        </p:txBody>
      </p:sp>
      <p:sp>
        <p:nvSpPr>
          <p:cNvPr name="Text Box 69" id="69"/>
          <p:cNvSpPr>
            <a:spLocks/>
          </p:cNvSpPr>
          <p:nvPr/>
        </p:nvSpPr>
        <p:spPr>
          <a:xfrm>
            <a:off y="1781175" x="4986337"/>
            <a:ext cy="2686050" cx="1943100"/>
          </a:xfrm>
          <a:prstGeom prst="rect">
            <a:avLst/>
          </a:prstGeom>
          <a:solidFill>
            <a:srgbClr val="444EA2"/>
          </a:solidFill>
          <a:ln>
            <a:noFill/>
          </a:ln>
          <a:effectLst>
            <a:outerShdw dist="38100" dir="2700000" blurRad="63500">
              <a:srgbClr val="000000">
                <a:alpha val="39999"/>
              </a:srgbClr>
            </a:outerShdw>
          </a:effectLst>
        </p:spPr>
        <p:txBody>
          <a:bodyPr tIns="191986" rIns="191986" numCol="1" lIns="191986" bIns="191986" anchor="ctr"/>
          <a:lstStyle/>
          <a:p>
            <a:pPr marL="0" indent="0" algn="ctr" defTabSz="1066800">
              <a:lnSpc>
                <a:spcPts val="1800"/>
              </a:lnSpc>
            </a:pPr>
            <a:r>
              <a:rPr sz="2200" smtClean="0" lang="en-US" dirty="0">
                <a:solidFill>
                  <a:srgbClr val="FFFFFF"/>
                </a:solidFill>
                <a:latin charset="0" pitchFamily="34" typeface="Calibri"/>
              </a:rPr>
              <a:t>The action potential travels down the axon from the cell body to the terminal branches.</a:t>
            </a:r>
          </a:p>
        </p:txBody>
      </p:sp>
      <p:sp>
        <p:nvSpPr>
          <p:cNvPr name="Text Box 70" id="70"/>
          <p:cNvSpPr>
            <a:spLocks/>
          </p:cNvSpPr>
          <p:nvPr/>
        </p:nvSpPr>
        <p:spPr>
          <a:xfrm>
            <a:off y="1793875" x="7081837"/>
            <a:ext cy="3395662" cx="1901825"/>
          </a:xfrm>
          <a:prstGeom prst="rect">
            <a:avLst/>
          </a:prstGeom>
          <a:solidFill>
            <a:srgbClr val="444EA2"/>
          </a:solidFill>
          <a:ln>
            <a:noFill/>
          </a:ln>
          <a:effectLst>
            <a:outerShdw dist="38100" dir="2700000" blurRad="63500">
              <a:srgbClr val="000000">
                <a:alpha val="39999"/>
              </a:srgbClr>
            </a:outerShdw>
          </a:effectLst>
        </p:spPr>
        <p:txBody>
          <a:bodyPr tIns="191986" rIns="191986" numCol="1" lIns="191986" bIns="191986" anchor="ctr"/>
          <a:lstStyle/>
          <a:p>
            <a:pPr marL="0" indent="0" algn="ctr" defTabSz="1066800">
              <a:lnSpc>
                <a:spcPts val="1800"/>
              </a:lnSpc>
            </a:pPr>
            <a:r>
              <a:rPr sz="2200" smtClean="0" lang="en-US" dirty="0">
                <a:solidFill>
                  <a:srgbClr val="FFFFFF"/>
                </a:solidFill>
                <a:latin charset="0" pitchFamily="34" typeface="Calibri"/>
              </a:rPr>
              <a:t>The signal is transmitted to another cell.  However, the message must find a way to cross a gap between cells. This gap is also called </a:t>
            </a:r>
            <a:r>
              <a:rPr sz="2200" smtClean="0" lang="en-US" dirty="0" b="1">
                <a:solidFill>
                  <a:srgbClr val="FAC090"/>
                </a:solidFill>
                <a:latin charset="0" pitchFamily="34" typeface="Calibri"/>
              </a:rPr>
              <a:t>the synapse.</a:t>
            </a:r>
          </a:p>
        </p:txBody>
      </p:sp>
      <p:sp>
        <p:nvSpPr>
          <p:cNvPr name="Text Box 71" id="71"/>
          <p:cNvSpPr>
            <a:spLocks/>
          </p:cNvSpPr>
          <p:nvPr/>
        </p:nvSpPr>
        <p:spPr>
          <a:xfrm>
            <a:off y="1165225" x="4986337"/>
            <a:ext cy="604837" cx="3722687"/>
          </a:xfrm>
          <a:prstGeom prst="rect">
            <a:avLst/>
          </a:prstGeom>
          <a:noFill/>
          <a:ln>
            <a:noFill/>
          </a:ln>
        </p:spPr>
        <p:txBody>
          <a:bodyPr numCol="1">
            <a:spAutoFit/>
          </a:bodyPr>
          <a:lstStyle/>
          <a:p>
            <a:pPr marL="0" indent="0">
              <a:lnSpc>
                <a:spcPts val="2000"/>
              </a:lnSpc>
            </a:pPr>
            <a:r>
              <a:rPr sz="2400" smtClean="0" lang="en-US" dirty="0">
                <a:solidFill>
                  <a:srgbClr val="444EA2"/>
                </a:solidFill>
                <a:latin charset="0" pitchFamily="34" typeface="Calibri"/>
              </a:rPr>
              <a:t>How neurons communicate</a:t>
            </a:r>
            <a:br>
              <a:rPr sz="2400" smtClean="0" lang="en-US" dirty="0">
                <a:solidFill>
                  <a:srgbClr val="444EA2"/>
                </a:solidFill>
                <a:latin charset="0" pitchFamily="34" typeface="Calibri"/>
              </a:rPr>
            </a:br>
            <a:r>
              <a:rPr sz="2400" smtClean="0" lang="en-US" dirty="0">
                <a:solidFill>
                  <a:srgbClr val="444EA2"/>
                </a:solidFill>
                <a:latin charset="0" pitchFamily="34" typeface="Calibri"/>
              </a:rPr>
              <a:t>(with each other):</a:t>
            </a:r>
          </a:p>
        </p:txBody>
      </p:sp>
      <p:sp>
        <p:nvSpPr>
          <p:cNvPr name="Text Box 72" id="72"/>
          <p:cNvSpPr>
            <a:spLocks/>
          </p:cNvSpPr>
          <p:nvPr/>
        </p:nvSpPr>
        <p:spPr>
          <a:xfrm>
            <a:off y="234950" x="177800"/>
            <a:ext cy="1400175" cx="4005262"/>
          </a:xfrm>
          <a:prstGeom prst="rect">
            <a:avLst/>
          </a:prstGeom>
          <a:noFill/>
          <a:ln>
            <a:noFill/>
          </a:ln>
        </p:spPr>
        <p:txBody>
          <a:bodyPr numCol="1" anchor="ctr"/>
          <a:lstStyle/>
          <a:p>
            <a:pPr algn="ctr" marL="0" indent="0">
              <a:lnSpc>
                <a:spcPts val="2400"/>
              </a:lnSpc>
            </a:pPr>
            <a:r>
              <a:rPr sz="2800" smtClean="0" lang="en-US" dirty="0">
                <a:solidFill>
                  <a:srgbClr val="444EA2"/>
                </a:solidFill>
                <a:latin charset="0" pitchFamily="34" typeface="Calibri"/>
                <a:ea charset="-128" pitchFamily="34" typeface="ＭＳ Ｐゴシック"/>
              </a:rPr>
              <a:t>When does the cell send the action potential?...  when it reaches a threshold</a:t>
            </a:r>
          </a:p>
        </p:txBody>
      </p:sp>
      <p:sp>
        <p:nvSpPr>
          <p:cNvPr name="Text Box 73" id="73"/>
          <p:cNvSpPr>
            <a:spLocks/>
          </p:cNvSpPr>
          <p:nvPr/>
        </p:nvSpPr>
        <p:spPr>
          <a:xfrm>
            <a:off y="5362575" x="177800"/>
            <a:ext cy="1136650" cx="4572000"/>
          </a:xfrm>
          <a:prstGeom prst="rect">
            <a:avLst/>
          </a:prstGeom>
          <a:noFill/>
          <a:ln>
            <a:noFill/>
          </a:ln>
        </p:spPr>
        <p:txBody>
          <a:bodyPr numCol="1">
            <a:spAutoFit/>
          </a:bodyPr>
          <a:lstStyle/>
          <a:p>
            <a:pPr marL="0" indent="0">
              <a:lnSpc>
                <a:spcPts val="2000"/>
              </a:lnSpc>
            </a:pPr>
            <a:r>
              <a:rPr sz="2400" smtClean="0" lang="en-US" dirty="0">
                <a:latin charset="0" pitchFamily="34" typeface="Calibri"/>
              </a:rPr>
              <a:t>The </a:t>
            </a:r>
            <a:r>
              <a:rPr sz="2400" smtClean="0" lang="en-US" dirty="0" b="1">
                <a:latin charset="0" pitchFamily="34" typeface="Calibri"/>
              </a:rPr>
              <a:t>threshold </a:t>
            </a:r>
            <a:r>
              <a:rPr sz="2400" smtClean="0" lang="en-US" dirty="0">
                <a:latin charset="0" pitchFamily="34" typeface="Calibri"/>
              </a:rPr>
              <a:t>is reached when excitatory (“Fire!”) signals outweigh the inhibitory  (“Don’t fire!”) signals by a certain amount.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2.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ppt/theme/theme3.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tx1="dk1" tx2="dk2" bg1="lt1" accent6="accent6" bg2="lt2" accent5="accent5" accent4="accent4" accent3="accent3" folHlink="folHlink" accent2="accent2" hlink="hlink" accent1="accent1"/>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tx1="dk1" tx2="dk2" bg1="lt1" accent6="accent6" bg2="lt2" accent5="accent5" accent4="accent4" accent3="accent3" folHlink="folHlink" accent2="accent2" hlink="hlink" accent1="accent1"/>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tx1="dk1" tx2="dk2" bg1="lt1" accent6="accent6" bg2="lt2" accent5="accent5" accent4="accent4" accent3="accent3" folHlink="folHlink" accent2="accent2" hlink="hlink" accent1="accent1"/>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tx1="dk1" tx2="dk2" bg1="lt1" accent6="accent6" bg2="lt2" accent5="accent5" accent4="accent4" accent3="accent3" folHlink="folHlink" accent2="accent2" hlink="hlink" accent1="accent1"/>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tx1="dk1" tx2="dk2" bg1="lt1" accent6="accent6" bg2="lt2" accent5="accent5" accent4="accent4" accent3="accent3" folHlink="folHlink" accent2="accent2" hlink="hlink" accent1="accent1"/>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tx1="lt1" tx2="lt2" bg1="dk2" accent6="accent6" bg2="dk1" accent5="accent5" accent4="accent4" accent3="accent3" folHlink="folHlink" accent2="accent2" hlink="hlink" accent1="accent1"/>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tx1="lt1" tx2="lt2" bg1="dk2" accent6="accent6" bg2="dk1" accent5="accent5" accent4="accent4" accent3="accent3" folHlink="folHlink" accent2="accent2" hlink="hlink" accent1="accent1"/>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tx1="lt1" tx2="lt2" bg1="dk2" accent6="accent6" bg2="dk1" accent5="accent5" accent4="accent4" accent3="accent3" folHlink="folHlink" accent2="accent2" hlink="hlink" accent1="accent1"/>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tx1="lt1" tx2="lt2" bg1="dk2" accent6="accent6" bg2="dk1" accent5="accent5" accent4="accent4" accent3="accent3" folHlink="folHlink" accent2="accent2" hlink="hlink" accent1="accent1"/>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tx1="lt1" tx2="lt2" bg1="dk2" accent6="accent6" bg2="dk1" accent5="accent5" accent4="accent4" accent3="accent3" folHlink="folHlink" accent2="accent2" hlink="hlink" accent1="accent1"/>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tx1="lt1" tx2="lt2" bg1="dk2" accent6="accent6" bg2="dk1" accent5="accent5" accent4="accent4" accent3="accent3" folHlink="folHlink" accent2="accent2" hlink="hlink" accent1="accent1"/>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tx1="lt1" tx2="lt2" bg1="dk2" accent6="accent6" bg2="dk1" accent5="accent5" accent4="accent4" accent3="accent3" folHlink="folHlink" accent2="accent2" hlink="hlink" accent1="accent1"/>
    </a:extraClrScheme>
  </a:extraClrSchemeLst>
</a:theme>
</file>

<file path=docProps/app.xml><?xml version="1.0" encoding="utf-8"?>
<Properties xmlns="http://schemas.openxmlformats.org/officeDocument/2006/extended-properties" xmlns:vt="http://schemas.openxmlformats.org/officeDocument/2006/docPropsVTypes">
  <Words>2183</Words>
  <Paragraphs>212</Paragraphs>
  <Slides>30</Slides>
  <Notes>30</Notes>
  <TotalTime>0</TotalTime>
  <HiddenSlides>0</HiddenSlides>
  <ScaleCrop>false</ScaleCrop>
  <HyperlinksChanged>false</HyperlinksChanged>
  <Application>Microsoft Office PowerPoint</Application>
  <PresentationFormat/>
</Properties>
</file>