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5"/>
  </p:notesMasterIdLst>
  <p:sldIdLst>
    <p:sldId id="280"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8085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9326" autoAdjust="0"/>
  </p:normalViewPr>
  <p:slideViewPr>
    <p:cSldViewPr>
      <p:cViewPr varScale="1">
        <p:scale>
          <a:sx n="120" d="100"/>
          <a:sy n="120" d="100"/>
        </p:scale>
        <p:origin x="-21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D4087B57-D09E-E946-A958-C85B87DAD634}" type="datetimeFigureOut">
              <a:rPr lang="en-US"/>
              <a:pPr/>
              <a:t>11/5/14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2E3558F8-C8F5-7E41-8F5B-62E5C526077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6387" name="Slide Number Placeholder 3"/>
          <p:cNvSpPr>
            <a:spLocks noGrp="1"/>
          </p:cNvSpPr>
          <p:nvPr>
            <p:ph type="sldNum" sz="quarter" idx="5"/>
          </p:nvPr>
        </p:nvSpPr>
        <p:spPr bwMode="auto">
          <a:ln>
            <a:miter lim="800000"/>
            <a:headEnd/>
            <a:tailEnd/>
          </a:ln>
        </p:spPr>
        <p:txBody>
          <a:bodyPr/>
          <a:lstStyle/>
          <a:p>
            <a:fld id="{C8CBF82A-97ED-F940-8204-214E6459C6D9}"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p:txBody>
      </p:sp>
      <p:sp>
        <p:nvSpPr>
          <p:cNvPr id="35844" name="Slide Number Placeholder 3"/>
          <p:cNvSpPr>
            <a:spLocks noGrp="1"/>
          </p:cNvSpPr>
          <p:nvPr>
            <p:ph type="sldNum" sz="quarter" idx="5"/>
          </p:nvPr>
        </p:nvSpPr>
        <p:spPr bwMode="auto">
          <a:ln>
            <a:miter lim="800000"/>
            <a:headEnd/>
            <a:tailEnd/>
          </a:ln>
        </p:spPr>
        <p:txBody>
          <a:bodyPr/>
          <a:lstStyle/>
          <a:p>
            <a:fld id="{8813946D-D33C-F645-9B81-5854AD469198}"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On click, after you have reviewed the stages in general, the label for sleep spindles in NREM-2 will appear.</a:t>
            </a:r>
          </a:p>
          <a:p>
            <a:pPr eaLnBrk="1" hangingPunct="1">
              <a:spcBef>
                <a:spcPct val="0"/>
              </a:spcBef>
            </a:pPr>
            <a:r>
              <a:rPr lang="en-US"/>
              <a:t>Stage two brain wave patterns have been called theta waves, and NREM-3 involves delta waves.</a:t>
            </a:r>
          </a:p>
          <a:p>
            <a:pPr eaLnBrk="1" hangingPunct="1">
              <a:spcBef>
                <a:spcPct val="0"/>
              </a:spcBef>
            </a:pPr>
            <a:r>
              <a:rPr lang="en-US"/>
              <a:t>NREM-3 is slow wave sleep, the former stages 3 and 4 combined--deep sleep.  </a:t>
            </a:r>
          </a:p>
        </p:txBody>
      </p:sp>
      <p:sp>
        <p:nvSpPr>
          <p:cNvPr id="36868" name="Slide Number Placeholder 3"/>
          <p:cNvSpPr>
            <a:spLocks noGrp="1"/>
          </p:cNvSpPr>
          <p:nvPr>
            <p:ph type="sldNum" sz="quarter" idx="5"/>
          </p:nvPr>
        </p:nvSpPr>
        <p:spPr bwMode="auto">
          <a:ln>
            <a:miter lim="800000"/>
            <a:headEnd/>
            <a:tailEnd/>
          </a:ln>
        </p:spPr>
        <p:txBody>
          <a:bodyPr/>
          <a:lstStyle/>
          <a:p>
            <a:fld id="{AA38EA83-DE63-944D-ACDE-2FF69CD1C86D}"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r>
              <a:rPr lang="en-US"/>
              <a:t>So, do we act out our dreams?  Not unless you have a sleep disorder. Sleepwalking doesn’t usually occur during REM sleep, unless you have a sleep disorder (or have rare reactions to some sleep-inducing medications).</a:t>
            </a:r>
          </a:p>
          <a:p>
            <a:pPr eaLnBrk="1" hangingPunct="1">
              <a:spcBef>
                <a:spcPct val="0"/>
              </a:spcBef>
            </a:pPr>
            <a:endParaRPr lang="en-US" b="1"/>
          </a:p>
          <a:p>
            <a:pPr eaLnBrk="1" hangingPunct="1">
              <a:spcBef>
                <a:spcPct val="0"/>
              </a:spcBef>
            </a:pPr>
            <a:endParaRPr lang="en-US"/>
          </a:p>
        </p:txBody>
      </p:sp>
      <p:sp>
        <p:nvSpPr>
          <p:cNvPr id="37892" name="Slide Number Placeholder 3"/>
          <p:cNvSpPr>
            <a:spLocks noGrp="1"/>
          </p:cNvSpPr>
          <p:nvPr>
            <p:ph type="sldNum" sz="quarter" idx="5"/>
          </p:nvPr>
        </p:nvSpPr>
        <p:spPr bwMode="auto">
          <a:ln>
            <a:miter lim="800000"/>
            <a:headEnd/>
            <a:tailEnd/>
          </a:ln>
        </p:spPr>
        <p:txBody>
          <a:bodyPr/>
          <a:lstStyle/>
          <a:p>
            <a:fld id="{9C56DEAE-7074-7F4C-A78C-8416C6711FDA}"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p:txBody>
      </p:sp>
      <p:sp>
        <p:nvSpPr>
          <p:cNvPr id="38916" name="Slide Number Placeholder 3"/>
          <p:cNvSpPr>
            <a:spLocks noGrp="1"/>
          </p:cNvSpPr>
          <p:nvPr>
            <p:ph type="sldNum" sz="quarter" idx="5"/>
          </p:nvPr>
        </p:nvSpPr>
        <p:spPr bwMode="auto">
          <a:ln>
            <a:miter lim="800000"/>
            <a:headEnd/>
            <a:tailEnd/>
          </a:ln>
        </p:spPr>
        <p:txBody>
          <a:bodyPr/>
          <a:lstStyle/>
          <a:p>
            <a:fld id="{33E2673E-5AD6-3C45-A686-641FFB46A55F}"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r>
              <a:rPr lang="en-US"/>
              <a:t>Jet lag, and the tough time getting up the first day of work after a vacation, are caused by the way our body clock stays set. </a:t>
            </a:r>
          </a:p>
          <a:p>
            <a:pPr eaLnBrk="1" hangingPunct="1">
              <a:spcBef>
                <a:spcPct val="0"/>
              </a:spcBef>
            </a:pPr>
            <a:r>
              <a:rPr lang="en-US"/>
              <a:t>Rather than take melatonin supplements to get sleepy, you can raise your levels of melatonin just by turning lights down low for an hour or so before going to bed. Note: this brain/hormone information is not in this edition of the text, so you may want to delete this information.</a:t>
            </a:r>
          </a:p>
          <a:p>
            <a:pPr eaLnBrk="1" hangingPunct="1">
              <a:spcBef>
                <a:spcPct val="0"/>
              </a:spcBef>
            </a:pPr>
            <a:endParaRPr lang="en-US"/>
          </a:p>
        </p:txBody>
      </p:sp>
      <p:sp>
        <p:nvSpPr>
          <p:cNvPr id="39940" name="Slide Number Placeholder 3"/>
          <p:cNvSpPr>
            <a:spLocks noGrp="1"/>
          </p:cNvSpPr>
          <p:nvPr>
            <p:ph type="sldNum" sz="quarter" idx="5"/>
          </p:nvPr>
        </p:nvSpPr>
        <p:spPr bwMode="auto">
          <a:ln>
            <a:miter lim="800000"/>
            <a:headEnd/>
            <a:tailEnd/>
          </a:ln>
        </p:spPr>
        <p:txBody>
          <a:bodyPr/>
          <a:lstStyle/>
          <a:p>
            <a:fld id="{FED67EE9-FA68-CA4C-BE42-67C49C3C359C}" type="slidenum">
              <a:rPr lang="en-US"/>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r>
              <a:rPr lang="en-US"/>
              <a:t>More details on each of the above points:</a:t>
            </a:r>
          </a:p>
          <a:p>
            <a:pPr eaLnBrk="1" hangingPunct="1">
              <a:spcBef>
                <a:spcPct val="0"/>
              </a:spcBef>
              <a:buFontTx/>
              <a:buAutoNum type="arabicParenR"/>
            </a:pPr>
            <a:r>
              <a:rPr lang="en-US"/>
              <a:t>Small, defenseless animals hide and sleep a lot, often feeding at night when predators can’t see them as well. Animals too large to hide and be protected by sleep may have evolved to sleep very little.</a:t>
            </a:r>
          </a:p>
          <a:p>
            <a:pPr eaLnBrk="1" hangingPunct="1">
              <a:spcBef>
                <a:spcPct val="0"/>
              </a:spcBef>
              <a:buFontTx/>
              <a:buAutoNum type="arabicParenR"/>
            </a:pPr>
            <a:r>
              <a:rPr lang="en-US"/>
              <a:t>Regarding the animal sleep chart: notice that the animals who burn a lot of calories, generating free radicals, need sleep to repair tissue.</a:t>
            </a:r>
          </a:p>
          <a:p>
            <a:pPr eaLnBrk="1" hangingPunct="1">
              <a:spcBef>
                <a:spcPct val="0"/>
              </a:spcBef>
            </a:pPr>
            <a:r>
              <a:rPr lang="en-US"/>
              <a:t>3) Not only does sleep allow recent memories to become strengthened, but the connections we are not using get pruned. During sleep, no new interfering information is introduced. </a:t>
            </a:r>
          </a:p>
          <a:p>
            <a:pPr eaLnBrk="1" hangingPunct="1">
              <a:spcBef>
                <a:spcPct val="0"/>
              </a:spcBef>
            </a:pPr>
            <a:r>
              <a:rPr lang="en-US"/>
              <a:t>4) Sleep is the ultimate incubation period for problem solving, regardless of whether we get ideas in our dreams.</a:t>
            </a:r>
          </a:p>
          <a:p>
            <a:pPr eaLnBrk="1" hangingPunct="1">
              <a:spcBef>
                <a:spcPct val="0"/>
              </a:spcBef>
            </a:pPr>
            <a:r>
              <a:rPr lang="en-US"/>
              <a:t>6) Growth hormones are also important for muscle development.</a:t>
            </a:r>
          </a:p>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p>
            <a:fld id="{A6CBBA96-F894-B24B-85B6-4312B5AB87F3}"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a:p>
            <a:pPr eaLnBrk="1" hangingPunct="1">
              <a:spcBef>
                <a:spcPct val="0"/>
              </a:spcBef>
            </a:pPr>
            <a:r>
              <a:rPr lang="en-US"/>
              <a:t>Instructor: Another way of stating this is that, “Sleep deprivation makes you dumb, fat, sick, grumpy, and old.” </a:t>
            </a:r>
          </a:p>
          <a:p>
            <a:pPr eaLnBrk="1" hangingPunct="1">
              <a:spcBef>
                <a:spcPct val="0"/>
              </a:spcBef>
            </a:pPr>
            <a:r>
              <a:rPr lang="en-US"/>
              <a:t>More details you can use: </a:t>
            </a:r>
          </a:p>
          <a:p>
            <a:pPr eaLnBrk="1" hangingPunct="1">
              <a:spcBef>
                <a:spcPct val="0"/>
              </a:spcBef>
            </a:pPr>
            <a:r>
              <a:rPr lang="en-US" i="1"/>
              <a:t>Dumb</a:t>
            </a:r>
            <a:r>
              <a:rPr lang="en-US"/>
              <a:t>: impaired concentration, creativity, communication, and memory; more errors and less awareness of making errors</a:t>
            </a:r>
          </a:p>
          <a:p>
            <a:pPr eaLnBrk="1" hangingPunct="1">
              <a:spcBef>
                <a:spcPct val="0"/>
              </a:spcBef>
            </a:pPr>
            <a:r>
              <a:rPr lang="en-US" i="1"/>
              <a:t>Fat</a:t>
            </a:r>
            <a:r>
              <a:rPr lang="en-US"/>
              <a:t>: slow metabolism, decreased ghrelin (hunger), decreased leptin (suppresses appetite), increased cortisol</a:t>
            </a:r>
          </a:p>
          <a:p>
            <a:pPr eaLnBrk="1" hangingPunct="1">
              <a:spcBef>
                <a:spcPct val="0"/>
              </a:spcBef>
            </a:pPr>
            <a:r>
              <a:rPr lang="en-US" i="1"/>
              <a:t>Sick</a:t>
            </a:r>
            <a:r>
              <a:rPr lang="en-US"/>
              <a:t>: suppressed immune system, more likely to get sick from exposure to germs</a:t>
            </a:r>
          </a:p>
          <a:p>
            <a:pPr eaLnBrk="1" hangingPunct="1">
              <a:spcBef>
                <a:spcPct val="0"/>
              </a:spcBef>
            </a:pPr>
            <a:r>
              <a:rPr lang="en-US" i="1"/>
              <a:t>Grumpy</a:t>
            </a:r>
            <a:r>
              <a:rPr lang="en-US"/>
              <a:t>: depressed mood, irritability</a:t>
            </a:r>
          </a:p>
          <a:p>
            <a:pPr eaLnBrk="1" hangingPunct="1">
              <a:spcBef>
                <a:spcPct val="0"/>
              </a:spcBef>
            </a:pPr>
            <a:r>
              <a:rPr lang="en-US" i="1"/>
              <a:t>Old</a:t>
            </a:r>
            <a:r>
              <a:rPr lang="en-US"/>
              <a:t>: a</a:t>
            </a:r>
            <a:r>
              <a:rPr lang="en-US">
                <a:ea typeface="ＭＳ Ｐゴシック" charset="-128"/>
                <a:cs typeface="ＭＳ Ｐゴシック" charset="-128"/>
              </a:rPr>
              <a:t>lters metabolism and hormonal function in ways that mimic aging such as high blood pressure and memory impairment</a:t>
            </a:r>
            <a:endParaRPr lang="en-US"/>
          </a:p>
          <a:p>
            <a:pPr eaLnBrk="1" hangingPunct="1">
              <a:spcBef>
                <a:spcPct val="0"/>
              </a:spcBef>
            </a:pPr>
            <a:endParaRPr lang="en-US"/>
          </a:p>
        </p:txBody>
      </p:sp>
      <p:sp>
        <p:nvSpPr>
          <p:cNvPr id="41988" name="Slide Number Placeholder 3"/>
          <p:cNvSpPr>
            <a:spLocks noGrp="1"/>
          </p:cNvSpPr>
          <p:nvPr>
            <p:ph type="sldNum" sz="quarter" idx="5"/>
          </p:nvPr>
        </p:nvSpPr>
        <p:spPr bwMode="auto">
          <a:ln>
            <a:miter lim="800000"/>
            <a:headEnd/>
            <a:tailEnd/>
          </a:ln>
        </p:spPr>
        <p:txBody>
          <a:bodyPr/>
          <a:lstStyle/>
          <a:p>
            <a:fld id="{A47EB7F3-D7A8-A942-BD9A-C074B4E44EB1}" type="slidenum">
              <a:rPr lang="en-US"/>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p:txBody>
      </p:sp>
      <p:sp>
        <p:nvSpPr>
          <p:cNvPr id="43012" name="Slide Number Placeholder 3"/>
          <p:cNvSpPr>
            <a:spLocks noGrp="1"/>
          </p:cNvSpPr>
          <p:nvPr>
            <p:ph type="sldNum" sz="quarter" idx="5"/>
          </p:nvPr>
        </p:nvSpPr>
        <p:spPr bwMode="auto">
          <a:ln>
            <a:miter lim="800000"/>
            <a:headEnd/>
            <a:tailEnd/>
          </a:ln>
        </p:spPr>
        <p:txBody>
          <a:bodyPr/>
          <a:lstStyle/>
          <a:p>
            <a:fld id="{4E8F8AE0-0739-8F46-85BE-B9620320CCAB}" type="slidenum">
              <a:rPr lang="en-US"/>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a:p>
            <a:pPr eaLnBrk="1" hangingPunct="1">
              <a:spcBef>
                <a:spcPct val="0"/>
              </a:spcBef>
            </a:pPr>
            <a:r>
              <a:rPr lang="en-US"/>
              <a:t>Notice the scales on this slide, with the bottoms chopped off to emphasize the change. In addition, the difference between fall and spring is much greater than the difference being shown. Still, there is an abrupt change apparently attributable to decreased or increased sleep.</a:t>
            </a:r>
          </a:p>
        </p:txBody>
      </p:sp>
      <p:sp>
        <p:nvSpPr>
          <p:cNvPr id="44036" name="Slide Number Placeholder 3"/>
          <p:cNvSpPr>
            <a:spLocks noGrp="1"/>
          </p:cNvSpPr>
          <p:nvPr>
            <p:ph type="sldNum" sz="quarter" idx="5"/>
          </p:nvPr>
        </p:nvSpPr>
        <p:spPr bwMode="auto">
          <a:ln>
            <a:miter lim="800000"/>
            <a:headEnd/>
            <a:tailEnd/>
          </a:ln>
        </p:spPr>
        <p:txBody>
          <a:bodyPr/>
          <a:lstStyle/>
          <a:p>
            <a:fld id="{225141B3-F919-9641-9A88-A959C52D689C}" type="slidenum">
              <a:rPr lang="en-US"/>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endParaRPr lang="en-US" b="1"/>
          </a:p>
        </p:txBody>
      </p:sp>
      <p:sp>
        <p:nvSpPr>
          <p:cNvPr id="45060" name="Slide Number Placeholder 3"/>
          <p:cNvSpPr>
            <a:spLocks noGrp="1"/>
          </p:cNvSpPr>
          <p:nvPr>
            <p:ph type="sldNum" sz="quarter" idx="5"/>
          </p:nvPr>
        </p:nvSpPr>
        <p:spPr bwMode="auto">
          <a:ln>
            <a:miter lim="800000"/>
            <a:headEnd/>
            <a:tailEnd/>
          </a:ln>
        </p:spPr>
        <p:txBody>
          <a:bodyPr/>
          <a:lstStyle/>
          <a:p>
            <a:fld id="{5697351C-341C-8747-A01F-AE7AC95D4C23}" type="slidenum">
              <a:rPr lang="en-US"/>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Images from pages 91, 94, 97, 108</a:t>
            </a:r>
          </a:p>
        </p:txBody>
      </p:sp>
      <p:sp>
        <p:nvSpPr>
          <p:cNvPr id="27652" name="Slide Number Placeholder 3"/>
          <p:cNvSpPr>
            <a:spLocks noGrp="1"/>
          </p:cNvSpPr>
          <p:nvPr>
            <p:ph type="sldNum" sz="quarter" idx="5"/>
          </p:nvPr>
        </p:nvSpPr>
        <p:spPr bwMode="auto">
          <a:extLst>
            <a:ext uri="{909E8E84-426E-40DD-AFC4-6F175D3DCCD1}"/>
            <a:ext uri="{91240B29-F687-4F45-9708-019B960494DF}"/>
          </a:extLst>
        </p:spPr>
        <p:txBody>
          <a:bodyPr/>
          <a:lstStyle/>
          <a:p>
            <a:fld id="{73F718D4-9224-2E40-BB71-189DF7D476EB}"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r>
              <a:rPr lang="en-US"/>
              <a:t>Narcolepsy: note that sleeping pills can cause dependency, with rebound insomnia. </a:t>
            </a:r>
          </a:p>
          <a:p>
            <a:pPr eaLnBrk="1" hangingPunct="1">
              <a:spcBef>
                <a:spcPct val="0"/>
              </a:spcBef>
            </a:pPr>
            <a:r>
              <a:rPr lang="en-US"/>
              <a:t>Narcolepsy is NOT simply falling asleep a lot; with true narcolepsy, the attacks happen no matter how well a person sleeps, although stress makes the attacks more likely.</a:t>
            </a:r>
          </a:p>
          <a:p>
            <a:pPr eaLnBrk="1" hangingPunct="1">
              <a:spcBef>
                <a:spcPct val="0"/>
              </a:spcBef>
            </a:pPr>
            <a:r>
              <a:rPr lang="en-US"/>
              <a:t>Sleep apnea is NOT just snoring, although snoring is associated with obstructive sleep apnea. Breathing might stop for up to a minute, leading to lower oxygen levels.</a:t>
            </a:r>
          </a:p>
          <a:p>
            <a:pPr eaLnBrk="1" hangingPunct="1">
              <a:spcBef>
                <a:spcPct val="0"/>
              </a:spcBef>
            </a:pPr>
            <a:r>
              <a:rPr lang="en-US"/>
              <a:t>Kids experiencing night terrors may have eyes wide open but they are not awake. Night terrors and sleepwalking are NOT taking place in REM sleep; in fact they take place in the deepest NREM-3 sleep. This means sleepwalkers are generally NOT acting out dreams, and kids having nightmares are NOT the kids having night terrors. (If a student says, ‘I remember having night terrors,’ they are not understanding the concept.)</a:t>
            </a:r>
          </a:p>
          <a:p>
            <a:pPr eaLnBrk="1" hangingPunct="1">
              <a:spcBef>
                <a:spcPct val="0"/>
              </a:spcBef>
            </a:pPr>
            <a:endParaRPr lang="en-US"/>
          </a:p>
        </p:txBody>
      </p:sp>
      <p:sp>
        <p:nvSpPr>
          <p:cNvPr id="46084" name="Slide Number Placeholder 3"/>
          <p:cNvSpPr>
            <a:spLocks noGrp="1"/>
          </p:cNvSpPr>
          <p:nvPr>
            <p:ph type="sldNum" sz="quarter" idx="5"/>
          </p:nvPr>
        </p:nvSpPr>
        <p:spPr bwMode="auto">
          <a:ln>
            <a:miter lim="800000"/>
            <a:headEnd/>
            <a:tailEnd/>
          </a:ln>
        </p:spPr>
        <p:txBody>
          <a:bodyPr/>
          <a:lstStyle/>
          <a:p>
            <a:fld id="{1DD69BD9-AA0F-C249-87FB-FE14E011B860}" type="slidenum">
              <a:rPr lang="en-US"/>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bullets.</a:t>
            </a:r>
          </a:p>
          <a:p>
            <a:pPr eaLnBrk="1" hangingPunct="1">
              <a:spcBef>
                <a:spcPct val="0"/>
              </a:spcBef>
            </a:pPr>
            <a:r>
              <a:rPr lang="en-US"/>
              <a:t>A more elaborate definition of dreams: “an unfolding sequence of thoughts, perceptions, images, and emotions that typically occurs during REM sleep; notable for fantastic imagery, discontinuities, incongruities that the dreamer delusionally accepts, but has later difficulty remembering.” </a:t>
            </a:r>
            <a:endParaRPr lang="en-US">
              <a:ea typeface="Arial" charset="0"/>
              <a:cs typeface="Arial" charset="0"/>
            </a:endParaRPr>
          </a:p>
        </p:txBody>
      </p:sp>
      <p:sp>
        <p:nvSpPr>
          <p:cNvPr id="47108" name="Slide Number Placeholder 3"/>
          <p:cNvSpPr>
            <a:spLocks noGrp="1"/>
          </p:cNvSpPr>
          <p:nvPr>
            <p:ph type="sldNum" sz="quarter" idx="5"/>
          </p:nvPr>
        </p:nvSpPr>
        <p:spPr bwMode="auto">
          <a:ln>
            <a:miter lim="800000"/>
            <a:headEnd/>
            <a:tailEnd/>
          </a:ln>
        </p:spPr>
        <p:txBody>
          <a:bodyPr/>
          <a:lstStyle/>
          <a:p>
            <a:fld id="{66C9C9CB-952B-D944-9D34-CD0709BEFBD9}" type="slidenum">
              <a:rPr lang="en-US"/>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show the explanation of each theory and a critical consideration.</a:t>
            </a:r>
          </a:p>
        </p:txBody>
      </p:sp>
      <p:sp>
        <p:nvSpPr>
          <p:cNvPr id="48132" name="Slide Number Placeholder 3"/>
          <p:cNvSpPr>
            <a:spLocks noGrp="1"/>
          </p:cNvSpPr>
          <p:nvPr>
            <p:ph type="sldNum" sz="quarter" idx="5"/>
          </p:nvPr>
        </p:nvSpPr>
        <p:spPr bwMode="auto">
          <a:ln>
            <a:miter lim="800000"/>
            <a:headEnd/>
            <a:tailEnd/>
          </a:ln>
        </p:spPr>
        <p:txBody>
          <a:bodyPr/>
          <a:lstStyle/>
          <a:p>
            <a:fld id="{447B2A86-5D48-3A40-8A18-D1C2BA5411C4}" type="slidenum">
              <a:rPr lang="en-US"/>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Automatic animation.</a:t>
            </a:r>
          </a:p>
          <a:p>
            <a:pPr eaLnBrk="1" hangingPunct="1">
              <a:spcBef>
                <a:spcPct val="0"/>
              </a:spcBef>
            </a:pPr>
            <a:r>
              <a:rPr lang="en-US"/>
              <a:t>Pardon the misuse of a line from “Hamlet” in the slide.</a:t>
            </a:r>
          </a:p>
          <a:p>
            <a:pPr eaLnBrk="1" hangingPunct="1">
              <a:spcBef>
                <a:spcPct val="0"/>
              </a:spcBef>
            </a:pPr>
            <a:endParaRPr lang="en-US"/>
          </a:p>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a:lstStyle/>
          <a:p>
            <a:fld id="{C384DB69-340E-0C44-9764-03AB07489624}"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all text and bullets.</a:t>
            </a:r>
          </a:p>
          <a:p>
            <a:pPr eaLnBrk="1" hangingPunct="1">
              <a:spcBef>
                <a:spcPct val="0"/>
              </a:spcBef>
            </a:pPr>
            <a:r>
              <a:rPr lang="en-US"/>
              <a:t>Instructor: In the sidebar, the third strategy is the way in which the brain waves and eye movements of REM sleep were discovered to be associated with dreaming.</a:t>
            </a:r>
          </a:p>
          <a:p>
            <a:pPr eaLnBrk="1" hangingPunct="1">
              <a:spcBef>
                <a:spcPct val="0"/>
              </a:spcBef>
            </a:pPr>
            <a:endParaRPr lang="en-US"/>
          </a:p>
        </p:txBody>
      </p:sp>
      <p:sp>
        <p:nvSpPr>
          <p:cNvPr id="29700" name="Slide Number Placeholder 3"/>
          <p:cNvSpPr>
            <a:spLocks noGrp="1"/>
          </p:cNvSpPr>
          <p:nvPr>
            <p:ph type="sldNum" sz="quarter" idx="5"/>
          </p:nvPr>
        </p:nvSpPr>
        <p:spPr bwMode="auto">
          <a:ln>
            <a:miter lim="800000"/>
            <a:headEnd/>
            <a:tailEnd/>
          </a:ln>
        </p:spPr>
        <p:txBody>
          <a:bodyPr/>
          <a:lstStyle/>
          <a:p>
            <a:fld id="{E839D25E-E1C4-6F40-B569-5CE3CEB705D7}"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a:p>
            <a:pPr eaLnBrk="1" hangingPunct="1">
              <a:spcBef>
                <a:spcPct val="0"/>
              </a:spcBef>
            </a:pPr>
            <a:endParaRPr lang="en-US"/>
          </a:p>
        </p:txBody>
      </p:sp>
      <p:sp>
        <p:nvSpPr>
          <p:cNvPr id="30724" name="Slide Number Placeholder 3"/>
          <p:cNvSpPr>
            <a:spLocks noGrp="1"/>
          </p:cNvSpPr>
          <p:nvPr>
            <p:ph type="sldNum" sz="quarter" idx="5"/>
          </p:nvPr>
        </p:nvSpPr>
        <p:spPr bwMode="auto">
          <a:ln>
            <a:miter lim="800000"/>
            <a:headEnd/>
            <a:tailEnd/>
          </a:ln>
        </p:spPr>
        <p:txBody>
          <a:bodyPr/>
          <a:lstStyle/>
          <a:p>
            <a:fld id="{1BFF9946-7463-9445-986B-7F9684A9B795}"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all text.</a:t>
            </a:r>
          </a:p>
          <a:p>
            <a:pPr eaLnBrk="1" hangingPunct="1">
              <a:spcBef>
                <a:spcPct val="0"/>
              </a:spcBef>
            </a:pPr>
            <a:r>
              <a:rPr lang="en-US"/>
              <a:t>Instructor: Light affects this rhythm through a process involving the brain; more about this later when we talk about WHY we sleep.</a:t>
            </a:r>
          </a:p>
        </p:txBody>
      </p:sp>
      <p:sp>
        <p:nvSpPr>
          <p:cNvPr id="31748" name="Slide Number Placeholder 3"/>
          <p:cNvSpPr>
            <a:spLocks noGrp="1"/>
          </p:cNvSpPr>
          <p:nvPr>
            <p:ph type="sldNum" sz="quarter" idx="5"/>
          </p:nvPr>
        </p:nvSpPr>
        <p:spPr bwMode="auto">
          <a:ln>
            <a:miter lim="800000"/>
            <a:headEnd/>
            <a:tailEnd/>
          </a:ln>
        </p:spPr>
        <p:txBody>
          <a:bodyPr/>
          <a:lstStyle/>
          <a:p>
            <a:fld id="{8A4693B4-030E-D345-AED5-EC3463385313}"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p:txBody>
      </p:sp>
      <p:sp>
        <p:nvSpPr>
          <p:cNvPr id="32772" name="Slide Number Placeholder 3"/>
          <p:cNvSpPr>
            <a:spLocks noGrp="1"/>
          </p:cNvSpPr>
          <p:nvPr>
            <p:ph type="sldNum" sz="quarter" idx="5"/>
          </p:nvPr>
        </p:nvSpPr>
        <p:spPr bwMode="auto">
          <a:ln>
            <a:miter lim="800000"/>
            <a:headEnd/>
            <a:tailEnd/>
          </a:ln>
        </p:spPr>
        <p:txBody>
          <a:bodyPr/>
          <a:lstStyle/>
          <a:p>
            <a:fld id="{870A279B-8BAA-4145-8C5F-7A496BF63374}"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Click to reveal all text.</a:t>
            </a:r>
          </a:p>
          <a:p>
            <a:pPr eaLnBrk="1" hangingPunct="1">
              <a:spcBef>
                <a:spcPct val="0"/>
              </a:spcBef>
            </a:pPr>
            <a:r>
              <a:rPr lang="en-US"/>
              <a:t>Next, we will learn about the various stages, and then look at the cycles of how these stages typically occur over a night’s sleep.</a:t>
            </a:r>
          </a:p>
        </p:txBody>
      </p:sp>
      <p:sp>
        <p:nvSpPr>
          <p:cNvPr id="33796" name="Slide Number Placeholder 3"/>
          <p:cNvSpPr>
            <a:spLocks noGrp="1"/>
          </p:cNvSpPr>
          <p:nvPr>
            <p:ph type="sldNum" sz="quarter" idx="5"/>
          </p:nvPr>
        </p:nvSpPr>
        <p:spPr bwMode="auto">
          <a:ln>
            <a:miter lim="800000"/>
            <a:headEnd/>
            <a:tailEnd/>
          </a:ln>
        </p:spPr>
        <p:txBody>
          <a:bodyPr/>
          <a:lstStyle/>
          <a:p>
            <a:fld id="{D2604843-F495-7E4B-9A98-1C30A126201F}"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No animation.</a:t>
            </a:r>
          </a:p>
        </p:txBody>
      </p:sp>
      <p:sp>
        <p:nvSpPr>
          <p:cNvPr id="34820" name="Slide Number Placeholder 3"/>
          <p:cNvSpPr>
            <a:spLocks noGrp="1"/>
          </p:cNvSpPr>
          <p:nvPr>
            <p:ph type="sldNum" sz="quarter" idx="5"/>
          </p:nvPr>
        </p:nvSpPr>
        <p:spPr bwMode="auto">
          <a:ln>
            <a:miter lim="800000"/>
            <a:headEnd/>
            <a:tailEnd/>
          </a:ln>
        </p:spPr>
        <p:txBody>
          <a:bodyPr/>
          <a:lstStyle/>
          <a:p>
            <a:fld id="{143FAE26-808C-6A49-990D-5C1D722FA2C7}"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219AFCD-FA6F-634B-9F1F-D2DDB9B8E337}" type="datetimeFigureOut">
              <a:rPr lang="en-US"/>
              <a:pPr/>
              <a:t>11/5/14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24B640-A5EB-0748-9983-0CA9AB47FE9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5ECB64-64A4-A045-A3C0-AC3255D2B6BF}" type="datetimeFigureOut">
              <a:rPr lang="en-US"/>
              <a:pPr/>
              <a:t>11/5/14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FCA4B31-75D5-AF45-8A36-9B67DBFB986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A66EF90-8B66-3F48-9C5D-257568C8295B}" type="datetimeFigureOut">
              <a:rPr lang="en-US"/>
              <a:pPr/>
              <a:t>11/5/14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5B39CB3-C337-2F46-A242-0225D1B9E21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9BED0FA-045C-2648-AD82-486F261C197D}" type="datetimeFigureOut">
              <a:rPr lang="en-US"/>
              <a:pPr/>
              <a:t>11/5/14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1888265-4A7B-7B4C-85B0-029F5D0D94F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C78F213-48F6-2644-A286-278C9FC75D96}" type="datetimeFigureOut">
              <a:rPr lang="en-US"/>
              <a:pPr/>
              <a:t>11/5/14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A74DA4F-7251-0B4E-ACF1-DA4F380EEB3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A9EBE5-18CF-0347-85B8-E60AF116386C}" type="datetimeFigureOut">
              <a:rPr lang="en-US"/>
              <a:pPr/>
              <a:t>11/5/14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5071189-C394-2247-BA2A-C0123B356D0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1316CD9-C62F-6E41-8790-3020B6C7524B}" type="datetimeFigureOut">
              <a:rPr lang="en-US"/>
              <a:pPr/>
              <a:t>11/5/14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91D179-07B2-814D-BDAC-D11CB473C4A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E8148E6-94A4-DE4F-B934-71818882E071}" type="datetimeFigureOut">
              <a:rPr lang="en-US"/>
              <a:pPr/>
              <a:t>11/5/14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E8E65E6-D333-2F4A-B2BA-50F7E08F787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C4BECF4-3932-B94A-ABA1-D97E5293C879}" type="datetimeFigureOut">
              <a:rPr lang="en-US"/>
              <a:pPr/>
              <a:t>11/5/14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98B4176-B329-7846-9E83-A7A316C69EF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6615C6B-CB7B-B843-B3A7-7921369F2A1F}" type="datetimeFigureOut">
              <a:rPr lang="en-US"/>
              <a:pPr/>
              <a:t>11/5/14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13CC564-E458-0F42-8F0E-ADDE98A71F1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382FD02-4B95-5740-8ABE-071481297083}" type="datetimeFigureOut">
              <a:rPr lang="en-US"/>
              <a:pPr/>
              <a:t>11/5/14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4A44FAE-488F-EC4F-9A6F-9A79374BE63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F3570ECE-2E33-A248-BFD5-48194D14B13D}" type="datetimeFigureOut">
              <a:rPr lang="en-US"/>
              <a:pPr/>
              <a:t>11/5/14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09738CFD-DF55-4E47-85B1-9E0D8517512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3AA082"/>
          </a:solidFill>
          <a:ln>
            <a:noFill/>
          </a:ln>
        </p:spPr>
        <p:txBody>
          <a:bodyPr lIns="274320" anchor="ctr">
            <a:prstTxWarp prst="textNoShape">
              <a:avLst/>
            </a:prstTxWarp>
          </a:bodyPr>
          <a:lstStyle/>
          <a:p>
            <a:pPr>
              <a:lnSpc>
                <a:spcPts val="4200"/>
              </a:lnSpc>
            </a:pPr>
            <a:endParaRPr lang="en-US" sz="4400" b="1">
              <a:solidFill>
                <a:srgbClr val="F8F6E3"/>
              </a:solidFill>
              <a:latin typeface="Calibri" charset="0"/>
            </a:endParaRPr>
          </a:p>
        </p:txBody>
      </p:sp>
      <p:pic>
        <p:nvPicPr>
          <p:cNvPr id="3075" name="Picture 5"/>
          <p:cNvPicPr>
            <a:picLocks noChangeAspect="1"/>
          </p:cNvPicPr>
          <p:nvPr/>
        </p:nvPicPr>
        <p:blipFill>
          <a:blip r:embed="rId3"/>
          <a:stretch>
            <a:fillRect/>
          </a:stretch>
        </p:blipFill>
        <p:spPr bwMode="auto">
          <a:xfrm>
            <a:off x="228600" y="330200"/>
            <a:ext cx="5057775" cy="60833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2052" name="Subtitle 2"/>
          <p:cNvSpPr>
            <a:spLocks noGrp="1"/>
          </p:cNvSpPr>
          <p:nvPr>
            <p:ph type="subTitle" idx="1"/>
          </p:nvPr>
        </p:nvSpPr>
        <p:spPr>
          <a:xfrm>
            <a:off x="5989638" y="4241800"/>
            <a:ext cx="2438400" cy="1066800"/>
          </a:xfrm>
        </p:spPr>
        <p:txBody>
          <a:bodyPr/>
          <a:lstStyle/>
          <a:p>
            <a:pPr eaLnBrk="1" hangingPunct="1">
              <a:lnSpc>
                <a:spcPts val="2200"/>
              </a:lnSpc>
            </a:pPr>
            <a:r>
              <a:rPr lang="en-US" sz="2400" b="1">
                <a:solidFill>
                  <a:srgbClr val="F8F6E3"/>
                </a:solidFill>
              </a:rPr>
              <a:t>PowerPoint® Presentation </a:t>
            </a:r>
          </a:p>
          <a:p>
            <a:pPr eaLnBrk="1" hangingPunct="1">
              <a:lnSpc>
                <a:spcPts val="2200"/>
              </a:lnSpc>
            </a:pPr>
            <a:r>
              <a:rPr lang="en-US" sz="2400">
                <a:solidFill>
                  <a:srgbClr val="F8F6E3"/>
                </a:solidFill>
              </a:rPr>
              <a:t>by Jim Foley</a:t>
            </a:r>
          </a:p>
          <a:p>
            <a:pPr eaLnBrk="1" hangingPunct="1">
              <a:lnSpc>
                <a:spcPts val="2200"/>
              </a:lnSpc>
            </a:pPr>
            <a:endParaRPr lang="en-US" sz="2400">
              <a:solidFill>
                <a:srgbClr val="F8F6E3"/>
              </a:solidFill>
            </a:endParaRPr>
          </a:p>
        </p:txBody>
      </p:sp>
      <p:pic>
        <p:nvPicPr>
          <p:cNvPr id="4" name="Picture 3" descr="the-college-of-wooster_200x200.jpg"/>
          <p:cNvPicPr>
            <a:picLocks noChangeAspect="1"/>
          </p:cNvPicPr>
          <p:nvPr/>
        </p:nvPicPr>
        <p:blipFill>
          <a:blip r:embed="rId4"/>
          <a:srcRect/>
          <a:stretch>
            <a:fillRect/>
          </a:stretch>
        </p:blipFill>
        <p:spPr>
          <a:xfrm>
            <a:off x="6370638" y="5308600"/>
            <a:ext cx="1752600" cy="736600"/>
          </a:xfrm>
          <a:prstGeom prst="rect">
            <a:avLst/>
          </a:prstGeom>
          <a:ln>
            <a:noFill/>
          </a:ln>
          <a:effectLst>
            <a:outerShdw blurRad="292100" dist="139700" dir="2700000" algn="tl" rotWithShape="0">
              <a:srgbClr val="333333">
                <a:alpha val="65000"/>
              </a:srgbClr>
            </a:outerShdw>
          </a:effectLst>
        </p:spPr>
      </p:pic>
      <p:sp>
        <p:nvSpPr>
          <p:cNvPr id="2054" name="TextBox 4"/>
          <p:cNvSpPr txBox="1">
            <a:spLocks noChangeArrowheads="1"/>
          </p:cNvSpPr>
          <p:nvPr/>
        </p:nvSpPr>
        <p:spPr bwMode="auto">
          <a:xfrm>
            <a:off x="6065838" y="6067425"/>
            <a:ext cx="2362200" cy="338138"/>
          </a:xfrm>
          <a:prstGeom prst="rect">
            <a:avLst/>
          </a:prstGeom>
          <a:noFill/>
          <a:ln w="9525">
            <a:noFill/>
            <a:miter lim="800000"/>
            <a:headEnd/>
            <a:tailEnd/>
          </a:ln>
        </p:spPr>
        <p:txBody>
          <a:bodyPr>
            <a:prstTxWarp prst="textNoShape">
              <a:avLst/>
            </a:prstTxWarp>
            <a:spAutoFit/>
          </a:bodyPr>
          <a:lstStyle/>
          <a:p>
            <a:r>
              <a:rPr lang="en-US" sz="1600">
                <a:latin typeface="Times New Roman" charset="0"/>
                <a:ea typeface="Times New Roman" charset="0"/>
                <a:cs typeface="Times New Roman" charset="0"/>
              </a:rPr>
              <a:t>© 2013 Worth Publishers </a:t>
            </a:r>
          </a:p>
        </p:txBody>
      </p:sp>
      <p:sp>
        <p:nvSpPr>
          <p:cNvPr id="2055" name="TextBox 8"/>
          <p:cNvSpPr txBox="1">
            <a:spLocks noChangeArrowheads="1"/>
          </p:cNvSpPr>
          <p:nvPr/>
        </p:nvSpPr>
        <p:spPr bwMode="auto">
          <a:xfrm>
            <a:off x="5286375" y="1219200"/>
            <a:ext cx="3844925" cy="1497013"/>
          </a:xfrm>
          <a:prstGeom prst="rect">
            <a:avLst/>
          </a:prstGeom>
          <a:noFill/>
          <a:ln w="9525">
            <a:noFill/>
            <a:miter lim="800000"/>
            <a:headEnd/>
            <a:tailEnd/>
          </a:ln>
        </p:spPr>
        <p:txBody>
          <a:bodyPr>
            <a:prstTxWarp prst="textNoShape">
              <a:avLst/>
            </a:prstTxWarp>
            <a:spAutoFit/>
          </a:bodyPr>
          <a:lstStyle/>
          <a:p>
            <a:pPr algn="ctr">
              <a:lnSpc>
                <a:spcPts val="3600"/>
              </a:lnSpc>
            </a:pPr>
            <a:r>
              <a:rPr lang="en-US" sz="4000" b="1">
                <a:solidFill>
                  <a:srgbClr val="F8F6E3"/>
                </a:solidFill>
                <a:latin typeface="Calibri" charset="0"/>
              </a:rPr>
              <a:t>Consciousness </a:t>
            </a:r>
          </a:p>
          <a:p>
            <a:pPr algn="ctr">
              <a:lnSpc>
                <a:spcPts val="3600"/>
              </a:lnSpc>
            </a:pPr>
            <a:r>
              <a:rPr lang="en-US" sz="4000" b="1">
                <a:solidFill>
                  <a:srgbClr val="F8F6E3"/>
                </a:solidFill>
                <a:latin typeface="Calibri" charset="0"/>
              </a:rPr>
              <a:t>and the Two-Track Mind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295400"/>
          </a:xfrm>
          <a:solidFill>
            <a:srgbClr val="A0366C"/>
          </a:solidFill>
        </p:spPr>
        <p:txBody>
          <a:bodyPr lIns="274320"/>
          <a:lstStyle/>
          <a:p>
            <a:pPr algn="l" eaLnBrk="1" hangingPunct="1">
              <a:lnSpc>
                <a:spcPts val="4200"/>
              </a:lnSpc>
            </a:pPr>
            <a:r>
              <a:rPr lang="en-US" b="1">
                <a:solidFill>
                  <a:srgbClr val="F8F6E3"/>
                </a:solidFill>
              </a:rPr>
              <a:t>Falling Asleep:</a:t>
            </a:r>
            <a:br>
              <a:rPr lang="en-US" b="1">
                <a:solidFill>
                  <a:srgbClr val="F8F6E3"/>
                </a:solidFill>
              </a:rPr>
            </a:br>
            <a:r>
              <a:rPr lang="en-US" b="1">
                <a:solidFill>
                  <a:srgbClr val="F8F6E3"/>
                </a:solidFill>
              </a:rPr>
              <a:t>From  Alert to Alpha</a:t>
            </a:r>
          </a:p>
        </p:txBody>
      </p:sp>
      <p:pic>
        <p:nvPicPr>
          <p:cNvPr id="11267" name="Picture 2"/>
          <p:cNvPicPr>
            <a:picLocks noGrp="1" noChangeAspect="1" noChangeArrowheads="1"/>
          </p:cNvPicPr>
          <p:nvPr>
            <p:ph idx="1"/>
          </p:nvPr>
        </p:nvPicPr>
        <p:blipFill>
          <a:blip r:embed="rId3"/>
          <a:srcRect/>
          <a:stretch>
            <a:fillRect/>
          </a:stretch>
        </p:blipFill>
        <p:spPr>
          <a:xfrm>
            <a:off x="0" y="1322388"/>
            <a:ext cx="9144000" cy="1905000"/>
          </a:xfrm>
        </p:spPr>
      </p:pic>
      <p:grpSp>
        <p:nvGrpSpPr>
          <p:cNvPr id="11268" name="Group 2"/>
          <p:cNvGrpSpPr>
            <a:grpSpLocks/>
          </p:cNvGrpSpPr>
          <p:nvPr/>
        </p:nvGrpSpPr>
        <p:grpSpPr bwMode="auto">
          <a:xfrm>
            <a:off x="0" y="3190875"/>
            <a:ext cx="9144000" cy="2057400"/>
            <a:chOff x="0" y="3190220"/>
            <a:chExt cx="9143999" cy="2057400"/>
          </a:xfrm>
        </p:grpSpPr>
        <p:pic>
          <p:nvPicPr>
            <p:cNvPr id="11270" name="Picture 2"/>
            <p:cNvPicPr>
              <a:picLocks noChangeAspect="1" noChangeArrowheads="1"/>
            </p:cNvPicPr>
            <p:nvPr/>
          </p:nvPicPr>
          <p:blipFill>
            <a:blip r:embed="rId4"/>
            <a:srcRect/>
            <a:stretch>
              <a:fillRect/>
            </a:stretch>
          </p:blipFill>
          <p:spPr bwMode="auto">
            <a:xfrm>
              <a:off x="0" y="3190220"/>
              <a:ext cx="9143999" cy="2057400"/>
            </a:xfrm>
            <a:prstGeom prst="rect">
              <a:avLst/>
            </a:prstGeom>
            <a:noFill/>
            <a:ln w="9525">
              <a:noFill/>
              <a:miter lim="800000"/>
              <a:headEnd/>
              <a:tailEnd/>
            </a:ln>
          </p:spPr>
        </p:pic>
        <p:sp>
          <p:nvSpPr>
            <p:cNvPr id="9" name="TextBox 8"/>
            <p:cNvSpPr txBox="1"/>
            <p:nvPr/>
          </p:nvSpPr>
          <p:spPr>
            <a:xfrm>
              <a:off x="460375" y="4463395"/>
              <a:ext cx="2286000" cy="522288"/>
            </a:xfrm>
            <a:prstGeom prst="rect">
              <a:avLst/>
            </a:prstGeom>
            <a:noFill/>
          </p:spPr>
          <p:txBody>
            <a:bodyPr>
              <a:spAutoFit/>
            </a:bodyPr>
            <a:lstStyle/>
            <a:p>
              <a:pPr fontAlgn="auto">
                <a:spcBef>
                  <a:spcPts val="0"/>
                </a:spcBef>
                <a:spcAft>
                  <a:spcPts val="0"/>
                </a:spcAft>
                <a:defRPr/>
              </a:pPr>
              <a:r>
                <a:rPr lang="en-US" sz="2800" b="1" dirty="0">
                  <a:solidFill>
                    <a:schemeClr val="tx1">
                      <a:lumMod val="65000"/>
                      <a:lumOff val="35000"/>
                    </a:schemeClr>
                  </a:solidFill>
                  <a:latin typeface="Arial Narrow" pitchFamily="34" charset="0"/>
                  <a:ea typeface="+mn-ea"/>
                  <a:cs typeface="+mn-cs"/>
                </a:rPr>
                <a:t>Eyes Closed</a:t>
              </a:r>
            </a:p>
          </p:txBody>
        </p:sp>
      </p:grpSp>
      <p:sp>
        <p:nvSpPr>
          <p:cNvPr id="8" name="Title 1"/>
          <p:cNvSpPr txBox="1">
            <a:spLocks/>
          </p:cNvSpPr>
          <p:nvPr/>
        </p:nvSpPr>
        <p:spPr>
          <a:xfrm>
            <a:off x="381000" y="5486400"/>
            <a:ext cx="8229600" cy="1020763"/>
          </a:xfrm>
          <a:prstGeom prst="rect">
            <a:avLst/>
          </a:prstGeom>
        </p:spPr>
        <p:txBody>
          <a:bodyPr anchor="ctr">
            <a:normAutofit lnSpcReduction="10000"/>
          </a:bodyPr>
          <a:lstStyle/>
          <a:p>
            <a:pPr algn="ctr" fontAlgn="auto">
              <a:spcBef>
                <a:spcPts val="0"/>
              </a:spcBef>
              <a:spcAft>
                <a:spcPts val="0"/>
              </a:spcAft>
              <a:defRPr/>
            </a:pPr>
            <a:r>
              <a:rPr lang="en-US" sz="3200" dirty="0">
                <a:solidFill>
                  <a:srgbClr val="A0366C"/>
                </a:solidFill>
                <a:latin typeface="+mn-lt"/>
                <a:ea typeface="+mn-ea"/>
                <a:cs typeface="+mn-cs"/>
              </a:rPr>
              <a:t>Alpha waves are the relatively slow brain waves of a relaxed, awake state.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3"/>
          <a:srcRect/>
          <a:stretch>
            <a:fillRect/>
          </a:stretch>
        </p:blipFill>
        <p:spPr bwMode="auto">
          <a:xfrm>
            <a:off x="7178675" y="4800600"/>
            <a:ext cx="1644650" cy="2057400"/>
          </a:xfrm>
          <a:prstGeom prst="rect">
            <a:avLst/>
          </a:prstGeom>
          <a:noFill/>
          <a:ln w="9525">
            <a:noFill/>
            <a:miter lim="800000"/>
            <a:headEnd/>
            <a:tailEnd/>
          </a:ln>
        </p:spPr>
      </p:pic>
      <p:sp>
        <p:nvSpPr>
          <p:cNvPr id="12291" name="Title 1"/>
          <p:cNvSpPr>
            <a:spLocks noGrp="1"/>
          </p:cNvSpPr>
          <p:nvPr>
            <p:ph type="title"/>
          </p:nvPr>
        </p:nvSpPr>
        <p:spPr>
          <a:xfrm>
            <a:off x="457200" y="274638"/>
            <a:ext cx="4308475" cy="1143000"/>
          </a:xfrm>
        </p:spPr>
        <p:txBody>
          <a:bodyPr/>
          <a:lstStyle/>
          <a:p>
            <a:pPr algn="l" eaLnBrk="1" hangingPunct="1"/>
            <a:r>
              <a:rPr lang="en-US" b="1">
                <a:solidFill>
                  <a:srgbClr val="3AA082"/>
                </a:solidFill>
              </a:rPr>
              <a:t>Falling asleep</a:t>
            </a:r>
          </a:p>
        </p:txBody>
      </p:sp>
      <p:sp>
        <p:nvSpPr>
          <p:cNvPr id="3" name="Content Placeholder 2"/>
          <p:cNvSpPr>
            <a:spLocks noGrp="1"/>
          </p:cNvSpPr>
          <p:nvPr>
            <p:ph idx="1"/>
          </p:nvPr>
        </p:nvSpPr>
        <p:spPr>
          <a:xfrm>
            <a:off x="457200" y="1600200"/>
            <a:ext cx="5921375" cy="4525963"/>
          </a:xfrm>
        </p:spPr>
        <p:txBody>
          <a:bodyPr/>
          <a:lstStyle/>
          <a:p>
            <a:pPr eaLnBrk="1" hangingPunct="1">
              <a:lnSpc>
                <a:spcPts val="2800"/>
              </a:lnSpc>
              <a:buFont typeface="Wingdings" charset="2"/>
              <a:buChar char="§"/>
            </a:pPr>
            <a:r>
              <a:rPr lang="en-US" sz="2800"/>
              <a:t>Yawning creates a brief boost in alertness as your brain metabolism is slowing down.</a:t>
            </a:r>
          </a:p>
          <a:p>
            <a:pPr eaLnBrk="1" hangingPunct="1">
              <a:lnSpc>
                <a:spcPts val="2800"/>
              </a:lnSpc>
              <a:buFont typeface="Wingdings" charset="2"/>
              <a:buChar char="§"/>
            </a:pPr>
            <a:r>
              <a:rPr lang="en-US" sz="2800"/>
              <a:t>Your breathing slows down.</a:t>
            </a:r>
          </a:p>
          <a:p>
            <a:pPr eaLnBrk="1" hangingPunct="1">
              <a:lnSpc>
                <a:spcPts val="2800"/>
              </a:lnSpc>
              <a:buFont typeface="Wingdings" charset="2"/>
              <a:buChar char="§"/>
            </a:pPr>
            <a:r>
              <a:rPr lang="en-US" sz="2800"/>
              <a:t>Brain waves become slower and  irregular.</a:t>
            </a:r>
          </a:p>
          <a:p>
            <a:pPr eaLnBrk="1" hangingPunct="1">
              <a:lnSpc>
                <a:spcPts val="2800"/>
              </a:lnSpc>
              <a:buFont typeface="Wingdings" charset="2"/>
              <a:buChar char="§"/>
            </a:pPr>
            <a:r>
              <a:rPr lang="en-US" sz="2800"/>
              <a:t>You may have hypnagogic (while falling asleep) hallucinations.</a:t>
            </a:r>
          </a:p>
          <a:p>
            <a:pPr eaLnBrk="1" hangingPunct="1">
              <a:lnSpc>
                <a:spcPts val="2800"/>
              </a:lnSpc>
              <a:buFont typeface="Wingdings" charset="2"/>
              <a:buChar char="§"/>
            </a:pPr>
            <a:r>
              <a:rPr lang="en-US" sz="2800"/>
              <a:t>Your brain waves change from alpha waves to NREM-1.</a:t>
            </a:r>
          </a:p>
          <a:p>
            <a:pPr eaLnBrk="1" hangingPunct="1">
              <a:lnSpc>
                <a:spcPts val="2800"/>
              </a:lnSpc>
              <a:buFont typeface="Wingdings" charset="2"/>
              <a:buChar char="§"/>
            </a:pPr>
            <a:endParaRPr lang="en-US" sz="2800"/>
          </a:p>
        </p:txBody>
      </p:sp>
      <p:pic>
        <p:nvPicPr>
          <p:cNvPr id="12293" name="Picture 6" descr="MyPEL2e_fig_2_31.jpg"/>
          <p:cNvPicPr>
            <a:picLocks noChangeAspect="1"/>
          </p:cNvPicPr>
          <p:nvPr/>
        </p:nvPicPr>
        <p:blipFill>
          <a:blip r:embed="rId4">
            <a:clrChange>
              <a:clrFrom>
                <a:srgbClr val="FFFFFF"/>
              </a:clrFrom>
              <a:clrTo>
                <a:srgbClr val="FFFFFF">
                  <a:alpha val="0"/>
                </a:srgbClr>
              </a:clrTo>
            </a:clrChange>
            <a:lum bright="-20000" contrast="10000"/>
          </a:blip>
          <a:srcRect t="-7925"/>
          <a:stretch>
            <a:fillRect/>
          </a:stretch>
        </p:blipFill>
        <p:spPr bwMode="auto">
          <a:xfrm>
            <a:off x="8001000" y="0"/>
            <a:ext cx="1143000" cy="2000250"/>
          </a:xfrm>
          <a:prstGeom prst="rect">
            <a:avLst/>
          </a:prstGeom>
          <a:noFill/>
          <a:ln w="9525">
            <a:noFill/>
            <a:miter lim="800000"/>
            <a:headEnd/>
            <a:tailEnd/>
          </a:ln>
        </p:spPr>
      </p:pic>
      <p:pic>
        <p:nvPicPr>
          <p:cNvPr id="12294" name="Picture 7" descr="MyPEL2e_fig_2_31.jpg"/>
          <p:cNvPicPr>
            <a:picLocks noChangeAspect="1"/>
          </p:cNvPicPr>
          <p:nvPr/>
        </p:nvPicPr>
        <p:blipFill>
          <a:blip r:embed="rId5">
            <a:clrChange>
              <a:clrFrom>
                <a:srgbClr val="FFFFFF"/>
              </a:clrFrom>
              <a:clrTo>
                <a:srgbClr val="FFFFFF">
                  <a:alpha val="0"/>
                </a:srgbClr>
              </a:clrTo>
            </a:clrChange>
            <a:lum bright="-20000" contrast="10000"/>
          </a:blip>
          <a:srcRect/>
          <a:stretch>
            <a:fillRect/>
          </a:stretch>
        </p:blipFill>
        <p:spPr bwMode="auto">
          <a:xfrm>
            <a:off x="7391400" y="0"/>
            <a:ext cx="1023938" cy="5181600"/>
          </a:xfrm>
          <a:prstGeom prst="rect">
            <a:avLst/>
          </a:prstGeom>
          <a:noFill/>
          <a:ln w="9525">
            <a:noFill/>
            <a:miter lim="800000"/>
            <a:headEnd/>
            <a:tailEnd/>
          </a:ln>
        </p:spPr>
      </p:pic>
      <p:pic>
        <p:nvPicPr>
          <p:cNvPr id="12295" name="Picture 8" descr="MyPEL2e_fig_2_31.jpg"/>
          <p:cNvPicPr>
            <a:picLocks noChangeAspect="1"/>
          </p:cNvPicPr>
          <p:nvPr/>
        </p:nvPicPr>
        <p:blipFill>
          <a:blip r:embed="rId6">
            <a:clrChange>
              <a:clrFrom>
                <a:srgbClr val="FFFFFF"/>
              </a:clrFrom>
              <a:clrTo>
                <a:srgbClr val="FFFFFF">
                  <a:alpha val="0"/>
                </a:srgbClr>
              </a:clrTo>
            </a:clrChange>
            <a:lum bright="-20000" contrast="10000"/>
          </a:blip>
          <a:srcRect/>
          <a:stretch>
            <a:fillRect/>
          </a:stretch>
        </p:blipFill>
        <p:spPr bwMode="auto">
          <a:xfrm>
            <a:off x="6553200" y="1066800"/>
            <a:ext cx="862013"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3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3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8605838" cy="1143000"/>
          </a:xfrm>
        </p:spPr>
        <p:txBody>
          <a:bodyPr>
            <a:normAutofit/>
          </a:bodyPr>
          <a:lstStyle/>
          <a:p>
            <a:pPr eaLnBrk="1" hangingPunct="1">
              <a:lnSpc>
                <a:spcPts val="4400"/>
              </a:lnSpc>
            </a:pPr>
            <a:r>
              <a:rPr lang="en-US" sz="4000" b="1">
                <a:solidFill>
                  <a:srgbClr val="3AA082"/>
                </a:solidFill>
              </a:rPr>
              <a:t>Non-REM Sleep Stages </a:t>
            </a:r>
            <a:br>
              <a:rPr lang="en-US" sz="4000" b="1">
                <a:solidFill>
                  <a:srgbClr val="3AA082"/>
                </a:solidFill>
              </a:rPr>
            </a:br>
            <a:r>
              <a:rPr lang="en-US" sz="3200" b="1" i="1">
                <a:solidFill>
                  <a:srgbClr val="3AA082"/>
                </a:solidFill>
              </a:rPr>
              <a:t>Getting deeper into sleep…</a:t>
            </a:r>
            <a:br>
              <a:rPr lang="en-US" sz="3200" b="1" i="1">
                <a:solidFill>
                  <a:srgbClr val="3AA082"/>
                </a:solidFill>
              </a:rPr>
            </a:br>
            <a:r>
              <a:rPr lang="en-US" sz="3200" b="1" i="1">
                <a:solidFill>
                  <a:srgbClr val="3AA082"/>
                </a:solidFill>
              </a:rPr>
              <a:t>but not dreaming yet</a:t>
            </a:r>
          </a:p>
        </p:txBody>
      </p:sp>
      <p:pic>
        <p:nvPicPr>
          <p:cNvPr id="13315" name="Picture 2"/>
          <p:cNvPicPr>
            <a:picLocks noGrp="1" noChangeAspect="1" noChangeArrowheads="1"/>
          </p:cNvPicPr>
          <p:nvPr>
            <p:ph idx="1"/>
          </p:nvPr>
        </p:nvPicPr>
        <p:blipFill>
          <a:blip r:embed="rId3"/>
          <a:srcRect/>
          <a:stretch>
            <a:fillRect/>
          </a:stretch>
        </p:blipFill>
        <p:spPr>
          <a:xfrm>
            <a:off x="0" y="1804988"/>
            <a:ext cx="9144000" cy="5053012"/>
          </a:xfrm>
        </p:spPr>
      </p:pic>
      <p:pic>
        <p:nvPicPr>
          <p:cNvPr id="13316" name="Picture 2"/>
          <p:cNvPicPr>
            <a:picLocks noChangeAspect="1" noChangeArrowheads="1"/>
          </p:cNvPicPr>
          <p:nvPr/>
        </p:nvPicPr>
        <p:blipFill>
          <a:blip r:embed="rId4"/>
          <a:srcRect/>
          <a:stretch>
            <a:fillRect/>
          </a:stretch>
        </p:blipFill>
        <p:spPr bwMode="auto">
          <a:xfrm>
            <a:off x="0" y="2057400"/>
            <a:ext cx="1143000" cy="4800600"/>
          </a:xfrm>
          <a:prstGeom prst="rect">
            <a:avLst/>
          </a:prstGeom>
          <a:noFill/>
          <a:ln w="9525">
            <a:noFill/>
            <a:miter lim="800000"/>
            <a:headEnd/>
            <a:tailEnd/>
          </a:ln>
        </p:spPr>
      </p:pic>
      <p:sp>
        <p:nvSpPr>
          <p:cNvPr id="5" name="TextBox 4"/>
          <p:cNvSpPr txBox="1"/>
          <p:nvPr/>
        </p:nvSpPr>
        <p:spPr>
          <a:xfrm>
            <a:off x="0" y="1981200"/>
            <a:ext cx="1524000" cy="3540125"/>
          </a:xfrm>
          <a:prstGeom prst="rect">
            <a:avLst/>
          </a:prstGeom>
          <a:noFill/>
        </p:spPr>
        <p:txBody>
          <a:bodyPr>
            <a:spAutoFit/>
          </a:bodyPr>
          <a:lstStyle/>
          <a:p>
            <a:pPr fontAlgn="auto">
              <a:spcBef>
                <a:spcPts val="0"/>
              </a:spcBef>
              <a:spcAft>
                <a:spcPts val="0"/>
              </a:spcAft>
              <a:defRPr/>
            </a:pPr>
            <a:r>
              <a:rPr lang="en-US" sz="2800" b="1" dirty="0">
                <a:solidFill>
                  <a:schemeClr val="tx1">
                    <a:lumMod val="65000"/>
                    <a:lumOff val="35000"/>
                  </a:schemeClr>
                </a:solidFill>
                <a:latin typeface="+mn-lt"/>
                <a:ea typeface="+mn-ea"/>
                <a:cs typeface="+mn-cs"/>
              </a:rPr>
              <a:t> NREM-1</a:t>
            </a:r>
          </a:p>
          <a:p>
            <a:pPr fontAlgn="auto">
              <a:spcBef>
                <a:spcPts val="0"/>
              </a:spcBef>
              <a:spcAft>
                <a:spcPts val="0"/>
              </a:spcAft>
              <a:defRPr/>
            </a:pPr>
            <a:endParaRPr lang="en-US" sz="2800" b="1" dirty="0">
              <a:solidFill>
                <a:schemeClr val="tx1">
                  <a:lumMod val="65000"/>
                  <a:lumOff val="35000"/>
                </a:schemeClr>
              </a:solidFill>
              <a:latin typeface="+mn-lt"/>
              <a:ea typeface="+mn-ea"/>
              <a:cs typeface="+mn-cs"/>
            </a:endParaRPr>
          </a:p>
          <a:p>
            <a:pPr fontAlgn="auto">
              <a:spcBef>
                <a:spcPts val="0"/>
              </a:spcBef>
              <a:spcAft>
                <a:spcPts val="0"/>
              </a:spcAft>
              <a:defRPr/>
            </a:pPr>
            <a:r>
              <a:rPr lang="en-US" sz="2800" b="1" dirty="0">
                <a:solidFill>
                  <a:schemeClr val="tx1">
                    <a:lumMod val="65000"/>
                    <a:lumOff val="35000"/>
                  </a:schemeClr>
                </a:solidFill>
                <a:latin typeface="+mn-lt"/>
                <a:ea typeface="+mn-ea"/>
                <a:cs typeface="+mn-cs"/>
              </a:rPr>
              <a:t> NREM-2</a:t>
            </a:r>
          </a:p>
          <a:p>
            <a:pPr fontAlgn="auto">
              <a:spcBef>
                <a:spcPts val="0"/>
              </a:spcBef>
              <a:spcAft>
                <a:spcPts val="0"/>
              </a:spcAft>
              <a:defRPr/>
            </a:pPr>
            <a:endParaRPr lang="en-US" sz="2800" b="1" dirty="0">
              <a:solidFill>
                <a:schemeClr val="tx1">
                  <a:lumMod val="65000"/>
                  <a:lumOff val="35000"/>
                </a:schemeClr>
              </a:solidFill>
              <a:latin typeface="+mn-lt"/>
              <a:ea typeface="+mn-ea"/>
              <a:cs typeface="+mn-cs"/>
            </a:endParaRPr>
          </a:p>
          <a:p>
            <a:pPr fontAlgn="auto">
              <a:spcBef>
                <a:spcPts val="0"/>
              </a:spcBef>
              <a:spcAft>
                <a:spcPts val="0"/>
              </a:spcAft>
              <a:defRPr/>
            </a:pPr>
            <a:endParaRPr lang="en-US" sz="2800" b="1" dirty="0">
              <a:solidFill>
                <a:schemeClr val="tx1">
                  <a:lumMod val="65000"/>
                  <a:lumOff val="35000"/>
                </a:schemeClr>
              </a:solidFill>
              <a:latin typeface="+mn-lt"/>
              <a:ea typeface="+mn-ea"/>
              <a:cs typeface="+mn-cs"/>
            </a:endParaRPr>
          </a:p>
          <a:p>
            <a:pPr fontAlgn="auto">
              <a:spcBef>
                <a:spcPts val="0"/>
              </a:spcBef>
              <a:spcAft>
                <a:spcPts val="0"/>
              </a:spcAft>
              <a:defRPr/>
            </a:pPr>
            <a:endParaRPr lang="en-US" sz="2800" b="1" dirty="0">
              <a:solidFill>
                <a:schemeClr val="tx1">
                  <a:lumMod val="65000"/>
                  <a:lumOff val="35000"/>
                </a:schemeClr>
              </a:solidFill>
              <a:latin typeface="+mn-lt"/>
              <a:ea typeface="+mn-ea"/>
              <a:cs typeface="+mn-cs"/>
            </a:endParaRPr>
          </a:p>
          <a:p>
            <a:pPr fontAlgn="auto">
              <a:spcBef>
                <a:spcPts val="0"/>
              </a:spcBef>
              <a:spcAft>
                <a:spcPts val="0"/>
              </a:spcAft>
              <a:defRPr/>
            </a:pPr>
            <a:endParaRPr lang="en-US" sz="2800" b="1" dirty="0">
              <a:solidFill>
                <a:schemeClr val="tx1">
                  <a:lumMod val="65000"/>
                  <a:lumOff val="35000"/>
                </a:schemeClr>
              </a:solidFill>
              <a:latin typeface="+mn-lt"/>
              <a:ea typeface="+mn-ea"/>
              <a:cs typeface="+mn-cs"/>
            </a:endParaRPr>
          </a:p>
          <a:p>
            <a:pPr fontAlgn="auto">
              <a:spcBef>
                <a:spcPts val="0"/>
              </a:spcBef>
              <a:spcAft>
                <a:spcPts val="0"/>
              </a:spcAft>
              <a:defRPr/>
            </a:pPr>
            <a:r>
              <a:rPr lang="en-US" sz="2800" b="1" dirty="0">
                <a:solidFill>
                  <a:schemeClr val="tx1">
                    <a:lumMod val="65000"/>
                    <a:lumOff val="35000"/>
                  </a:schemeClr>
                </a:solidFill>
                <a:latin typeface="+mn-lt"/>
                <a:ea typeface="+mn-ea"/>
                <a:cs typeface="+mn-cs"/>
              </a:rPr>
              <a:t>NREM-3</a:t>
            </a:r>
          </a:p>
        </p:txBody>
      </p:sp>
      <p:pic>
        <p:nvPicPr>
          <p:cNvPr id="6" name="Picture 2"/>
          <p:cNvPicPr>
            <a:picLocks noChangeAspect="1" noChangeArrowheads="1"/>
          </p:cNvPicPr>
          <p:nvPr/>
        </p:nvPicPr>
        <p:blipFill>
          <a:blip r:embed="rId5"/>
          <a:srcRect/>
          <a:stretch>
            <a:fillRect/>
          </a:stretch>
        </p:blipFill>
        <p:spPr bwMode="auto">
          <a:xfrm>
            <a:off x="1143000" y="4191000"/>
            <a:ext cx="3657600" cy="947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xit" presetSubtype="2" fill="hold" nodeType="clickEffect">
                                  <p:stCondLst>
                                    <p:cond delay="0"/>
                                  </p:stCondLst>
                                  <p:childTnLst>
                                    <p:animEffect transition="out" filter="slide(fromRigh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788988"/>
          </a:xfrm>
          <a:solidFill>
            <a:srgbClr val="3AA082"/>
          </a:solidFill>
        </p:spPr>
        <p:txBody>
          <a:bodyPr lIns="274320"/>
          <a:lstStyle/>
          <a:p>
            <a:pPr algn="l" eaLnBrk="1" hangingPunct="1">
              <a:lnSpc>
                <a:spcPts val="4200"/>
              </a:lnSpc>
            </a:pPr>
            <a:r>
              <a:rPr lang="en-US" b="1">
                <a:solidFill>
                  <a:srgbClr val="F8F6E3"/>
                </a:solidFill>
              </a:rPr>
              <a:t> REM Sleep</a:t>
            </a:r>
          </a:p>
        </p:txBody>
      </p:sp>
      <p:sp>
        <p:nvSpPr>
          <p:cNvPr id="14339" name="Content Placeholder 2"/>
          <p:cNvSpPr>
            <a:spLocks noGrp="1"/>
          </p:cNvSpPr>
          <p:nvPr>
            <p:ph idx="1"/>
          </p:nvPr>
        </p:nvSpPr>
        <p:spPr>
          <a:xfrm>
            <a:off x="79375" y="1130300"/>
            <a:ext cx="1670050" cy="2419350"/>
          </a:xfrm>
        </p:spPr>
        <p:txBody>
          <a:bodyPr lIns="45720" rIns="45720"/>
          <a:lstStyle/>
          <a:p>
            <a:pPr marL="0" indent="0" eaLnBrk="1" hangingPunct="1">
              <a:lnSpc>
                <a:spcPts val="2000"/>
              </a:lnSpc>
              <a:buFontTx/>
              <a:buNone/>
            </a:pPr>
            <a:r>
              <a:rPr lang="en-US" sz="2400">
                <a:ea typeface="ＭＳ Ｐゴシック" charset="-128"/>
                <a:cs typeface="ＭＳ Ｐゴシック" charset="-128"/>
              </a:rPr>
              <a:t>Eugene Aserinsky’s discovery (1953): </a:t>
            </a:r>
            <a:r>
              <a:rPr lang="en-US" sz="2400" b="1">
                <a:solidFill>
                  <a:srgbClr val="444EA2"/>
                </a:solidFill>
                <a:ea typeface="ＭＳ Ｐゴシック" charset="-128"/>
                <a:cs typeface="ＭＳ Ｐゴシック" charset="-128"/>
              </a:rPr>
              <a:t>dreams</a:t>
            </a:r>
            <a:r>
              <a:rPr lang="en-US" sz="2400">
                <a:ea typeface="ＭＳ Ｐゴシック" charset="-128"/>
                <a:cs typeface="ＭＳ Ｐゴシック" charset="-128"/>
              </a:rPr>
              <a:t> occurred during periods of wild brain activity and </a:t>
            </a:r>
            <a:r>
              <a:rPr lang="en-US" sz="2400" b="1">
                <a:solidFill>
                  <a:srgbClr val="444EA2"/>
                </a:solidFill>
                <a:ea typeface="ＭＳ Ｐゴシック" charset="-128"/>
                <a:cs typeface="ＭＳ Ｐゴシック" charset="-128"/>
              </a:rPr>
              <a:t>r</a:t>
            </a:r>
            <a:r>
              <a:rPr lang="en-US" sz="2400">
                <a:solidFill>
                  <a:srgbClr val="444EA2"/>
                </a:solidFill>
                <a:ea typeface="ＭＳ Ｐゴシック" charset="-128"/>
                <a:cs typeface="ＭＳ Ｐゴシック" charset="-128"/>
              </a:rPr>
              <a:t>apid </a:t>
            </a:r>
            <a:r>
              <a:rPr lang="en-US" sz="2400" b="1">
                <a:solidFill>
                  <a:srgbClr val="444EA2"/>
                </a:solidFill>
                <a:ea typeface="ＭＳ Ｐゴシック" charset="-128"/>
                <a:cs typeface="ＭＳ Ｐゴシック" charset="-128"/>
              </a:rPr>
              <a:t>e</a:t>
            </a:r>
            <a:r>
              <a:rPr lang="en-US" sz="2400">
                <a:solidFill>
                  <a:srgbClr val="444EA2"/>
                </a:solidFill>
                <a:ea typeface="ＭＳ Ｐゴシック" charset="-128"/>
                <a:cs typeface="ＭＳ Ｐゴシック" charset="-128"/>
              </a:rPr>
              <a:t>ye </a:t>
            </a:r>
            <a:r>
              <a:rPr lang="en-US" sz="2400" b="1">
                <a:solidFill>
                  <a:srgbClr val="444EA2"/>
                </a:solidFill>
                <a:ea typeface="ＭＳ Ｐゴシック" charset="-128"/>
                <a:cs typeface="ＭＳ Ｐゴシック" charset="-128"/>
              </a:rPr>
              <a:t>m</a:t>
            </a:r>
            <a:r>
              <a:rPr lang="en-US" sz="2400">
                <a:solidFill>
                  <a:srgbClr val="444EA2"/>
                </a:solidFill>
                <a:ea typeface="ＭＳ Ｐゴシック" charset="-128"/>
                <a:cs typeface="ＭＳ Ｐゴシック" charset="-128"/>
              </a:rPr>
              <a:t>ovements [REM sleep]</a:t>
            </a:r>
            <a:r>
              <a:rPr lang="en-US" sz="2400">
                <a:ea typeface="ＭＳ Ｐゴシック" charset="-128"/>
                <a:cs typeface="ＭＳ Ｐゴシック" charset="-128"/>
              </a:rPr>
              <a:t>.</a:t>
            </a:r>
          </a:p>
        </p:txBody>
      </p:sp>
      <p:pic>
        <p:nvPicPr>
          <p:cNvPr id="14340" name="Picture 2" descr="BRNWVS"/>
          <p:cNvPicPr>
            <a:picLocks noChangeAspect="1" noChangeArrowheads="1"/>
          </p:cNvPicPr>
          <p:nvPr/>
        </p:nvPicPr>
        <p:blipFill>
          <a:blip r:embed="rId3"/>
          <a:srcRect l="2715" t="79793" r="2303" b="2475"/>
          <a:stretch>
            <a:fillRect/>
          </a:stretch>
        </p:blipFill>
        <p:spPr bwMode="auto">
          <a:xfrm>
            <a:off x="0" y="5270500"/>
            <a:ext cx="9144000" cy="1484313"/>
          </a:xfrm>
          <a:prstGeom prst="rect">
            <a:avLst/>
          </a:prstGeom>
          <a:noFill/>
          <a:ln w="9525">
            <a:noFill/>
            <a:miter lim="800000"/>
            <a:headEnd/>
            <a:tailEnd/>
          </a:ln>
        </p:spPr>
      </p:pic>
      <p:pic>
        <p:nvPicPr>
          <p:cNvPr id="14341" name="Picture 3"/>
          <p:cNvPicPr>
            <a:picLocks noChangeAspect="1"/>
          </p:cNvPicPr>
          <p:nvPr/>
        </p:nvPicPr>
        <p:blipFill>
          <a:blip r:embed="rId4"/>
          <a:srcRect/>
          <a:stretch>
            <a:fillRect/>
          </a:stretch>
        </p:blipFill>
        <p:spPr bwMode="auto">
          <a:xfrm>
            <a:off x="1873250" y="800100"/>
            <a:ext cx="3121025" cy="4264025"/>
          </a:xfrm>
          <a:prstGeom prst="rect">
            <a:avLst/>
          </a:prstGeom>
          <a:noFill/>
          <a:ln w="9525">
            <a:noFill/>
            <a:miter lim="800000"/>
            <a:headEnd/>
            <a:tailEnd/>
          </a:ln>
        </p:spPr>
      </p:pic>
      <p:sp>
        <p:nvSpPr>
          <p:cNvPr id="7" name="Content Placeholder 2"/>
          <p:cNvSpPr txBox="1">
            <a:spLocks/>
          </p:cNvSpPr>
          <p:nvPr/>
        </p:nvSpPr>
        <p:spPr bwMode="auto">
          <a:xfrm>
            <a:off x="4994275" y="1270000"/>
            <a:ext cx="3967163" cy="3633788"/>
          </a:xfrm>
          <a:prstGeom prst="rect">
            <a:avLst/>
          </a:prstGeom>
          <a:noFill/>
          <a:ln w="9525">
            <a:noFill/>
            <a:miter lim="800000"/>
            <a:headEnd/>
            <a:tailEnd/>
          </a:ln>
        </p:spPr>
        <p:txBody>
          <a:bodyPr>
            <a:prstTxWarp prst="textNoShape">
              <a:avLst/>
            </a:prstTxWarp>
          </a:bodyPr>
          <a:lstStyle/>
          <a:p>
            <a:pPr marL="342900" indent="-342900">
              <a:lnSpc>
                <a:spcPts val="2000"/>
              </a:lnSpc>
              <a:spcBef>
                <a:spcPct val="20000"/>
              </a:spcBef>
              <a:buFont typeface="Wingdings" charset="2"/>
              <a:buChar char="§"/>
            </a:pPr>
            <a:r>
              <a:rPr lang="en-US" sz="2400">
                <a:latin typeface="Calibri" charset="0"/>
              </a:rPr>
              <a:t>Heart rate rises and breathing becomes rapid.</a:t>
            </a:r>
          </a:p>
          <a:p>
            <a:pPr marL="342900" indent="-342900">
              <a:lnSpc>
                <a:spcPts val="2000"/>
              </a:lnSpc>
              <a:spcBef>
                <a:spcPct val="20000"/>
              </a:spcBef>
              <a:buFont typeface="Wingdings" charset="2"/>
              <a:buChar char="§"/>
            </a:pPr>
            <a:r>
              <a:rPr lang="en-US" sz="2400">
                <a:latin typeface="Calibri" charset="0"/>
              </a:rPr>
              <a:t>“</a:t>
            </a:r>
            <a:r>
              <a:rPr lang="en-US" sz="2400" b="1">
                <a:solidFill>
                  <a:srgbClr val="444EA2"/>
                </a:solidFill>
                <a:latin typeface="Calibri" charset="0"/>
              </a:rPr>
              <a:t>Sleep paralysis</a:t>
            </a:r>
            <a:r>
              <a:rPr lang="en-US" sz="2400">
                <a:latin typeface="Calibri" charset="0"/>
              </a:rPr>
              <a:t>” occurs when the brainstem blocks the motor cortex’s messages and the muscles don’t move. This is  sometimes known as “</a:t>
            </a:r>
            <a:r>
              <a:rPr lang="en-US" sz="2400" b="1">
                <a:solidFill>
                  <a:srgbClr val="444EA2"/>
                </a:solidFill>
                <a:latin typeface="Calibri" charset="0"/>
              </a:rPr>
              <a:t>paradoxical sleep</a:t>
            </a:r>
            <a:r>
              <a:rPr lang="en-US" sz="2400">
                <a:latin typeface="Calibri" charset="0"/>
              </a:rPr>
              <a:t>”; the brain is active but the body is immobile.</a:t>
            </a:r>
          </a:p>
          <a:p>
            <a:pPr marL="342900" indent="-342900">
              <a:lnSpc>
                <a:spcPts val="2000"/>
              </a:lnSpc>
              <a:spcBef>
                <a:spcPct val="20000"/>
              </a:spcBef>
              <a:buFont typeface="Wingdings" charset="2"/>
              <a:buChar char="§"/>
            </a:pPr>
            <a:r>
              <a:rPr lang="en-US" sz="2400">
                <a:latin typeface="Calibri" charset="0"/>
              </a:rPr>
              <a:t>Genitals are aroused (not caused by dream content) and stay this way after REM is over.</a:t>
            </a:r>
          </a:p>
        </p:txBody>
      </p:sp>
      <p:sp>
        <p:nvSpPr>
          <p:cNvPr id="6" name="TextBox 5"/>
          <p:cNvSpPr>
            <a:spLocks noChangeArrowheads="1"/>
          </p:cNvSpPr>
          <p:nvPr/>
        </p:nvSpPr>
        <p:spPr bwMode="auto">
          <a:xfrm>
            <a:off x="5372100" y="239713"/>
            <a:ext cx="3486150" cy="919162"/>
          </a:xfrm>
          <a:prstGeom prst="roundRect">
            <a:avLst>
              <a:gd name="adj" fmla="val 16667"/>
            </a:avLst>
          </a:prstGeom>
          <a:solidFill>
            <a:srgbClr val="F8F6E3"/>
          </a:solidFill>
          <a:ln w="9525">
            <a:noFill/>
            <a:round/>
            <a:headEnd/>
            <a:tailEnd/>
          </a:ln>
        </p:spPr>
        <p:txBody>
          <a:bodyPr>
            <a:prstTxWarp prst="textNoShape">
              <a:avLst/>
            </a:prstTxWarp>
            <a:spAutoFit/>
          </a:bodyPr>
          <a:lstStyle/>
          <a:p>
            <a:pPr algn="ctr"/>
            <a:r>
              <a:rPr lang="en-US" sz="2400" b="1">
                <a:latin typeface="Calibri" charset="0"/>
              </a:rPr>
              <a:t>What happens during REM sleep?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4" descr="Sleep Cycle 3"/>
          <p:cNvPicPr>
            <a:picLocks noChangeAspect="1" noChangeArrowheads="1"/>
          </p:cNvPicPr>
          <p:nvPr/>
        </p:nvPicPr>
        <p:blipFill>
          <a:blip r:embed="rId3"/>
          <a:srcRect/>
          <a:stretch>
            <a:fillRect/>
          </a:stretch>
        </p:blipFill>
        <p:spPr bwMode="auto">
          <a:xfrm>
            <a:off x="1990725" y="2886075"/>
            <a:ext cx="5410200" cy="3101975"/>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444EA2"/>
                </a:solidFill>
              </a:rPr>
              <a:t>Stages of Sleep:</a:t>
            </a:r>
            <a:br>
              <a:rPr lang="en-US" b="1" dirty="0" smtClean="0">
                <a:solidFill>
                  <a:srgbClr val="444EA2"/>
                </a:solidFill>
              </a:rPr>
            </a:br>
            <a:r>
              <a:rPr lang="en-US" b="1" dirty="0" smtClean="0">
                <a:solidFill>
                  <a:srgbClr val="444EA2"/>
                </a:solidFill>
              </a:rPr>
              <a:t> The 90 Minute Cycles</a:t>
            </a:r>
            <a:br>
              <a:rPr lang="en-US" b="1" dirty="0" smtClean="0">
                <a:solidFill>
                  <a:srgbClr val="444EA2"/>
                </a:solidFill>
              </a:rPr>
            </a:br>
            <a:r>
              <a:rPr lang="en-US" b="1" dirty="0" smtClean="0">
                <a:solidFill>
                  <a:srgbClr val="444EA2"/>
                </a:solidFill>
              </a:rPr>
              <a:t> Through 8 Hours of Sleep</a:t>
            </a:r>
            <a:endParaRPr lang="en-US" b="1" dirty="0">
              <a:solidFill>
                <a:srgbClr val="444EA2"/>
              </a:solidFill>
            </a:endParaRPr>
          </a:p>
        </p:txBody>
      </p:sp>
      <p:sp>
        <p:nvSpPr>
          <p:cNvPr id="3" name="Content Placeholder 2"/>
          <p:cNvSpPr>
            <a:spLocks noGrp="1"/>
          </p:cNvSpPr>
          <p:nvPr>
            <p:ph idx="1"/>
          </p:nvPr>
        </p:nvSpPr>
        <p:spPr>
          <a:xfrm>
            <a:off x="125413" y="1990725"/>
            <a:ext cx="8939212" cy="554038"/>
          </a:xfrm>
        </p:spPr>
        <p:txBody>
          <a:bodyPr>
            <a:noAutofit/>
          </a:bodyPr>
          <a:lstStyle/>
          <a:p>
            <a:pPr marL="0" indent="0" eaLnBrk="1" hangingPunct="1">
              <a:lnSpc>
                <a:spcPts val="2800"/>
              </a:lnSpc>
              <a:spcAft>
                <a:spcPts val="600"/>
              </a:spcAft>
              <a:buFont typeface="Arial" charset="0"/>
              <a:buNone/>
            </a:pPr>
            <a:r>
              <a:rPr lang="en-US" sz="2500" b="1"/>
              <a:t>The length of REM sleep increases the longer you remain asleep.</a:t>
            </a:r>
          </a:p>
          <a:p>
            <a:pPr marL="0" indent="0" eaLnBrk="1" hangingPunct="1">
              <a:buFont typeface="Arial" charset="0"/>
              <a:buNone/>
            </a:pPr>
            <a:r>
              <a:rPr lang="en-US" sz="2500" b="1"/>
              <a:t>With age, there are more awakenings and less deep sleep.</a:t>
            </a:r>
          </a:p>
        </p:txBody>
      </p:sp>
      <p:sp>
        <p:nvSpPr>
          <p:cNvPr id="15365" name="TextBox 7"/>
          <p:cNvSpPr txBox="1">
            <a:spLocks noChangeArrowheads="1"/>
          </p:cNvSpPr>
          <p:nvPr/>
        </p:nvSpPr>
        <p:spPr bwMode="auto">
          <a:xfrm>
            <a:off x="960438" y="3724275"/>
            <a:ext cx="1295400" cy="2246313"/>
          </a:xfrm>
          <a:prstGeom prst="rect">
            <a:avLst/>
          </a:prstGeom>
          <a:noFill/>
          <a:ln w="9525">
            <a:noFill/>
            <a:miter lim="800000"/>
            <a:headEnd/>
            <a:tailEnd/>
          </a:ln>
        </p:spPr>
        <p:txBody>
          <a:bodyPr>
            <a:prstTxWarp prst="textNoShape">
              <a:avLst/>
            </a:prstTxWarp>
            <a:spAutoFit/>
          </a:bodyPr>
          <a:lstStyle/>
          <a:p>
            <a:r>
              <a:rPr lang="en-US" sz="2000">
                <a:latin typeface="Calibri" charset="0"/>
              </a:rPr>
              <a:t>NREM-1</a:t>
            </a:r>
          </a:p>
          <a:p>
            <a:endParaRPr lang="en-US" sz="2000">
              <a:latin typeface="Calibri" charset="0"/>
            </a:endParaRPr>
          </a:p>
          <a:p>
            <a:endParaRPr lang="en-US" sz="2000">
              <a:latin typeface="Calibri" charset="0"/>
            </a:endParaRPr>
          </a:p>
          <a:p>
            <a:r>
              <a:rPr lang="en-US" sz="2000">
                <a:latin typeface="Calibri" charset="0"/>
              </a:rPr>
              <a:t>NREM-2</a:t>
            </a:r>
          </a:p>
          <a:p>
            <a:endParaRPr lang="en-US" sz="2000">
              <a:latin typeface="Calibri" charset="0"/>
            </a:endParaRPr>
          </a:p>
          <a:p>
            <a:endParaRPr lang="en-US" sz="2000">
              <a:latin typeface="Calibri" charset="0"/>
            </a:endParaRPr>
          </a:p>
          <a:p>
            <a:r>
              <a:rPr lang="en-US" sz="2000">
                <a:latin typeface="Calibri" charset="0"/>
              </a:rPr>
              <a:t>NREM-3</a:t>
            </a:r>
          </a:p>
        </p:txBody>
      </p:sp>
      <p:pic>
        <p:nvPicPr>
          <p:cNvPr id="15366" name="Picture 8" descr="Sleep Cycle 3"/>
          <p:cNvPicPr>
            <a:picLocks noChangeAspect="1" noChangeArrowheads="1"/>
          </p:cNvPicPr>
          <p:nvPr/>
        </p:nvPicPr>
        <p:blipFill>
          <a:blip r:embed="rId4"/>
          <a:srcRect/>
          <a:stretch>
            <a:fillRect/>
          </a:stretch>
        </p:blipFill>
        <p:spPr bwMode="auto">
          <a:xfrm>
            <a:off x="2027238" y="5953125"/>
            <a:ext cx="556260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120775"/>
          </a:xfrm>
          <a:solidFill>
            <a:srgbClr val="F36F21"/>
          </a:solidFill>
        </p:spPr>
        <p:txBody>
          <a:bodyPr lIns="274320"/>
          <a:lstStyle/>
          <a:p>
            <a:pPr algn="l" eaLnBrk="1" hangingPunct="1">
              <a:lnSpc>
                <a:spcPts val="4200"/>
              </a:lnSpc>
            </a:pPr>
            <a:r>
              <a:rPr lang="en-US" b="1">
                <a:solidFill>
                  <a:srgbClr val="F8F6E3"/>
                </a:solidFill>
              </a:rPr>
              <a:t>Why do we sleep?</a:t>
            </a:r>
            <a:br>
              <a:rPr lang="en-US" b="1">
                <a:solidFill>
                  <a:srgbClr val="F8F6E3"/>
                </a:solidFill>
              </a:rPr>
            </a:br>
            <a:r>
              <a:rPr lang="en-US" sz="3200" b="1" i="1">
                <a:solidFill>
                  <a:srgbClr val="F8F6E3"/>
                </a:solidFill>
              </a:rPr>
              <a:t>What determines the quantity and rhythm of sleep?</a:t>
            </a:r>
          </a:p>
        </p:txBody>
      </p:sp>
      <p:sp>
        <p:nvSpPr>
          <p:cNvPr id="3" name="Content Placeholder 2"/>
          <p:cNvSpPr>
            <a:spLocks noGrp="1"/>
          </p:cNvSpPr>
          <p:nvPr>
            <p:ph idx="1"/>
          </p:nvPr>
        </p:nvSpPr>
        <p:spPr>
          <a:xfrm>
            <a:off x="76200" y="1211263"/>
            <a:ext cx="2495550" cy="2024062"/>
          </a:xfrm>
          <a:prstGeom prst="roundRect">
            <a:avLst>
              <a:gd name="adj" fmla="val 16667"/>
            </a:avLst>
          </a:prstGeom>
          <a:solidFill>
            <a:srgbClr val="3AA082"/>
          </a:solidFill>
        </p:spPr>
        <p:txBody>
          <a:bodyPr/>
          <a:lstStyle/>
          <a:p>
            <a:pPr marL="0" indent="0" eaLnBrk="1" hangingPunct="1">
              <a:lnSpc>
                <a:spcPts val="2000"/>
              </a:lnSpc>
              <a:buFont typeface="Arial" charset="0"/>
              <a:buNone/>
            </a:pPr>
            <a:r>
              <a:rPr lang="en-US" sz="2400">
                <a:solidFill>
                  <a:srgbClr val="F8F6E3"/>
                </a:solidFill>
              </a:rPr>
              <a:t>The amount and pattern of sleep is affected by biology, age, culture, and individual variation.</a:t>
            </a:r>
          </a:p>
        </p:txBody>
      </p:sp>
      <p:sp>
        <p:nvSpPr>
          <p:cNvPr id="5" name="Content Placeholder 2"/>
          <p:cNvSpPr txBox="1">
            <a:spLocks/>
          </p:cNvSpPr>
          <p:nvPr/>
        </p:nvSpPr>
        <p:spPr bwMode="auto">
          <a:xfrm>
            <a:off x="2571750" y="1211263"/>
            <a:ext cx="6411913" cy="2228850"/>
          </a:xfrm>
          <a:prstGeom prst="rect">
            <a:avLst/>
          </a:prstGeom>
          <a:noFill/>
          <a:ln w="9525">
            <a:noFill/>
            <a:miter lim="800000"/>
            <a:headEnd/>
            <a:tailEnd/>
          </a:ln>
        </p:spPr>
        <p:txBody>
          <a:bodyPr>
            <a:prstTxWarp prst="textNoShape">
              <a:avLst/>
            </a:prstTxWarp>
          </a:bodyPr>
          <a:lstStyle/>
          <a:p>
            <a:pPr marL="342900" indent="-342900">
              <a:lnSpc>
                <a:spcPts val="2000"/>
              </a:lnSpc>
              <a:spcBef>
                <a:spcPct val="20000"/>
              </a:spcBef>
              <a:buFont typeface="Wingdings" charset="2"/>
              <a:buChar char="§"/>
            </a:pPr>
            <a:r>
              <a:rPr lang="en-US" sz="2400">
                <a:latin typeface="Calibri" charset="0"/>
              </a:rPr>
              <a:t>Age: in general, newborns need 16 hours of sleep, while adults need 8 hours or less</a:t>
            </a:r>
          </a:p>
          <a:p>
            <a:pPr marL="342900" indent="-342900">
              <a:lnSpc>
                <a:spcPts val="2000"/>
              </a:lnSpc>
              <a:spcBef>
                <a:spcPct val="20000"/>
              </a:spcBef>
              <a:buFont typeface="Wingdings" charset="2"/>
              <a:buChar char="§"/>
            </a:pPr>
            <a:r>
              <a:rPr lang="en-US" sz="2400">
                <a:latin typeface="Calibri" charset="0"/>
              </a:rPr>
              <a:t>Individual (genetic) variation: some people function best with 6 hours of sleep, others with 9 hours or more</a:t>
            </a:r>
          </a:p>
          <a:p>
            <a:pPr marL="342900" indent="-342900">
              <a:lnSpc>
                <a:spcPts val="2000"/>
              </a:lnSpc>
              <a:spcBef>
                <a:spcPct val="20000"/>
              </a:spcBef>
              <a:buFont typeface="Wingdings" charset="2"/>
              <a:buChar char="§"/>
            </a:pPr>
            <a:r>
              <a:rPr lang="en-US" sz="2400">
                <a:latin typeface="Calibri" charset="0"/>
              </a:rPr>
              <a:t>Culture: North Americans sleep less than others, and less than they used to, perhaps because of the use of light bulbs</a:t>
            </a:r>
          </a:p>
        </p:txBody>
      </p:sp>
      <p:sp>
        <p:nvSpPr>
          <p:cNvPr id="6" name="Rounded Rectangle 5"/>
          <p:cNvSpPr>
            <a:spLocks noChangeArrowheads="1"/>
          </p:cNvSpPr>
          <p:nvPr/>
        </p:nvSpPr>
        <p:spPr bwMode="auto">
          <a:xfrm>
            <a:off x="76200" y="3640138"/>
            <a:ext cx="2495550" cy="952500"/>
          </a:xfrm>
          <a:prstGeom prst="roundRect">
            <a:avLst>
              <a:gd name="adj" fmla="val 16667"/>
            </a:avLst>
          </a:prstGeom>
          <a:solidFill>
            <a:srgbClr val="3AA082"/>
          </a:solidFill>
          <a:ln w="9525">
            <a:noFill/>
            <a:round/>
            <a:headEnd/>
            <a:tailEnd/>
          </a:ln>
        </p:spPr>
        <p:txBody>
          <a:bodyPr>
            <a:prstTxWarp prst="textNoShape">
              <a:avLst/>
            </a:prstTxWarp>
            <a:spAutoFit/>
          </a:bodyPr>
          <a:lstStyle/>
          <a:p>
            <a:pPr>
              <a:lnSpc>
                <a:spcPts val="2000"/>
              </a:lnSpc>
              <a:spcBef>
                <a:spcPct val="20000"/>
              </a:spcBef>
            </a:pPr>
            <a:r>
              <a:rPr lang="en-US" sz="2400">
                <a:solidFill>
                  <a:srgbClr val="F8F6E3"/>
                </a:solidFill>
                <a:latin typeface="Calibri" charset="0"/>
              </a:rPr>
              <a:t>Light and the brain regulate sleep.</a:t>
            </a:r>
          </a:p>
        </p:txBody>
      </p:sp>
      <p:sp>
        <p:nvSpPr>
          <p:cNvPr id="7" name="Content Placeholder 2"/>
          <p:cNvSpPr txBox="1">
            <a:spLocks/>
          </p:cNvSpPr>
          <p:nvPr/>
        </p:nvSpPr>
        <p:spPr bwMode="auto">
          <a:xfrm>
            <a:off x="2646363" y="3568700"/>
            <a:ext cx="6337300" cy="938213"/>
          </a:xfrm>
          <a:prstGeom prst="rect">
            <a:avLst/>
          </a:prstGeom>
          <a:noFill/>
          <a:ln w="9525">
            <a:noFill/>
            <a:miter lim="800000"/>
            <a:headEnd/>
            <a:tailEnd/>
          </a:ln>
        </p:spPr>
        <p:txBody>
          <a:bodyPr>
            <a:prstTxWarp prst="textNoShape">
              <a:avLst/>
            </a:prstTxWarp>
          </a:bodyPr>
          <a:lstStyle/>
          <a:p>
            <a:pPr marL="342900" indent="-342900">
              <a:lnSpc>
                <a:spcPts val="2000"/>
              </a:lnSpc>
              <a:spcBef>
                <a:spcPct val="20000"/>
              </a:spcBef>
              <a:buFont typeface="Wingdings" charset="2"/>
              <a:buChar char="§"/>
            </a:pPr>
            <a:r>
              <a:rPr lang="en-US" sz="2400">
                <a:latin typeface="Calibri" charset="0"/>
              </a:rPr>
              <a:t>The circadian rhythm is hard to shift (jet lag).</a:t>
            </a:r>
          </a:p>
          <a:p>
            <a:pPr marL="342900" indent="-342900">
              <a:lnSpc>
                <a:spcPts val="2000"/>
              </a:lnSpc>
              <a:spcBef>
                <a:spcPct val="20000"/>
              </a:spcBef>
              <a:buFont typeface="Wingdings" charset="2"/>
              <a:buChar char="§"/>
            </a:pPr>
            <a:r>
              <a:rPr lang="en-US" sz="2400">
                <a:latin typeface="Calibri" charset="0"/>
              </a:rPr>
              <a:t>This rhythm can be affected by light, which suppresses the relaxing hormone melatonin.</a:t>
            </a:r>
          </a:p>
        </p:txBody>
      </p:sp>
      <p:pic>
        <p:nvPicPr>
          <p:cNvPr id="8" name="Picture 8" descr="Myers9e_fig_3_08"/>
          <p:cNvPicPr>
            <a:picLocks noChangeAspect="1" noChangeArrowheads="1"/>
          </p:cNvPicPr>
          <p:nvPr/>
        </p:nvPicPr>
        <p:blipFill>
          <a:blip r:embed="rId3"/>
          <a:srcRect/>
          <a:stretch>
            <a:fillRect/>
          </a:stretch>
        </p:blipFill>
        <p:spPr bwMode="auto">
          <a:xfrm>
            <a:off x="2770188" y="4660900"/>
            <a:ext cx="3306762" cy="2249488"/>
          </a:xfrm>
          <a:prstGeom prst="rect">
            <a:avLst/>
          </a:prstGeom>
          <a:noFill/>
          <a:ln w="9525">
            <a:noFill/>
            <a:miter lim="800000"/>
            <a:headEnd/>
            <a:tailEnd/>
          </a:ln>
        </p:spPr>
      </p:pic>
      <p:pic>
        <p:nvPicPr>
          <p:cNvPr id="9" name="Picture 8" descr="Myers9e_fig_3_08"/>
          <p:cNvPicPr>
            <a:picLocks noChangeAspect="1" noChangeArrowheads="1"/>
          </p:cNvPicPr>
          <p:nvPr/>
        </p:nvPicPr>
        <p:blipFill>
          <a:blip r:embed="rId4"/>
          <a:srcRect/>
          <a:stretch>
            <a:fillRect/>
          </a:stretch>
        </p:blipFill>
        <p:spPr bwMode="auto">
          <a:xfrm>
            <a:off x="6076950" y="4660900"/>
            <a:ext cx="3067050" cy="2249488"/>
          </a:xfrm>
          <a:prstGeom prst="rect">
            <a:avLst/>
          </a:prstGeom>
          <a:noFill/>
          <a:ln w="9525">
            <a:noFill/>
            <a:miter lim="800000"/>
            <a:headEnd/>
            <a:tailEnd/>
          </a:ln>
        </p:spPr>
      </p:pic>
      <p:cxnSp>
        <p:nvCxnSpPr>
          <p:cNvPr id="11" name="Straight Connector 10"/>
          <p:cNvCxnSpPr/>
          <p:nvPr/>
        </p:nvCxnSpPr>
        <p:spPr>
          <a:xfrm flipV="1">
            <a:off x="0" y="3489325"/>
            <a:ext cx="9144000" cy="11113"/>
          </a:xfrm>
          <a:prstGeom prst="line">
            <a:avLst/>
          </a:prstGeom>
          <a:ln w="28575">
            <a:solidFill>
              <a:srgbClr val="A036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fade">
                                      <p:cBhvr>
                                        <p:cTn id="39" dur="500"/>
                                        <p:tgtEl>
                                          <p:spTgt spid="7">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Effect transition="in" filter="fade">
                                      <p:cBhvr>
                                        <p:cTn id="44" dur="500"/>
                                        <p:tgtEl>
                                          <p:spTgt spid="7">
                                            <p:txEl>
                                              <p:pRg st="1" end="1"/>
                                            </p:txEl>
                                          </p:spTgt>
                                        </p:tgtEl>
                                      </p:cBhvr>
                                    </p:animEffect>
                                  </p:childTnLst>
                                </p:cTn>
                              </p:par>
                            </p:childTnLst>
                          </p:cTn>
                        </p:par>
                        <p:par>
                          <p:cTn id="45" fill="hold" nodeType="afterGroup">
                            <p:stCondLst>
                              <p:cond delay="500"/>
                            </p:stCondLst>
                            <p:childTnLst>
                              <p:par>
                                <p:cTn id="46" presetID="10" presetClass="entr" presetSubtype="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P spid="6" grpId="0" animBg="1"/>
      <p:bldP spid="7"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875" y="1466850"/>
            <a:ext cx="7416800" cy="4724400"/>
          </a:xfrm>
        </p:spPr>
        <p:txBody>
          <a:bodyPr/>
          <a:lstStyle/>
          <a:p>
            <a:pPr marL="514350" indent="-514350" eaLnBrk="1" hangingPunct="1">
              <a:lnSpc>
                <a:spcPts val="2800"/>
              </a:lnSpc>
              <a:spcAft>
                <a:spcPts val="1200"/>
              </a:spcAft>
              <a:buFont typeface="Calibri" charset="0"/>
              <a:buAutoNum type="arabicPeriod"/>
            </a:pPr>
            <a:r>
              <a:rPr lang="en-US"/>
              <a:t>Sleep </a:t>
            </a:r>
            <a:r>
              <a:rPr lang="en-US" b="1">
                <a:solidFill>
                  <a:srgbClr val="444EA2"/>
                </a:solidFill>
              </a:rPr>
              <a:t>protected</a:t>
            </a:r>
            <a:r>
              <a:rPr lang="en-US" b="1">
                <a:solidFill>
                  <a:srgbClr val="002060"/>
                </a:solidFill>
              </a:rPr>
              <a:t> </a:t>
            </a:r>
            <a:r>
              <a:rPr lang="en-US"/>
              <a:t>our ancestors from predators.</a:t>
            </a:r>
          </a:p>
          <a:p>
            <a:pPr marL="514350" indent="-514350" eaLnBrk="1" hangingPunct="1">
              <a:lnSpc>
                <a:spcPts val="2800"/>
              </a:lnSpc>
              <a:spcAft>
                <a:spcPts val="1200"/>
              </a:spcAft>
              <a:buFont typeface="Calibri" charset="0"/>
              <a:buAutoNum type="arabicPeriod"/>
            </a:pPr>
            <a:r>
              <a:rPr lang="en-US"/>
              <a:t>Sleep </a:t>
            </a:r>
            <a:r>
              <a:rPr lang="en-US" b="1">
                <a:solidFill>
                  <a:srgbClr val="444EA2"/>
                </a:solidFill>
              </a:rPr>
              <a:t>restores and repairs</a:t>
            </a:r>
            <a:r>
              <a:rPr lang="en-US">
                <a:solidFill>
                  <a:srgbClr val="444EA2"/>
                </a:solidFill>
              </a:rPr>
              <a:t> </a:t>
            </a:r>
            <a:r>
              <a:rPr lang="en-US"/>
              <a:t>the brain and body.</a:t>
            </a:r>
          </a:p>
          <a:p>
            <a:pPr marL="514350" indent="-514350" eaLnBrk="1" hangingPunct="1">
              <a:lnSpc>
                <a:spcPts val="2800"/>
              </a:lnSpc>
              <a:spcAft>
                <a:spcPts val="1200"/>
              </a:spcAft>
              <a:buFont typeface="Calibri" charset="0"/>
              <a:buAutoNum type="arabicPeriod"/>
            </a:pPr>
            <a:r>
              <a:rPr lang="en-US"/>
              <a:t>Sleep builds and </a:t>
            </a:r>
            <a:r>
              <a:rPr lang="en-US" b="1">
                <a:solidFill>
                  <a:srgbClr val="444EA2"/>
                </a:solidFill>
              </a:rPr>
              <a:t>strengthens memories. </a:t>
            </a:r>
            <a:endParaRPr lang="en-US">
              <a:solidFill>
                <a:srgbClr val="444EA2"/>
              </a:solidFill>
            </a:endParaRPr>
          </a:p>
          <a:p>
            <a:pPr marL="514350" indent="-514350" eaLnBrk="1" hangingPunct="1">
              <a:lnSpc>
                <a:spcPts val="2800"/>
              </a:lnSpc>
              <a:spcAft>
                <a:spcPts val="1200"/>
              </a:spcAft>
              <a:buFont typeface="Calibri" charset="0"/>
              <a:buAutoNum type="arabicPeriod"/>
            </a:pPr>
            <a:r>
              <a:rPr lang="en-US"/>
              <a:t>Sleep </a:t>
            </a:r>
            <a:r>
              <a:rPr lang="en-US" b="1">
                <a:solidFill>
                  <a:srgbClr val="444EA2"/>
                </a:solidFill>
              </a:rPr>
              <a:t>facilitates</a:t>
            </a:r>
            <a:r>
              <a:rPr lang="en-US"/>
              <a:t> creative </a:t>
            </a:r>
            <a:r>
              <a:rPr lang="en-US" b="1">
                <a:solidFill>
                  <a:srgbClr val="444EA2"/>
                </a:solidFill>
              </a:rPr>
              <a:t>problem solving.</a:t>
            </a:r>
          </a:p>
          <a:p>
            <a:pPr marL="514350" indent="-514350" eaLnBrk="1" hangingPunct="1">
              <a:lnSpc>
                <a:spcPts val="2800"/>
              </a:lnSpc>
              <a:spcAft>
                <a:spcPts val="1200"/>
              </a:spcAft>
              <a:buFont typeface="Calibri" charset="0"/>
              <a:buAutoNum type="arabicPeriod"/>
            </a:pPr>
            <a:r>
              <a:rPr lang="en-US"/>
              <a:t>Sleep is the time when </a:t>
            </a:r>
            <a:r>
              <a:rPr lang="en-US" b="1">
                <a:solidFill>
                  <a:srgbClr val="444EA2"/>
                </a:solidFill>
              </a:rPr>
              <a:t>growth hormones</a:t>
            </a:r>
            <a:r>
              <a:rPr lang="en-US">
                <a:solidFill>
                  <a:srgbClr val="444EA2"/>
                </a:solidFill>
              </a:rPr>
              <a:t>  </a:t>
            </a:r>
            <a:r>
              <a:rPr lang="en-US"/>
              <a:t>are active.</a:t>
            </a:r>
          </a:p>
        </p:txBody>
      </p:sp>
      <p:sp>
        <p:nvSpPr>
          <p:cNvPr id="17411" name="Title 1"/>
          <p:cNvSpPr txBox="1">
            <a:spLocks/>
          </p:cNvSpPr>
          <p:nvPr/>
        </p:nvSpPr>
        <p:spPr bwMode="auto">
          <a:xfrm>
            <a:off x="0" y="0"/>
            <a:ext cx="9144000" cy="1120775"/>
          </a:xfrm>
          <a:prstGeom prst="rect">
            <a:avLst/>
          </a:prstGeom>
          <a:solidFill>
            <a:srgbClr val="F36F21"/>
          </a:solidFill>
          <a:ln w="9525">
            <a:noFill/>
            <a:miter lim="800000"/>
            <a:headEnd/>
            <a:tailEnd/>
          </a:ln>
        </p:spPr>
        <p:txBody>
          <a:bodyPr lIns="274320" anchor="ctr">
            <a:prstTxWarp prst="textNoShape">
              <a:avLst/>
            </a:prstTxWarp>
          </a:bodyPr>
          <a:lstStyle/>
          <a:p>
            <a:pPr>
              <a:lnSpc>
                <a:spcPts val="4200"/>
              </a:lnSpc>
            </a:pPr>
            <a:r>
              <a:rPr lang="en-US" sz="4400" b="1">
                <a:solidFill>
                  <a:srgbClr val="F8F6E3"/>
                </a:solidFill>
                <a:latin typeface="Calibri" charset="0"/>
              </a:rPr>
              <a:t>Why do we sleep?</a:t>
            </a:r>
            <a:br>
              <a:rPr lang="en-US" sz="4400" b="1">
                <a:solidFill>
                  <a:srgbClr val="F8F6E3"/>
                </a:solidFill>
                <a:latin typeface="Calibri" charset="0"/>
              </a:rPr>
            </a:br>
            <a:r>
              <a:rPr lang="en-US" sz="3200" b="1" i="1">
                <a:solidFill>
                  <a:srgbClr val="F8F6E3"/>
                </a:solidFill>
                <a:latin typeface="Calibri" charset="0"/>
              </a:rPr>
              <a:t>What does sleep do for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6375" y="400050"/>
            <a:ext cx="3348038" cy="1143000"/>
          </a:xfrm>
        </p:spPr>
        <p:txBody>
          <a:bodyPr>
            <a:normAutofit/>
          </a:bodyPr>
          <a:lstStyle/>
          <a:p>
            <a:pPr eaLnBrk="1" hangingPunct="1">
              <a:lnSpc>
                <a:spcPts val="3600"/>
              </a:lnSpc>
            </a:pPr>
            <a:r>
              <a:rPr lang="en-US" sz="4000" b="1">
                <a:solidFill>
                  <a:srgbClr val="A0366C"/>
                </a:solidFill>
              </a:rPr>
              <a:t>Effects of Sleep Loss/ Deprivation</a:t>
            </a:r>
          </a:p>
        </p:txBody>
      </p:sp>
      <p:sp>
        <p:nvSpPr>
          <p:cNvPr id="18435" name="Content Placeholder 2"/>
          <p:cNvSpPr>
            <a:spLocks noGrp="1"/>
          </p:cNvSpPr>
          <p:nvPr>
            <p:ph idx="1"/>
          </p:nvPr>
        </p:nvSpPr>
        <p:spPr>
          <a:xfrm>
            <a:off x="171450" y="1843088"/>
            <a:ext cx="3382963" cy="3162300"/>
          </a:xfrm>
        </p:spPr>
        <p:txBody>
          <a:bodyPr/>
          <a:lstStyle/>
          <a:p>
            <a:pPr marL="0" indent="0" eaLnBrk="1" hangingPunct="1">
              <a:lnSpc>
                <a:spcPts val="2800"/>
              </a:lnSpc>
              <a:spcAft>
                <a:spcPts val="600"/>
              </a:spcAft>
              <a:buFont typeface="Arial" charset="0"/>
              <a:buNone/>
            </a:pPr>
            <a:r>
              <a:rPr lang="en-US" sz="2800"/>
              <a:t>Research shows that inadequate sleep can make you more likely to:</a:t>
            </a:r>
          </a:p>
          <a:p>
            <a:pPr lvl="1" eaLnBrk="1" hangingPunct="1">
              <a:lnSpc>
                <a:spcPts val="2800"/>
              </a:lnSpc>
              <a:spcAft>
                <a:spcPts val="600"/>
              </a:spcAft>
              <a:buFont typeface="Wingdings" charset="2"/>
              <a:buChar char="§"/>
            </a:pPr>
            <a:r>
              <a:rPr lang="en-US"/>
              <a:t>lose brainpower.</a:t>
            </a:r>
          </a:p>
          <a:p>
            <a:pPr lvl="1" eaLnBrk="1" hangingPunct="1">
              <a:lnSpc>
                <a:spcPts val="2800"/>
              </a:lnSpc>
              <a:spcAft>
                <a:spcPts val="600"/>
              </a:spcAft>
              <a:buFont typeface="Wingdings" charset="2"/>
              <a:buChar char="§"/>
            </a:pPr>
            <a:r>
              <a:rPr lang="en-US"/>
              <a:t>gain weight.</a:t>
            </a:r>
          </a:p>
          <a:p>
            <a:pPr lvl="1" eaLnBrk="1" hangingPunct="1">
              <a:lnSpc>
                <a:spcPts val="2800"/>
              </a:lnSpc>
              <a:spcAft>
                <a:spcPts val="600"/>
              </a:spcAft>
              <a:buFont typeface="Wingdings" charset="2"/>
              <a:buChar char="§"/>
            </a:pPr>
            <a:r>
              <a:rPr lang="en-US"/>
              <a:t>get sick.</a:t>
            </a:r>
          </a:p>
          <a:p>
            <a:pPr lvl="1" eaLnBrk="1" hangingPunct="1">
              <a:lnSpc>
                <a:spcPts val="2800"/>
              </a:lnSpc>
              <a:spcAft>
                <a:spcPts val="600"/>
              </a:spcAft>
              <a:buFont typeface="Wingdings" charset="2"/>
              <a:buChar char="§"/>
            </a:pPr>
            <a:r>
              <a:rPr lang="en-US"/>
              <a:t>be irritable.</a:t>
            </a:r>
          </a:p>
          <a:p>
            <a:pPr lvl="1" eaLnBrk="1" hangingPunct="1">
              <a:lnSpc>
                <a:spcPts val="2800"/>
              </a:lnSpc>
              <a:spcAft>
                <a:spcPts val="600"/>
              </a:spcAft>
              <a:buFont typeface="Wingdings" charset="2"/>
              <a:buChar char="§"/>
            </a:pPr>
            <a:r>
              <a:rPr lang="en-US"/>
              <a:t>feel old.</a:t>
            </a:r>
          </a:p>
        </p:txBody>
      </p:sp>
      <p:pic>
        <p:nvPicPr>
          <p:cNvPr id="18436" name="Picture 2"/>
          <p:cNvPicPr>
            <a:picLocks noChangeAspect="1" noChangeArrowheads="1"/>
          </p:cNvPicPr>
          <p:nvPr/>
        </p:nvPicPr>
        <p:blipFill>
          <a:blip r:embed="rId3"/>
          <a:srcRect l="18239"/>
          <a:stretch>
            <a:fillRect/>
          </a:stretch>
        </p:blipFill>
        <p:spPr bwMode="auto">
          <a:xfrm>
            <a:off x="3554413" y="-7938"/>
            <a:ext cx="5589587" cy="686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l="3018" t="4129" r="3458" b="4399"/>
          <a:stretch>
            <a:fillRect/>
          </a:stretch>
        </p:blipFill>
        <p:spPr bwMode="auto">
          <a:xfrm>
            <a:off x="1338263" y="0"/>
            <a:ext cx="7805737" cy="6858000"/>
          </a:xfrm>
          <a:prstGeom prst="rect">
            <a:avLst/>
          </a:prstGeom>
          <a:noFill/>
          <a:ln w="9525">
            <a:noFill/>
            <a:miter lim="800000"/>
            <a:headEnd/>
            <a:tailEnd/>
          </a:ln>
        </p:spPr>
      </p:pic>
      <p:sp>
        <p:nvSpPr>
          <p:cNvPr id="2" name="Title 1"/>
          <p:cNvSpPr>
            <a:spLocks noGrp="1"/>
          </p:cNvSpPr>
          <p:nvPr>
            <p:ph type="title"/>
          </p:nvPr>
        </p:nvSpPr>
        <p:spPr>
          <a:xfrm>
            <a:off x="149225" y="3989388"/>
            <a:ext cx="4102100" cy="788987"/>
          </a:xfrm>
        </p:spPr>
        <p:txBody>
          <a:bodyPr>
            <a:normAutofit/>
          </a:bodyPr>
          <a:lstStyle/>
          <a:p>
            <a:pPr eaLnBrk="1" hangingPunct="1">
              <a:lnSpc>
                <a:spcPts val="3500"/>
              </a:lnSpc>
            </a:pPr>
            <a:r>
              <a:rPr lang="en-US" sz="4000" b="1">
                <a:solidFill>
                  <a:srgbClr val="F36F21"/>
                </a:solidFill>
              </a:rPr>
              <a:t>Sleep Loss Effects by Body System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F36F21"/>
                </a:solidFill>
              </a:rPr>
              <a:t>Sleep Loss/Deprivation=Accident Risk</a:t>
            </a:r>
            <a:endParaRPr lang="en-US" b="1" dirty="0">
              <a:solidFill>
                <a:srgbClr val="F36F21"/>
              </a:solidFill>
            </a:endParaRPr>
          </a:p>
        </p:txBody>
      </p:sp>
      <p:sp>
        <p:nvSpPr>
          <p:cNvPr id="20483" name="Content Placeholder 2"/>
          <p:cNvSpPr>
            <a:spLocks noGrp="1"/>
          </p:cNvSpPr>
          <p:nvPr>
            <p:ph sz="half" idx="1"/>
          </p:nvPr>
        </p:nvSpPr>
        <p:spPr>
          <a:xfrm>
            <a:off x="6583363" y="1785938"/>
            <a:ext cx="2286000" cy="2324100"/>
          </a:xfrm>
        </p:spPr>
        <p:txBody>
          <a:bodyPr/>
          <a:lstStyle/>
          <a:p>
            <a:pPr marL="0" indent="0" eaLnBrk="1" hangingPunct="1">
              <a:lnSpc>
                <a:spcPts val="2400"/>
              </a:lnSpc>
              <a:buFont typeface="Arial" charset="0"/>
              <a:buNone/>
            </a:pPr>
            <a:r>
              <a:rPr lang="en-US"/>
              <a:t>Sleep loss results in more accidents, probably caused by </a:t>
            </a:r>
            <a:r>
              <a:rPr lang="en-US" i="1"/>
              <a:t>impaired attention </a:t>
            </a:r>
            <a:r>
              <a:rPr lang="en-US"/>
              <a:t>and</a:t>
            </a:r>
            <a:r>
              <a:rPr lang="en-US" i="1"/>
              <a:t> </a:t>
            </a:r>
            <a:r>
              <a:rPr lang="en-US"/>
              <a:t> </a:t>
            </a:r>
            <a:r>
              <a:rPr lang="en-US" i="1"/>
              <a:t>slower reaction time. </a:t>
            </a:r>
          </a:p>
        </p:txBody>
      </p:sp>
      <p:pic>
        <p:nvPicPr>
          <p:cNvPr id="20484" name="Picture 3" descr="12673_MyersPsy8e_fig"/>
          <p:cNvPicPr>
            <a:picLocks noGrp="1" noChangeAspect="1" noChangeArrowheads="1"/>
          </p:cNvPicPr>
          <p:nvPr>
            <p:ph idx="1"/>
          </p:nvPr>
        </p:nvPicPr>
        <p:blipFill>
          <a:blip r:embed="rId3"/>
          <a:srcRect/>
          <a:stretch>
            <a:fillRect/>
          </a:stretch>
        </p:blipFill>
        <p:spPr>
          <a:xfrm>
            <a:off x="304800" y="1676400"/>
            <a:ext cx="5943600" cy="4597400"/>
          </a:xfrm>
        </p:spPr>
      </p:pic>
      <p:sp>
        <p:nvSpPr>
          <p:cNvPr id="8" name="Rectangle 7"/>
          <p:cNvSpPr/>
          <p:nvPr/>
        </p:nvSpPr>
        <p:spPr>
          <a:xfrm>
            <a:off x="2811463" y="1428750"/>
            <a:ext cx="1931987" cy="714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lnSpc>
                <a:spcPts val="2000"/>
              </a:lnSpc>
            </a:pPr>
            <a:r>
              <a:rPr lang="en-US" sz="2400">
                <a:solidFill>
                  <a:srgbClr val="F36F21"/>
                </a:solidFill>
                <a:ea typeface="Arial" charset="0"/>
                <a:cs typeface="Arial" charset="0"/>
              </a:rPr>
              <a:t>Accident Frequency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a:srcRect/>
          <a:stretch>
            <a:fillRect/>
          </a:stretch>
        </p:blipFill>
        <p:spPr bwMode="auto">
          <a:xfrm>
            <a:off x="4572000" y="1066800"/>
            <a:ext cx="3657600" cy="1114425"/>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3075" name="Title 1"/>
          <p:cNvSpPr>
            <a:spLocks noGrp="1"/>
          </p:cNvSpPr>
          <p:nvPr>
            <p:ph type="title"/>
          </p:nvPr>
        </p:nvSpPr>
        <p:spPr>
          <a:xfrm>
            <a:off x="457200" y="152400"/>
            <a:ext cx="8229600" cy="1143000"/>
          </a:xfrm>
        </p:spPr>
        <p:txBody>
          <a:bodyPr/>
          <a:lstStyle/>
          <a:p>
            <a:pPr eaLnBrk="1" hangingPunct="1">
              <a:lnSpc>
                <a:spcPts val="4200"/>
              </a:lnSpc>
            </a:pPr>
            <a:r>
              <a:rPr lang="en-US" b="1">
                <a:solidFill>
                  <a:srgbClr val="A0366C"/>
                </a:solidFill>
              </a:rPr>
              <a:t>Module 8: Sleep and Dreams</a:t>
            </a:r>
          </a:p>
        </p:txBody>
      </p:sp>
      <p:pic>
        <p:nvPicPr>
          <p:cNvPr id="3076" name="Picture 2"/>
          <p:cNvPicPr>
            <a:picLocks noChangeAspect="1" noChangeArrowheads="1"/>
          </p:cNvPicPr>
          <p:nvPr/>
        </p:nvPicPr>
        <p:blipFill>
          <a:blip r:embed="rId4"/>
          <a:srcRect/>
          <a:stretch>
            <a:fillRect/>
          </a:stretch>
        </p:blipFill>
        <p:spPr bwMode="auto">
          <a:xfrm>
            <a:off x="457200" y="2181225"/>
            <a:ext cx="3875088" cy="12954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3077" name="Picture 3"/>
          <p:cNvPicPr>
            <a:picLocks noChangeAspect="1" noChangeArrowheads="1"/>
          </p:cNvPicPr>
          <p:nvPr/>
        </p:nvPicPr>
        <p:blipFill>
          <a:blip r:embed="rId5"/>
          <a:srcRect/>
          <a:stretch>
            <a:fillRect/>
          </a:stretch>
        </p:blipFill>
        <p:spPr bwMode="auto">
          <a:xfrm>
            <a:off x="4030663" y="5029200"/>
            <a:ext cx="4892675" cy="15240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3078" name="Picture 5"/>
          <p:cNvPicPr>
            <a:picLocks noChangeAspect="1" noChangeArrowheads="1"/>
          </p:cNvPicPr>
          <p:nvPr/>
        </p:nvPicPr>
        <p:blipFill>
          <a:blip r:embed="rId6"/>
          <a:srcRect/>
          <a:stretch>
            <a:fillRect/>
          </a:stretch>
        </p:blipFill>
        <p:spPr bwMode="auto">
          <a:xfrm>
            <a:off x="304800" y="3606800"/>
            <a:ext cx="3505200" cy="282575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3079" name="Picture 6"/>
          <p:cNvPicPr>
            <a:picLocks noChangeAspect="1" noChangeArrowheads="1"/>
          </p:cNvPicPr>
          <p:nvPr/>
        </p:nvPicPr>
        <p:blipFill>
          <a:blip r:embed="rId7"/>
          <a:srcRect/>
          <a:stretch>
            <a:fillRect/>
          </a:stretch>
        </p:blipFill>
        <p:spPr bwMode="auto">
          <a:xfrm>
            <a:off x="5029200" y="2590800"/>
            <a:ext cx="3365500" cy="2098675"/>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507" name="Title 1"/>
          <p:cNvSpPr>
            <a:spLocks noGrp="1"/>
          </p:cNvSpPr>
          <p:nvPr>
            <p:ph type="title"/>
          </p:nvPr>
        </p:nvSpPr>
        <p:spPr>
          <a:xfrm>
            <a:off x="0" y="0"/>
            <a:ext cx="9144000" cy="1096963"/>
          </a:xfrm>
        </p:spPr>
        <p:txBody>
          <a:bodyPr lIns="274320"/>
          <a:lstStyle/>
          <a:p>
            <a:pPr algn="l" eaLnBrk="1" hangingPunct="1">
              <a:lnSpc>
                <a:spcPts val="4200"/>
              </a:lnSpc>
            </a:pPr>
            <a:r>
              <a:rPr lang="en-US" sz="3200" b="1">
                <a:solidFill>
                  <a:srgbClr val="F8F6E3"/>
                </a:solidFill>
              </a:rPr>
              <a:t>Sleep Hygiene</a:t>
            </a:r>
            <a:r>
              <a:rPr lang="en-US" b="1">
                <a:solidFill>
                  <a:srgbClr val="F8F6E3"/>
                </a:solidFill>
              </a:rPr>
              <a:t/>
            </a:r>
            <a:br>
              <a:rPr lang="en-US" b="1">
                <a:solidFill>
                  <a:srgbClr val="F8F6E3"/>
                </a:solidFill>
              </a:rPr>
            </a:br>
            <a:r>
              <a:rPr lang="en-US" b="1">
                <a:solidFill>
                  <a:srgbClr val="F8F6E3"/>
                </a:solidFill>
              </a:rPr>
              <a:t>How to Sleep Well</a:t>
            </a:r>
          </a:p>
        </p:txBody>
      </p:sp>
      <p:sp>
        <p:nvSpPr>
          <p:cNvPr id="13" name="Rectangle 12"/>
          <p:cNvSpPr>
            <a:spLocks noChangeArrowheads="1"/>
          </p:cNvSpPr>
          <p:nvPr/>
        </p:nvSpPr>
        <p:spPr bwMode="auto">
          <a:xfrm>
            <a:off x="696913" y="1560513"/>
            <a:ext cx="4800600" cy="4549775"/>
          </a:xfrm>
          <a:prstGeom prst="rect">
            <a:avLst/>
          </a:prstGeom>
          <a:noFill/>
          <a:ln w="9525">
            <a:noFill/>
            <a:miter lim="800000"/>
            <a:headEnd/>
            <a:tailEnd/>
          </a:ln>
        </p:spPr>
        <p:txBody>
          <a:bodyPr anchor="ctr">
            <a:prstTxWarp prst="textNoShape">
              <a:avLst/>
            </a:prstTxWarp>
          </a:bodyPr>
          <a:lstStyle/>
          <a:p>
            <a:pPr marL="514350" indent="-514350">
              <a:lnSpc>
                <a:spcPts val="2800"/>
              </a:lnSpc>
              <a:spcAft>
                <a:spcPts val="1200"/>
              </a:spcAft>
              <a:buFont typeface="Calibri" charset="0"/>
              <a:buAutoNum type="arabicPeriod"/>
            </a:pPr>
            <a:r>
              <a:rPr lang="en-US" sz="3200" b="1">
                <a:solidFill>
                  <a:srgbClr val="F8F6E3"/>
                </a:solidFill>
                <a:latin typeface="Calibri" charset="0"/>
              </a:rPr>
              <a:t>Turn the lights low and turn all screens off.</a:t>
            </a:r>
          </a:p>
          <a:p>
            <a:pPr marL="514350" indent="-514350">
              <a:lnSpc>
                <a:spcPts val="2800"/>
              </a:lnSpc>
              <a:spcAft>
                <a:spcPts val="1200"/>
              </a:spcAft>
              <a:buFont typeface="Calibri" charset="0"/>
              <a:buAutoNum type="arabicPeriod"/>
            </a:pPr>
            <a:r>
              <a:rPr lang="en-US" sz="3200" b="1">
                <a:solidFill>
                  <a:srgbClr val="F8F6E3"/>
                </a:solidFill>
                <a:latin typeface="Calibri" charset="0"/>
              </a:rPr>
              <a:t>Eat earlier, and drink less alcohol and caffeine.</a:t>
            </a:r>
          </a:p>
          <a:p>
            <a:pPr marL="514350" indent="-514350">
              <a:lnSpc>
                <a:spcPts val="2800"/>
              </a:lnSpc>
              <a:spcAft>
                <a:spcPts val="1200"/>
              </a:spcAft>
              <a:buFont typeface="Calibri" charset="0"/>
              <a:buAutoNum type="arabicPeriod"/>
            </a:pPr>
            <a:r>
              <a:rPr lang="en-US" sz="3200" b="1">
                <a:solidFill>
                  <a:srgbClr val="F8F6E3"/>
                </a:solidFill>
                <a:latin typeface="Calibri" charset="0"/>
              </a:rPr>
              <a:t>Get up at the same time every day.</a:t>
            </a:r>
          </a:p>
          <a:p>
            <a:pPr marL="514350" indent="-514350">
              <a:lnSpc>
                <a:spcPts val="2800"/>
              </a:lnSpc>
              <a:spcAft>
                <a:spcPts val="1200"/>
              </a:spcAft>
              <a:buFont typeface="Calibri" charset="0"/>
              <a:buAutoNum type="arabicPeriod"/>
            </a:pPr>
            <a:r>
              <a:rPr lang="en-US" sz="3200" b="1">
                <a:solidFill>
                  <a:srgbClr val="F8F6E3"/>
                </a:solidFill>
                <a:latin typeface="Calibri" charset="0"/>
              </a:rPr>
              <a:t>Exercise (late afternoon is best). </a:t>
            </a:r>
          </a:p>
          <a:p>
            <a:pPr marL="514350" indent="-514350">
              <a:lnSpc>
                <a:spcPts val="2800"/>
              </a:lnSpc>
              <a:spcAft>
                <a:spcPts val="1200"/>
              </a:spcAft>
              <a:buFont typeface="Calibri" charset="0"/>
              <a:buAutoNum type="arabicPeriod"/>
            </a:pPr>
            <a:r>
              <a:rPr lang="en-US" sz="3200" b="1">
                <a:solidFill>
                  <a:srgbClr val="F8F6E3"/>
                </a:solidFill>
                <a:latin typeface="Calibri" charset="0"/>
              </a:rPr>
              <a:t>Don’t check the clock; just let it happen.</a:t>
            </a:r>
          </a:p>
          <a:p>
            <a:pPr marL="514350" indent="-514350">
              <a:lnSpc>
                <a:spcPts val="2800"/>
              </a:lnSpc>
              <a:spcAft>
                <a:spcPts val="1200"/>
              </a:spcAft>
              <a:buFont typeface="Calibri" charset="0"/>
              <a:buAutoNum type="arabicPeriod"/>
            </a:pPr>
            <a:r>
              <a:rPr lang="en-US" sz="3200" b="1">
                <a:solidFill>
                  <a:srgbClr val="F8F6E3"/>
                </a:solidFill>
                <a:latin typeface="Calibri" charset="0"/>
              </a:rPr>
              <a:t>Get counseling for anxiety and depression.</a:t>
            </a:r>
          </a:p>
        </p:txBody>
      </p:sp>
      <p:pic>
        <p:nvPicPr>
          <p:cNvPr id="2" name="Picture 1"/>
          <p:cNvPicPr>
            <a:picLocks noChangeAspect="1"/>
          </p:cNvPicPr>
          <p:nvPr/>
        </p:nvPicPr>
        <p:blipFill>
          <a:blip r:embed="rId3"/>
          <a:stretch>
            <a:fillRect/>
          </a:stretch>
        </p:blipFill>
        <p:spPr>
          <a:xfrm>
            <a:off x="6002338" y="1477963"/>
            <a:ext cx="2892425" cy="44005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fade">
                                      <p:cBhvr>
                                        <p:cTn id="3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1143000"/>
          </a:xfrm>
          <a:solidFill>
            <a:srgbClr val="444EA2"/>
          </a:solidFill>
        </p:spPr>
        <p:txBody>
          <a:bodyPr lIns="274320"/>
          <a:lstStyle/>
          <a:p>
            <a:pPr algn="l" eaLnBrk="1" hangingPunct="1">
              <a:lnSpc>
                <a:spcPts val="4200"/>
              </a:lnSpc>
            </a:pPr>
            <a:r>
              <a:rPr lang="en-US" b="1">
                <a:solidFill>
                  <a:srgbClr val="F8F6E3"/>
                </a:solidFill>
              </a:rPr>
              <a:t>Sleep Disorders</a:t>
            </a:r>
          </a:p>
        </p:txBody>
      </p:sp>
      <p:sp>
        <p:nvSpPr>
          <p:cNvPr id="3" name="Content Placeholder 2"/>
          <p:cNvSpPr>
            <a:spLocks noGrp="1"/>
          </p:cNvSpPr>
          <p:nvPr>
            <p:ph idx="1"/>
          </p:nvPr>
        </p:nvSpPr>
        <p:spPr>
          <a:xfrm>
            <a:off x="206375" y="1631950"/>
            <a:ext cx="4891088" cy="4589463"/>
          </a:xfrm>
        </p:spPr>
        <p:txBody>
          <a:bodyPr/>
          <a:lstStyle/>
          <a:p>
            <a:pPr eaLnBrk="1" hangingPunct="1">
              <a:lnSpc>
                <a:spcPts val="2800"/>
              </a:lnSpc>
            </a:pPr>
            <a:r>
              <a:rPr lang="en-US" sz="2800" b="1">
                <a:solidFill>
                  <a:srgbClr val="002060"/>
                </a:solidFill>
              </a:rPr>
              <a:t>Insomnia</a:t>
            </a:r>
            <a:r>
              <a:rPr lang="en-US" sz="2800">
                <a:solidFill>
                  <a:srgbClr val="002060"/>
                </a:solidFill>
              </a:rPr>
              <a:t>: </a:t>
            </a:r>
            <a:r>
              <a:rPr lang="en-US" sz="2800" i="1"/>
              <a:t>persistent </a:t>
            </a:r>
            <a:r>
              <a:rPr lang="en-US" sz="2800"/>
              <a:t>inability to fall asleep or stay asleep</a:t>
            </a:r>
          </a:p>
          <a:p>
            <a:pPr eaLnBrk="1" hangingPunct="1">
              <a:lnSpc>
                <a:spcPts val="2800"/>
              </a:lnSpc>
            </a:pPr>
            <a:r>
              <a:rPr lang="en-US" sz="2800" b="1">
                <a:solidFill>
                  <a:srgbClr val="002060"/>
                </a:solidFill>
              </a:rPr>
              <a:t>Narcolepsy</a:t>
            </a:r>
            <a:r>
              <a:rPr lang="en-US" sz="2800" b="1"/>
              <a:t> </a:t>
            </a:r>
            <a:r>
              <a:rPr lang="en-US" sz="2800"/>
              <a:t>(“numb seizure”): sleep attacks, even a collapse into REM/paralyzed sleep, at inopportune times</a:t>
            </a:r>
          </a:p>
          <a:p>
            <a:pPr eaLnBrk="1" hangingPunct="1">
              <a:lnSpc>
                <a:spcPts val="2800"/>
              </a:lnSpc>
            </a:pPr>
            <a:r>
              <a:rPr lang="en-US" sz="2800" b="1">
                <a:solidFill>
                  <a:srgbClr val="002060"/>
                </a:solidFill>
              </a:rPr>
              <a:t>Sleep apnea</a:t>
            </a:r>
            <a:r>
              <a:rPr lang="en-US" sz="2800" b="1"/>
              <a:t> </a:t>
            </a:r>
            <a:r>
              <a:rPr lang="en-US" sz="2800"/>
              <a:t>(“with no breath”): repeated awakening after breathing stops; time in bed is not restorative sleep</a:t>
            </a:r>
          </a:p>
        </p:txBody>
      </p:sp>
      <p:sp>
        <p:nvSpPr>
          <p:cNvPr id="4" name="Content Placeholder 2"/>
          <p:cNvSpPr txBox="1">
            <a:spLocks/>
          </p:cNvSpPr>
          <p:nvPr/>
        </p:nvSpPr>
        <p:spPr>
          <a:xfrm>
            <a:off x="5145088" y="1131888"/>
            <a:ext cx="3998912" cy="5726112"/>
          </a:xfrm>
          <a:prstGeom prst="rect">
            <a:avLst/>
          </a:prstGeom>
          <a:solidFill>
            <a:srgbClr val="3AA082"/>
          </a:solidFill>
        </p:spPr>
        <p:txBody>
          <a:bodyPr>
            <a:prstTxWarp prst="textNoShape">
              <a:avLst/>
            </a:prstTxWarp>
          </a:bodyPr>
          <a:lstStyle/>
          <a:p>
            <a:pPr marL="342900" indent="-342900">
              <a:lnSpc>
                <a:spcPts val="2800"/>
              </a:lnSpc>
              <a:spcBef>
                <a:spcPct val="20000"/>
              </a:spcBef>
              <a:spcAft>
                <a:spcPts val="600"/>
              </a:spcAft>
              <a:buFont typeface="Wingdings" charset="2"/>
              <a:buChar char="§"/>
            </a:pPr>
            <a:r>
              <a:rPr lang="en-US" sz="2800" b="1">
                <a:solidFill>
                  <a:srgbClr val="FAC090"/>
                </a:solidFill>
                <a:latin typeface="Calibri" charset="0"/>
              </a:rPr>
              <a:t>Night  terrors </a:t>
            </a:r>
            <a:r>
              <a:rPr lang="en-US" sz="2800">
                <a:solidFill>
                  <a:srgbClr val="F8F6E3"/>
                </a:solidFill>
                <a:latin typeface="Calibri" charset="0"/>
              </a:rPr>
              <a:t>refer to sudden scared-looking behavior, with rapid heartbeat and breathing.</a:t>
            </a:r>
          </a:p>
          <a:p>
            <a:pPr marL="342900" indent="-342900">
              <a:lnSpc>
                <a:spcPts val="2800"/>
              </a:lnSpc>
              <a:spcBef>
                <a:spcPct val="20000"/>
              </a:spcBef>
              <a:spcAft>
                <a:spcPts val="600"/>
              </a:spcAft>
              <a:buFont typeface="Wingdings" charset="2"/>
              <a:buChar char="§"/>
            </a:pPr>
            <a:r>
              <a:rPr lang="en-US" sz="2800" b="1">
                <a:solidFill>
                  <a:srgbClr val="FAC090"/>
                </a:solidFill>
                <a:latin typeface="Calibri" charset="0"/>
              </a:rPr>
              <a:t>Sleepwalking</a:t>
            </a:r>
            <a:r>
              <a:rPr lang="en-US" sz="2800">
                <a:solidFill>
                  <a:srgbClr val="F8F6E3"/>
                </a:solidFill>
                <a:latin typeface="Calibri" charset="0"/>
              </a:rPr>
              <a:t> and </a:t>
            </a:r>
            <a:r>
              <a:rPr lang="en-US" sz="2800" b="1">
                <a:solidFill>
                  <a:srgbClr val="F8F6E3"/>
                </a:solidFill>
                <a:latin typeface="Calibri" charset="0"/>
              </a:rPr>
              <a:t>sleeptalking</a:t>
            </a:r>
            <a:r>
              <a:rPr lang="en-US" sz="2800">
                <a:solidFill>
                  <a:srgbClr val="F8F6E3"/>
                </a:solidFill>
                <a:latin typeface="Calibri" charset="0"/>
              </a:rPr>
              <a:t> run in families, so there is a possible genetic basis.</a:t>
            </a:r>
          </a:p>
        </p:txBody>
      </p:sp>
      <p:sp>
        <p:nvSpPr>
          <p:cNvPr id="5" name="TextBox 4"/>
          <p:cNvSpPr txBox="1">
            <a:spLocks noChangeArrowheads="1"/>
          </p:cNvSpPr>
          <p:nvPr/>
        </p:nvSpPr>
        <p:spPr bwMode="auto">
          <a:xfrm>
            <a:off x="5218113" y="307975"/>
            <a:ext cx="3800475" cy="815975"/>
          </a:xfrm>
          <a:prstGeom prst="rect">
            <a:avLst/>
          </a:prstGeom>
          <a:noFill/>
          <a:ln w="9525">
            <a:noFill/>
            <a:miter lim="800000"/>
            <a:headEnd/>
            <a:tailEnd/>
          </a:ln>
        </p:spPr>
        <p:txBody>
          <a:bodyPr>
            <a:prstTxWarp prst="textNoShape">
              <a:avLst/>
            </a:prstTxWarp>
            <a:spAutoFit/>
          </a:bodyPr>
          <a:lstStyle/>
          <a:p>
            <a:pPr algn="ctr">
              <a:lnSpc>
                <a:spcPts val="2800"/>
              </a:lnSpc>
            </a:pPr>
            <a:r>
              <a:rPr lang="en-US" sz="2800" b="1" i="1">
                <a:solidFill>
                  <a:srgbClr val="F8F6E3"/>
                </a:solidFill>
                <a:latin typeface="Calibri" charset="0"/>
              </a:rPr>
              <a:t>Are these people dreaming?</a:t>
            </a:r>
          </a:p>
        </p:txBody>
      </p:sp>
      <p:sp>
        <p:nvSpPr>
          <p:cNvPr id="6" name="TextBox 5"/>
          <p:cNvSpPr txBox="1">
            <a:spLocks noChangeArrowheads="1"/>
          </p:cNvSpPr>
          <p:nvPr/>
        </p:nvSpPr>
        <p:spPr bwMode="auto">
          <a:xfrm>
            <a:off x="5621338" y="4625975"/>
            <a:ext cx="3330575" cy="2246313"/>
          </a:xfrm>
          <a:prstGeom prst="rect">
            <a:avLst/>
          </a:prstGeom>
          <a:noFill/>
          <a:ln w="9525">
            <a:noFill/>
            <a:miter lim="800000"/>
            <a:headEnd/>
            <a:tailEnd/>
          </a:ln>
        </p:spPr>
        <p:txBody>
          <a:bodyPr>
            <a:prstTxWarp prst="textNoShape">
              <a:avLst/>
            </a:prstTxWarp>
            <a:spAutoFit/>
          </a:bodyPr>
          <a:lstStyle/>
          <a:p>
            <a:pPr>
              <a:lnSpc>
                <a:spcPts val="2800"/>
              </a:lnSpc>
            </a:pPr>
            <a:r>
              <a:rPr lang="en-US" sz="2800">
                <a:solidFill>
                  <a:srgbClr val="F8F6E3"/>
                </a:solidFill>
                <a:latin typeface="Calibri" charset="0"/>
              </a:rPr>
              <a:t>These behaviors, mostly affect children, and occur in NONREM-3 sleep. They are </a:t>
            </a:r>
            <a:r>
              <a:rPr lang="en-US" sz="2800" b="1" u="sng">
                <a:solidFill>
                  <a:srgbClr val="F8F6E3"/>
                </a:solidFill>
                <a:latin typeface="Calibri" charset="0"/>
              </a:rPr>
              <a:t>not </a:t>
            </a:r>
            <a:r>
              <a:rPr lang="en-US" sz="2800">
                <a:solidFill>
                  <a:srgbClr val="F8F6E3"/>
                </a:solidFill>
                <a:latin typeface="Calibri" charset="0"/>
              </a:rPr>
              <a:t>considered dreaming.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fade">
                                      <p:cBhvr>
                                        <p:cTn id="22" dur="500"/>
                                        <p:tgtEl>
                                          <p:spTgt spid="4">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P spid="5" grpId="0"/>
      <p:bldP spid="6"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1108075"/>
          </a:xfrm>
          <a:solidFill>
            <a:srgbClr val="A0366C"/>
          </a:solidFill>
        </p:spPr>
        <p:txBody>
          <a:bodyPr lIns="274320"/>
          <a:lstStyle/>
          <a:p>
            <a:pPr algn="l" eaLnBrk="1" hangingPunct="1">
              <a:lnSpc>
                <a:spcPts val="4200"/>
              </a:lnSpc>
            </a:pPr>
            <a:r>
              <a:rPr lang="en-US" b="1">
                <a:solidFill>
                  <a:srgbClr val="F8F6E3"/>
                </a:solidFill>
              </a:rPr>
              <a:t>Dreams</a:t>
            </a:r>
          </a:p>
        </p:txBody>
      </p:sp>
      <p:sp>
        <p:nvSpPr>
          <p:cNvPr id="3" name="Content Placeholder 2"/>
          <p:cNvSpPr>
            <a:spLocks noGrp="1"/>
          </p:cNvSpPr>
          <p:nvPr>
            <p:ph idx="1"/>
          </p:nvPr>
        </p:nvSpPr>
        <p:spPr>
          <a:xfrm>
            <a:off x="2587625" y="228600"/>
            <a:ext cx="5378450" cy="650875"/>
          </a:xfrm>
          <a:prstGeom prst="roundRect">
            <a:avLst>
              <a:gd name="adj" fmla="val 16667"/>
            </a:avLst>
          </a:prstGeom>
          <a:solidFill>
            <a:srgbClr val="3AA082"/>
          </a:solidFill>
        </p:spPr>
        <p:txBody>
          <a:bodyPr/>
          <a:lstStyle/>
          <a:p>
            <a:pPr marL="0" indent="0" eaLnBrk="1" hangingPunct="1">
              <a:lnSpc>
                <a:spcPts val="2000"/>
              </a:lnSpc>
              <a:buFont typeface="Arial" charset="0"/>
              <a:buNone/>
            </a:pPr>
            <a:r>
              <a:rPr lang="en-US" sz="2400">
                <a:solidFill>
                  <a:srgbClr val="F8F6E3"/>
                </a:solidFill>
              </a:rPr>
              <a:t>the stream of images, actions, and feelings, experienced while in REM sleep</a:t>
            </a:r>
          </a:p>
        </p:txBody>
      </p:sp>
      <p:sp>
        <p:nvSpPr>
          <p:cNvPr id="4" name="Rectangle 3"/>
          <p:cNvSpPr/>
          <p:nvPr/>
        </p:nvSpPr>
        <p:spPr>
          <a:xfrm>
            <a:off x="285750" y="1427163"/>
            <a:ext cx="3749675" cy="4683125"/>
          </a:xfrm>
          <a:prstGeom prst="rect">
            <a:avLst/>
          </a:prstGeom>
        </p:spPr>
        <p:txBody>
          <a:bodyPr>
            <a:prstTxWarp prst="textNoShape">
              <a:avLst/>
            </a:prstTxWarp>
            <a:spAutoFit/>
          </a:bodyPr>
          <a:lstStyle/>
          <a:p>
            <a:pPr>
              <a:lnSpc>
                <a:spcPts val="2000"/>
              </a:lnSpc>
            </a:pPr>
            <a:r>
              <a:rPr lang="en-US" sz="2800" b="1">
                <a:latin typeface="Calibri" charset="0"/>
              </a:rPr>
              <a:t>What We Dream About </a:t>
            </a:r>
          </a:p>
          <a:p>
            <a:pPr>
              <a:lnSpc>
                <a:spcPts val="2000"/>
              </a:lnSpc>
              <a:spcAft>
                <a:spcPts val="600"/>
              </a:spcAft>
              <a:buFont typeface="Wingdings" charset="2"/>
              <a:buChar char="§"/>
            </a:pPr>
            <a:r>
              <a:rPr lang="en-US" sz="2400">
                <a:latin typeface="Calibri" charset="0"/>
              </a:rPr>
              <a:t>Dreams often include some negative event or emotion, especially </a:t>
            </a:r>
            <a:r>
              <a:rPr lang="en-US" sz="2400" b="1">
                <a:solidFill>
                  <a:srgbClr val="3AA082"/>
                </a:solidFill>
                <a:latin typeface="Calibri" charset="0"/>
              </a:rPr>
              <a:t>failure dreams</a:t>
            </a:r>
            <a:r>
              <a:rPr lang="en-US" sz="2400">
                <a:latin typeface="Calibri" charset="0"/>
              </a:rPr>
              <a:t> (being pursued, attacked, rejected, or having bad luck).</a:t>
            </a:r>
          </a:p>
          <a:p>
            <a:pPr>
              <a:lnSpc>
                <a:spcPts val="2000"/>
              </a:lnSpc>
              <a:spcAft>
                <a:spcPts val="600"/>
              </a:spcAft>
              <a:buFont typeface="Wingdings" charset="2"/>
              <a:buChar char="§"/>
            </a:pPr>
            <a:r>
              <a:rPr lang="en-US" sz="2400">
                <a:latin typeface="Calibri" charset="0"/>
              </a:rPr>
              <a:t>Dreams do NOT often include sexuality.</a:t>
            </a:r>
          </a:p>
          <a:p>
            <a:pPr>
              <a:lnSpc>
                <a:spcPts val="2000"/>
              </a:lnSpc>
              <a:spcAft>
                <a:spcPts val="600"/>
              </a:spcAft>
              <a:buFont typeface="Wingdings" charset="2"/>
              <a:buChar char="§"/>
            </a:pPr>
            <a:r>
              <a:rPr lang="en-US" sz="2400">
                <a:latin typeface="Calibri" charset="0"/>
              </a:rPr>
              <a:t>We may incorporate real-world sounds and other stimuli into dreams.</a:t>
            </a:r>
          </a:p>
          <a:p>
            <a:pPr>
              <a:lnSpc>
                <a:spcPts val="2000"/>
              </a:lnSpc>
              <a:spcAft>
                <a:spcPts val="600"/>
              </a:spcAft>
              <a:buFont typeface="Wingdings" charset="2"/>
              <a:buChar char="§"/>
            </a:pPr>
            <a:r>
              <a:rPr lang="en-US" sz="2400">
                <a:latin typeface="Calibri" charset="0"/>
              </a:rPr>
              <a:t>Dreams also include images from recent, traumatic, or frequent experiences.</a:t>
            </a:r>
          </a:p>
        </p:txBody>
      </p:sp>
      <p:pic>
        <p:nvPicPr>
          <p:cNvPr id="17" name="Picture 2"/>
          <p:cNvPicPr>
            <a:picLocks noChangeAspect="1" noChangeArrowheads="1"/>
          </p:cNvPicPr>
          <p:nvPr/>
        </p:nvPicPr>
        <p:blipFill>
          <a:blip r:embed="rId3"/>
          <a:srcRect/>
          <a:stretch>
            <a:fillRect/>
          </a:stretch>
        </p:blipFill>
        <p:spPr bwMode="auto">
          <a:xfrm>
            <a:off x="5280025" y="1344613"/>
            <a:ext cx="2686050" cy="2976562"/>
          </a:xfrm>
          <a:prstGeom prst="rect">
            <a:avLst/>
          </a:prstGeom>
          <a:noFill/>
          <a:ln w="9525">
            <a:noFill/>
            <a:miter lim="800000"/>
            <a:headEnd/>
            <a:tailEnd/>
          </a:ln>
          <a:effectLst>
            <a:outerShdw dist="139700" dir="2700000" algn="tl" rotWithShape="0">
              <a:srgbClr val="333333">
                <a:alpha val="64998"/>
              </a:srgbClr>
            </a:outerShdw>
          </a:effectLst>
        </p:spPr>
      </p:pic>
      <p:sp>
        <p:nvSpPr>
          <p:cNvPr id="15" name="Content Placeholder 2"/>
          <p:cNvSpPr txBox="1">
            <a:spLocks/>
          </p:cNvSpPr>
          <p:nvPr/>
        </p:nvSpPr>
        <p:spPr>
          <a:xfrm>
            <a:off x="4303713" y="4535488"/>
            <a:ext cx="4589462" cy="2144712"/>
          </a:xfrm>
          <a:prstGeom prst="rect">
            <a:avLst/>
          </a:prstGeom>
          <a:solidFill>
            <a:srgbClr val="F36F21"/>
          </a:solidFill>
        </p:spPr>
        <p:txBody>
          <a:bodyPr>
            <a:prstTxWarp prst="textNoShape">
              <a:avLst/>
            </a:prstTxWarp>
            <a:spAutoFit/>
          </a:bodyPr>
          <a:lstStyle/>
          <a:p>
            <a:pPr>
              <a:lnSpc>
                <a:spcPts val="2000"/>
              </a:lnSpc>
            </a:pPr>
            <a:r>
              <a:rPr lang="en-US" sz="2800" b="1">
                <a:solidFill>
                  <a:srgbClr val="F8F6E3"/>
                </a:solidFill>
                <a:latin typeface="Calibri" charset="0"/>
              </a:rPr>
              <a:t>What We Dream About: (Psychoanalytic Theory)</a:t>
            </a:r>
          </a:p>
          <a:p>
            <a:pPr>
              <a:lnSpc>
                <a:spcPts val="2000"/>
              </a:lnSpc>
            </a:pPr>
            <a:r>
              <a:rPr lang="en-US" sz="2400">
                <a:solidFill>
                  <a:srgbClr val="F8F6E3"/>
                </a:solidFill>
                <a:latin typeface="Calibri" charset="0"/>
              </a:rPr>
              <a:t>Sigmund Freud believed there was often a hidden “</a:t>
            </a:r>
            <a:r>
              <a:rPr lang="en-US" sz="2400" b="1">
                <a:solidFill>
                  <a:srgbClr val="FAC090"/>
                </a:solidFill>
                <a:latin typeface="Calibri" charset="0"/>
              </a:rPr>
              <a:t>latent content</a:t>
            </a:r>
            <a:r>
              <a:rPr lang="en-US" sz="2400">
                <a:solidFill>
                  <a:srgbClr val="F8F6E3"/>
                </a:solidFill>
                <a:latin typeface="Calibri" charset="0"/>
              </a:rPr>
              <a:t>” (conflicts, worries, and urges) underneath the symbolic “</a:t>
            </a:r>
            <a:r>
              <a:rPr lang="en-US" sz="2400" b="1">
                <a:solidFill>
                  <a:srgbClr val="FAC090"/>
                </a:solidFill>
                <a:latin typeface="Calibri" charset="0"/>
              </a:rPr>
              <a:t>manifest content</a:t>
            </a:r>
            <a:r>
              <a:rPr lang="en-US" sz="2400">
                <a:solidFill>
                  <a:srgbClr val="F8F6E3"/>
                </a:solidFill>
                <a:latin typeface="Calibri" charset="0"/>
              </a:rPr>
              <a:t>” (the plot, actions, and images recalled) of dreams.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1+#ppt_w/2"/>
                                          </p:val>
                                        </p:tav>
                                        <p:tav tm="100000">
                                          <p:val>
                                            <p:strVal val="#ppt_x"/>
                                          </p:val>
                                        </p:tav>
                                      </p:tavLst>
                                    </p:anim>
                                    <p:anim calcmode="lin" valueType="num">
                                      <p:cBhvr additive="base">
                                        <p:cTn id="45" dur="500" fill="hold"/>
                                        <p:tgtEl>
                                          <p:spTgt spid="17"/>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p:bldP spid="15"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nvGraphicFramePr>
        <p:xfrm>
          <a:off x="-71438" y="736600"/>
          <a:ext cx="6918326" cy="6121400"/>
        </p:xfrm>
        <a:graphic>
          <a:graphicData uri="http://schemas.openxmlformats.org/drawingml/2006/table">
            <a:tbl>
              <a:tblPr/>
              <a:tblGrid>
                <a:gridCol w="2241551"/>
                <a:gridCol w="4676775"/>
              </a:tblGrid>
              <a:tr h="525463">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sz="2400" b="1" i="0" u="none" strike="noStrike" cap="none" normalizeH="0" baseline="0">
                          <a:ln>
                            <a:noFill/>
                          </a:ln>
                          <a:solidFill>
                            <a:srgbClr val="FAC090"/>
                          </a:solidFill>
                          <a:effectLst/>
                          <a:latin typeface="Calibri" charset="0"/>
                          <a:ea typeface="Arial" charset="0"/>
                          <a:cs typeface="Arial" charset="0"/>
                        </a:rPr>
                        <a:t>Theory</a:t>
                      </a:r>
                    </a:p>
                  </a:txBody>
                  <a:tcPr marL="91441" marR="91441"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366C"/>
                    </a:solid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sz="2400" b="1" i="0" u="none" strike="noStrike" cap="none" normalizeH="0" baseline="0">
                          <a:ln>
                            <a:noFill/>
                          </a:ln>
                          <a:solidFill>
                            <a:srgbClr val="FAC090"/>
                          </a:solidFill>
                          <a:effectLst/>
                          <a:latin typeface="Calibri" charset="0"/>
                          <a:ea typeface="Arial" charset="0"/>
                          <a:cs typeface="Arial" charset="0"/>
                        </a:rPr>
                        <a:t>Explanation</a:t>
                      </a:r>
                    </a:p>
                  </a:txBody>
                  <a:tcPr marL="91441" marR="91441"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0366C"/>
                    </a:solidFill>
                  </a:tcPr>
                </a:tc>
              </a:tr>
              <a:tr h="1554163">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Calibri" charset="0"/>
                          <a:ea typeface="Arial" charset="0"/>
                          <a:cs typeface="Arial" charset="0"/>
                        </a:rPr>
                        <a:t>Wish fulfillment (psycho-</a:t>
                      </a:r>
                    </a:p>
                    <a:p>
                      <a:pPr marL="0" marR="0" lvl="0" indent="0" algn="l" defTabSz="914400" rtl="0" eaLnBrk="1" fontAlgn="base" latinLnBrk="0" hangingPunct="1">
                        <a:lnSpc>
                          <a:spcPts val="2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Calibri" charset="0"/>
                          <a:ea typeface="Arial" charset="0"/>
                          <a:cs typeface="Arial" charset="0"/>
                        </a:rPr>
                        <a:t>analytic theory)</a:t>
                      </a:r>
                    </a:p>
                  </a:txBody>
                  <a:tcPr marL="91441" marR="91441"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6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Calibri" charset="0"/>
                        <a:ea typeface="Arial"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6E3"/>
                    </a:solidFill>
                  </a:tcPr>
                </a:tc>
              </a:tr>
              <a:tr h="857250">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en-US" sz="2400" b="1" i="0" u="none" strike="noStrike" cap="none" normalizeH="0" baseline="0">
                          <a:ln>
                            <a:noFill/>
                          </a:ln>
                          <a:solidFill>
                            <a:srgbClr val="F8F6E3"/>
                          </a:solidFill>
                          <a:effectLst/>
                          <a:latin typeface="Calibri" charset="0"/>
                          <a:ea typeface="Arial" charset="0"/>
                          <a:cs typeface="Arial" charset="0"/>
                        </a:rPr>
                        <a:t>Information-processing</a:t>
                      </a:r>
                    </a:p>
                  </a:txBody>
                  <a:tcPr marL="91441" marR="91441"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6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Calibri" charset="0"/>
                        <a:ea typeface="Arial"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6F21"/>
                    </a:solidFill>
                  </a:tcPr>
                </a:tc>
              </a:tr>
              <a:tr h="914400">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Calibri" charset="0"/>
                          <a:ea typeface="Arial" charset="0"/>
                          <a:cs typeface="Arial" charset="0"/>
                        </a:rPr>
                        <a:t>Physiological function</a:t>
                      </a:r>
                    </a:p>
                  </a:txBody>
                  <a:tcPr marL="91441" marR="91441"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6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Calibri" charset="0"/>
                        <a:ea typeface="Arial"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6E3"/>
                    </a:solidFill>
                  </a:tcPr>
                </a:tc>
              </a:tr>
              <a:tr h="1096963">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en-US" sz="2400" b="1" i="0" u="none" strike="noStrike" cap="none" normalizeH="0" baseline="0">
                          <a:ln>
                            <a:noFill/>
                          </a:ln>
                          <a:solidFill>
                            <a:srgbClr val="F8F6E3"/>
                          </a:solidFill>
                          <a:effectLst/>
                          <a:latin typeface="Calibri" charset="0"/>
                          <a:ea typeface="Arial" charset="0"/>
                          <a:cs typeface="Arial" charset="0"/>
                        </a:rPr>
                        <a:t>Activation-synthesis</a:t>
                      </a:r>
                    </a:p>
                  </a:txBody>
                  <a:tcPr marL="91441" marR="91441"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6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Calibri" charset="0"/>
                        <a:ea typeface="Arial"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6F21"/>
                    </a:solidFill>
                  </a:tcPr>
                </a:tc>
              </a:tr>
              <a:tr h="1171575">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Calibri" charset="0"/>
                          <a:ea typeface="Arial" charset="0"/>
                          <a:cs typeface="Arial" charset="0"/>
                        </a:rPr>
                        <a:t>Cognitive-developmental theory</a:t>
                      </a:r>
                    </a:p>
                  </a:txBody>
                  <a:tcPr marL="91441" marR="91441"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6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Calibri" charset="0"/>
                        <a:ea typeface="Arial" charset="0"/>
                        <a:cs typeface="Arial" charset="0"/>
                      </a:endParaRPr>
                    </a:p>
                  </a:txBody>
                  <a:tcPr marL="91441" marR="91441"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6E3"/>
                    </a:solidFill>
                  </a:tcPr>
                </a:tc>
              </a:tr>
            </a:tbl>
          </a:graphicData>
        </a:graphic>
      </p:graphicFrame>
      <p:sp>
        <p:nvSpPr>
          <p:cNvPr id="24601" name="Title 1"/>
          <p:cNvSpPr>
            <a:spLocks noGrp="1"/>
          </p:cNvSpPr>
          <p:nvPr>
            <p:ph type="title"/>
          </p:nvPr>
        </p:nvSpPr>
        <p:spPr>
          <a:xfrm>
            <a:off x="0" y="0"/>
            <a:ext cx="9144000" cy="822325"/>
          </a:xfrm>
          <a:solidFill>
            <a:srgbClr val="444EA2"/>
          </a:solidFill>
        </p:spPr>
        <p:txBody>
          <a:bodyPr lIns="274320"/>
          <a:lstStyle/>
          <a:p>
            <a:pPr algn="l" eaLnBrk="1" hangingPunct="1">
              <a:lnSpc>
                <a:spcPts val="4200"/>
              </a:lnSpc>
            </a:pPr>
            <a:r>
              <a:rPr lang="en-US" b="1">
                <a:solidFill>
                  <a:srgbClr val="F8F6E3"/>
                </a:solidFill>
              </a:rPr>
              <a:t>Theories about Functions of Dreams</a:t>
            </a:r>
          </a:p>
        </p:txBody>
      </p:sp>
      <p:sp>
        <p:nvSpPr>
          <p:cNvPr id="24" name="Content Placeholder 2"/>
          <p:cNvSpPr>
            <a:spLocks noGrp="1"/>
          </p:cNvSpPr>
          <p:nvPr>
            <p:ph idx="1"/>
          </p:nvPr>
        </p:nvSpPr>
        <p:spPr>
          <a:xfrm>
            <a:off x="2222500" y="1273175"/>
            <a:ext cx="4629150" cy="1290638"/>
          </a:xfrm>
        </p:spPr>
        <p:txBody>
          <a:bodyPr/>
          <a:lstStyle/>
          <a:p>
            <a:pPr marL="0" indent="0" eaLnBrk="1" hangingPunct="1">
              <a:lnSpc>
                <a:spcPts val="2000"/>
              </a:lnSpc>
              <a:spcBef>
                <a:spcPct val="0"/>
              </a:spcBef>
              <a:buFont typeface="Arial" charset="0"/>
              <a:buNone/>
            </a:pPr>
            <a:r>
              <a:rPr lang="en-US" sz="2400"/>
              <a:t>Dreams provide a “psychic safety valve”; they often express otherwise unacceptable feelings, and contain both manifest (remembered) content and a latent content (hidden meaning).</a:t>
            </a:r>
          </a:p>
        </p:txBody>
      </p:sp>
      <p:sp>
        <p:nvSpPr>
          <p:cNvPr id="25" name="Content Placeholder 2"/>
          <p:cNvSpPr txBox="1">
            <a:spLocks/>
          </p:cNvSpPr>
          <p:nvPr/>
        </p:nvSpPr>
        <p:spPr bwMode="auto">
          <a:xfrm>
            <a:off x="2187575" y="2868613"/>
            <a:ext cx="4635500" cy="708025"/>
          </a:xfrm>
          <a:prstGeom prst="rect">
            <a:avLst/>
          </a:prstGeom>
          <a:noFill/>
          <a:ln w="9525">
            <a:noFill/>
            <a:miter lim="800000"/>
            <a:headEnd/>
            <a:tailEnd/>
          </a:ln>
        </p:spPr>
        <p:txBody>
          <a:bodyPr>
            <a:prstTxWarp prst="textNoShape">
              <a:avLst/>
            </a:prstTxWarp>
          </a:bodyPr>
          <a:lstStyle/>
          <a:p>
            <a:pPr>
              <a:lnSpc>
                <a:spcPts val="2000"/>
              </a:lnSpc>
              <a:buFont typeface="Arial" charset="0"/>
              <a:buNone/>
            </a:pPr>
            <a:r>
              <a:rPr lang="en-US" sz="2400">
                <a:solidFill>
                  <a:srgbClr val="F8F6E3"/>
                </a:solidFill>
                <a:latin typeface="Calibri" charset="0"/>
              </a:rPr>
              <a:t>Dreams help us sort out the day’s events and consolidate our memories.</a:t>
            </a:r>
          </a:p>
        </p:txBody>
      </p:sp>
      <p:sp>
        <p:nvSpPr>
          <p:cNvPr id="26" name="Content Placeholder 2"/>
          <p:cNvSpPr txBox="1">
            <a:spLocks/>
          </p:cNvSpPr>
          <p:nvPr/>
        </p:nvSpPr>
        <p:spPr bwMode="auto">
          <a:xfrm>
            <a:off x="2222500" y="3729038"/>
            <a:ext cx="4600575" cy="935037"/>
          </a:xfrm>
          <a:prstGeom prst="rect">
            <a:avLst/>
          </a:prstGeom>
          <a:noFill/>
          <a:ln w="9525">
            <a:noFill/>
            <a:miter lim="800000"/>
            <a:headEnd/>
            <a:tailEnd/>
          </a:ln>
        </p:spPr>
        <p:txBody>
          <a:bodyPr>
            <a:prstTxWarp prst="textNoShape">
              <a:avLst/>
            </a:prstTxWarp>
          </a:bodyPr>
          <a:lstStyle/>
          <a:p>
            <a:pPr>
              <a:lnSpc>
                <a:spcPts val="2000"/>
              </a:lnSpc>
              <a:buFont typeface="Arial" charset="0"/>
              <a:buNone/>
            </a:pPr>
            <a:r>
              <a:rPr lang="en-US" sz="2400">
                <a:latin typeface="Calibri" charset="0"/>
              </a:rPr>
              <a:t>Regular brain stimulation from REM sleep may help develop and preserve neural pathways.</a:t>
            </a:r>
          </a:p>
        </p:txBody>
      </p:sp>
      <p:sp>
        <p:nvSpPr>
          <p:cNvPr id="9" name="Content Placeholder 2"/>
          <p:cNvSpPr txBox="1">
            <a:spLocks/>
          </p:cNvSpPr>
          <p:nvPr/>
        </p:nvSpPr>
        <p:spPr bwMode="auto">
          <a:xfrm>
            <a:off x="2241550" y="4625975"/>
            <a:ext cx="4581525" cy="952500"/>
          </a:xfrm>
          <a:prstGeom prst="rect">
            <a:avLst/>
          </a:prstGeom>
          <a:noFill/>
          <a:ln w="9525">
            <a:noFill/>
            <a:miter lim="800000"/>
            <a:headEnd/>
            <a:tailEnd/>
          </a:ln>
        </p:spPr>
        <p:txBody>
          <a:bodyPr>
            <a:prstTxWarp prst="textNoShape">
              <a:avLst/>
            </a:prstTxWarp>
          </a:bodyPr>
          <a:lstStyle/>
          <a:p>
            <a:pPr>
              <a:lnSpc>
                <a:spcPts val="2000"/>
              </a:lnSpc>
              <a:buFont typeface="Arial" charset="0"/>
              <a:buNone/>
            </a:pPr>
            <a:r>
              <a:rPr lang="en-US" sz="2400">
                <a:solidFill>
                  <a:srgbClr val="F8F6E3"/>
                </a:solidFill>
                <a:latin typeface="Calibri" charset="0"/>
              </a:rPr>
              <a:t>REM sleep triggers impulses that evoke random visual memories, which our sleeping brain weaves into stories.</a:t>
            </a:r>
          </a:p>
        </p:txBody>
      </p:sp>
      <p:sp>
        <p:nvSpPr>
          <p:cNvPr id="10" name="Content Placeholder 2"/>
          <p:cNvSpPr txBox="1">
            <a:spLocks/>
          </p:cNvSpPr>
          <p:nvPr/>
        </p:nvSpPr>
        <p:spPr bwMode="auto">
          <a:xfrm>
            <a:off x="2241550" y="5702300"/>
            <a:ext cx="4038600" cy="1006475"/>
          </a:xfrm>
          <a:prstGeom prst="rect">
            <a:avLst/>
          </a:prstGeom>
          <a:noFill/>
          <a:ln w="9525">
            <a:noFill/>
            <a:miter lim="800000"/>
            <a:headEnd/>
            <a:tailEnd/>
          </a:ln>
        </p:spPr>
        <p:txBody>
          <a:bodyPr>
            <a:prstTxWarp prst="textNoShape">
              <a:avLst/>
            </a:prstTxWarp>
          </a:bodyPr>
          <a:lstStyle/>
          <a:p>
            <a:pPr>
              <a:lnSpc>
                <a:spcPts val="2000"/>
              </a:lnSpc>
              <a:buFont typeface="Arial" charset="0"/>
              <a:buNone/>
            </a:pPr>
            <a:r>
              <a:rPr lang="en-US" sz="2400">
                <a:latin typeface="Calibri" charset="0"/>
              </a:rPr>
              <a:t>Dream content reflects the dreamers’ cognitive development—his or her knowledge and understanding.</a:t>
            </a:r>
          </a:p>
        </p:txBody>
      </p:sp>
      <p:sp>
        <p:nvSpPr>
          <p:cNvPr id="3" name="TextBox 2"/>
          <p:cNvSpPr>
            <a:spLocks noChangeArrowheads="1"/>
          </p:cNvSpPr>
          <p:nvPr/>
        </p:nvSpPr>
        <p:spPr bwMode="auto">
          <a:xfrm>
            <a:off x="6823075" y="1057275"/>
            <a:ext cx="2320925" cy="2089150"/>
          </a:xfrm>
          <a:prstGeom prst="roundRect">
            <a:avLst>
              <a:gd name="adj" fmla="val 16667"/>
            </a:avLst>
          </a:prstGeom>
          <a:solidFill>
            <a:srgbClr val="444EA2"/>
          </a:solidFill>
          <a:ln w="9525">
            <a:noFill/>
            <a:round/>
            <a:headEnd/>
            <a:tailEnd/>
          </a:ln>
        </p:spPr>
        <p:txBody>
          <a:bodyPr>
            <a:prstTxWarp prst="textNoShape">
              <a:avLst/>
            </a:prstTxWarp>
            <a:spAutoFit/>
          </a:bodyPr>
          <a:lstStyle/>
          <a:p>
            <a:pPr algn="ctr">
              <a:lnSpc>
                <a:spcPts val="2000"/>
              </a:lnSpc>
            </a:pPr>
            <a:r>
              <a:rPr lang="en-US" sz="2400">
                <a:solidFill>
                  <a:srgbClr val="F8F6E3"/>
                </a:solidFill>
                <a:latin typeface="Calibri" charset="0"/>
              </a:rPr>
              <a:t>Lacks any scientific support; dreams may be interpreted in many different ways.</a:t>
            </a:r>
          </a:p>
        </p:txBody>
      </p:sp>
      <p:sp>
        <p:nvSpPr>
          <p:cNvPr id="12" name="TextBox 11"/>
          <p:cNvSpPr>
            <a:spLocks noChangeArrowheads="1"/>
          </p:cNvSpPr>
          <p:nvPr/>
        </p:nvSpPr>
        <p:spPr bwMode="auto">
          <a:xfrm>
            <a:off x="6823075" y="2473325"/>
            <a:ext cx="2320925" cy="1824038"/>
          </a:xfrm>
          <a:prstGeom prst="roundRect">
            <a:avLst>
              <a:gd name="adj" fmla="val 16667"/>
            </a:avLst>
          </a:prstGeom>
          <a:solidFill>
            <a:srgbClr val="444EA2"/>
          </a:solidFill>
          <a:ln w="9525">
            <a:noFill/>
            <a:round/>
            <a:headEnd/>
            <a:tailEnd/>
          </a:ln>
        </p:spPr>
        <p:txBody>
          <a:bodyPr>
            <a:prstTxWarp prst="textNoShape">
              <a:avLst/>
            </a:prstTxWarp>
            <a:spAutoFit/>
          </a:bodyPr>
          <a:lstStyle/>
          <a:p>
            <a:pPr algn="ctr">
              <a:lnSpc>
                <a:spcPts val="2000"/>
              </a:lnSpc>
            </a:pPr>
            <a:r>
              <a:rPr lang="en-US" sz="2400">
                <a:solidFill>
                  <a:srgbClr val="F8F6E3"/>
                </a:solidFill>
                <a:latin typeface="Calibri" charset="0"/>
              </a:rPr>
              <a:t>But why do we sometimes dream about things we have not experienced?</a:t>
            </a:r>
          </a:p>
        </p:txBody>
      </p:sp>
      <p:sp>
        <p:nvSpPr>
          <p:cNvPr id="13" name="TextBox 12"/>
          <p:cNvSpPr>
            <a:spLocks noChangeArrowheads="1"/>
          </p:cNvSpPr>
          <p:nvPr/>
        </p:nvSpPr>
        <p:spPr bwMode="auto">
          <a:xfrm>
            <a:off x="6823075" y="3135313"/>
            <a:ext cx="2320925" cy="2108200"/>
          </a:xfrm>
          <a:prstGeom prst="roundRect">
            <a:avLst>
              <a:gd name="adj" fmla="val 16667"/>
            </a:avLst>
          </a:prstGeom>
          <a:solidFill>
            <a:srgbClr val="444EA2"/>
          </a:solidFill>
          <a:ln w="9525">
            <a:noFill/>
            <a:round/>
            <a:headEnd/>
            <a:tailEnd/>
          </a:ln>
        </p:spPr>
        <p:txBody>
          <a:bodyPr>
            <a:prstTxWarp prst="textNoShape">
              <a:avLst/>
            </a:prstTxWarp>
            <a:spAutoFit/>
          </a:bodyPr>
          <a:lstStyle/>
          <a:p>
            <a:pPr algn="ctr">
              <a:lnSpc>
                <a:spcPts val="2000"/>
              </a:lnSpc>
            </a:pPr>
            <a:r>
              <a:rPr lang="en-US" sz="2400">
                <a:solidFill>
                  <a:srgbClr val="F8F6E3"/>
                </a:solidFill>
                <a:latin typeface="Calibri" charset="0"/>
              </a:rPr>
              <a:t>This may be true, but it does not explain why we experience </a:t>
            </a:r>
            <a:r>
              <a:rPr lang="en-US" sz="2400" i="1">
                <a:solidFill>
                  <a:srgbClr val="F8F6E3"/>
                </a:solidFill>
                <a:latin typeface="Calibri" charset="0"/>
              </a:rPr>
              <a:t>meaningful </a:t>
            </a:r>
            <a:r>
              <a:rPr lang="en-US" sz="2400">
                <a:solidFill>
                  <a:srgbClr val="F8F6E3"/>
                </a:solidFill>
                <a:latin typeface="Calibri" charset="0"/>
              </a:rPr>
              <a:t>dreams.</a:t>
            </a:r>
          </a:p>
        </p:txBody>
      </p:sp>
      <p:sp>
        <p:nvSpPr>
          <p:cNvPr id="14" name="TextBox 13"/>
          <p:cNvSpPr>
            <a:spLocks noChangeArrowheads="1"/>
          </p:cNvSpPr>
          <p:nvPr/>
        </p:nvSpPr>
        <p:spPr bwMode="auto">
          <a:xfrm>
            <a:off x="6823075" y="3816350"/>
            <a:ext cx="2320925" cy="2609850"/>
          </a:xfrm>
          <a:prstGeom prst="roundRect">
            <a:avLst>
              <a:gd name="adj" fmla="val 16667"/>
            </a:avLst>
          </a:prstGeom>
          <a:solidFill>
            <a:srgbClr val="444EA2"/>
          </a:solidFill>
          <a:ln w="9525">
            <a:noFill/>
            <a:round/>
            <a:headEnd/>
            <a:tailEnd/>
          </a:ln>
        </p:spPr>
        <p:txBody>
          <a:bodyPr>
            <a:prstTxWarp prst="textNoShape">
              <a:avLst/>
            </a:prstTxWarp>
            <a:spAutoFit/>
          </a:bodyPr>
          <a:lstStyle/>
          <a:p>
            <a:pPr algn="ctr">
              <a:lnSpc>
                <a:spcPts val="2000"/>
              </a:lnSpc>
            </a:pPr>
            <a:r>
              <a:rPr lang="en-US" sz="2400">
                <a:solidFill>
                  <a:srgbClr val="F8F6E3"/>
                </a:solidFill>
                <a:latin typeface="Calibri" charset="0"/>
              </a:rPr>
              <a:t>The individual’s brain is weaving the stories, which still tells us something about the dreamer.</a:t>
            </a:r>
          </a:p>
        </p:txBody>
      </p:sp>
      <p:sp>
        <p:nvSpPr>
          <p:cNvPr id="15" name="TextBox 14"/>
          <p:cNvSpPr>
            <a:spLocks noChangeArrowheads="1"/>
          </p:cNvSpPr>
          <p:nvPr/>
        </p:nvSpPr>
        <p:spPr bwMode="auto">
          <a:xfrm>
            <a:off x="6823075" y="5578475"/>
            <a:ext cx="2320925" cy="1236663"/>
          </a:xfrm>
          <a:prstGeom prst="roundRect">
            <a:avLst>
              <a:gd name="adj" fmla="val 16667"/>
            </a:avLst>
          </a:prstGeom>
          <a:solidFill>
            <a:srgbClr val="444EA2"/>
          </a:solidFill>
          <a:ln w="9525">
            <a:noFill/>
            <a:round/>
            <a:headEnd/>
            <a:tailEnd/>
          </a:ln>
        </p:spPr>
        <p:txBody>
          <a:bodyPr>
            <a:prstTxWarp prst="textNoShape">
              <a:avLst/>
            </a:prstTxWarp>
            <a:spAutoFit/>
          </a:bodyPr>
          <a:lstStyle/>
          <a:p>
            <a:pPr algn="ctr">
              <a:lnSpc>
                <a:spcPts val="2000"/>
              </a:lnSpc>
            </a:pPr>
            <a:r>
              <a:rPr lang="en-US" sz="2400">
                <a:solidFill>
                  <a:srgbClr val="F8F6E3"/>
                </a:solidFill>
                <a:latin typeface="Calibri" charset="0"/>
              </a:rPr>
              <a:t>Does not address the neuroscience of dreams.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nodeType="afterGroup">
                            <p:stCondLst>
                              <p:cond delay="0"/>
                            </p:stCondLst>
                            <p:childTnLst>
                              <p:par>
                                <p:cTn id="17" presetID="10" presetClass="entr" presetSubtype="0" fill="hold" grpId="0" nodeType="after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childTnLst>
                                </p:cTn>
                              </p:par>
                            </p:childTnLst>
                          </p:cTn>
                        </p:par>
                        <p:par>
                          <p:cTn id="20" fill="hold" nodeType="afterGroup">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2"/>
                                        </p:tgtEl>
                                        <p:attrNameLst>
                                          <p:attrName>style.visibility</p:attrName>
                                        </p:attrNameLst>
                                      </p:cBhvr>
                                      <p:to>
                                        <p:strVal val="hidden"/>
                                      </p:to>
                                    </p:set>
                                  </p:childTnLst>
                                </p:cTn>
                              </p:par>
                            </p:childTnLst>
                          </p:cTn>
                        </p:par>
                        <p:par>
                          <p:cTn id="28" fill="hold" nodeType="afterGroup">
                            <p:stCondLst>
                              <p:cond delay="0"/>
                            </p:stCondLst>
                            <p:childTnLst>
                              <p:par>
                                <p:cTn id="29" presetID="10" presetClass="entr" presetSubtype="0" fill="hold" grpId="0" nodeType="afterEffect">
                                  <p:stCondLst>
                                    <p:cond delay="0"/>
                                  </p:stCondLst>
                                  <p:childTnLst>
                                    <p:set>
                                      <p:cBhvr>
                                        <p:cTn id="30" dur="1" fill="hold">
                                          <p:stCondLst>
                                            <p:cond delay="0"/>
                                          </p:stCondLst>
                                        </p:cTn>
                                        <p:tgtEl>
                                          <p:spTgt spid="26">
                                            <p:txEl>
                                              <p:pRg st="0" end="0"/>
                                            </p:txEl>
                                          </p:spTgt>
                                        </p:tgtEl>
                                        <p:attrNameLst>
                                          <p:attrName>style.visibility</p:attrName>
                                        </p:attrNameLst>
                                      </p:cBhvr>
                                      <p:to>
                                        <p:strVal val="visible"/>
                                      </p:to>
                                    </p:set>
                                    <p:animEffect transition="in" filter="fade">
                                      <p:cBhvr>
                                        <p:cTn id="31" dur="500"/>
                                        <p:tgtEl>
                                          <p:spTgt spid="26">
                                            <p:txEl>
                                              <p:pRg st="0" end="0"/>
                                            </p:txEl>
                                          </p:spTgt>
                                        </p:tgtEl>
                                      </p:cBhvr>
                                    </p:animEffect>
                                  </p:childTnLst>
                                </p:cTn>
                              </p:par>
                            </p:childTnLst>
                          </p:cTn>
                        </p:par>
                        <p:par>
                          <p:cTn id="32" fill="hold" nodeType="afterGroup">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3"/>
                                        </p:tgtEl>
                                        <p:attrNameLst>
                                          <p:attrName>style.visibility</p:attrName>
                                        </p:attrNameLst>
                                      </p:cBhvr>
                                      <p:to>
                                        <p:strVal val="hidden"/>
                                      </p:to>
                                    </p:set>
                                  </p:childTnLst>
                                </p:cTn>
                              </p:par>
                            </p:childTnLst>
                          </p:cTn>
                        </p:par>
                        <p:par>
                          <p:cTn id="40" fill="hold" nodeType="afterGroup">
                            <p:stCondLst>
                              <p:cond delay="0"/>
                            </p:stCondLst>
                            <p:childTnLst>
                              <p:par>
                                <p:cTn id="41" presetID="10" presetClass="entr" presetSubtype="0" fill="hold" grpId="0" nodeType="after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500"/>
                                        <p:tgtEl>
                                          <p:spTgt spid="9">
                                            <p:txEl>
                                              <p:pRg st="0" end="0"/>
                                            </p:txEl>
                                          </p:spTgt>
                                        </p:tgtEl>
                                      </p:cBhvr>
                                    </p:animEffect>
                                  </p:childTnLst>
                                </p:cTn>
                              </p:par>
                            </p:childTnLst>
                          </p:cTn>
                        </p:par>
                        <p:par>
                          <p:cTn id="44" fill="hold" nodeType="afterGroup">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par>
                          <p:cTn id="52" fill="hold" nodeType="afterGroup">
                            <p:stCondLst>
                              <p:cond delay="0"/>
                            </p:stCondLst>
                            <p:childTnLst>
                              <p:par>
                                <p:cTn id="53" presetID="10" presetClass="entr" presetSubtype="0" fill="hold" grpId="0" nodeType="after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Effect transition="in" filter="fade">
                                      <p:cBhvr>
                                        <p:cTn id="55" dur="500"/>
                                        <p:tgtEl>
                                          <p:spTgt spid="10">
                                            <p:txEl>
                                              <p:pRg st="0" end="0"/>
                                            </p:txEl>
                                          </p:spTgt>
                                        </p:tgtEl>
                                      </p:cBhvr>
                                    </p:animEffect>
                                  </p:childTnLst>
                                </p:cTn>
                              </p:par>
                            </p:childTnLst>
                          </p:cTn>
                        </p:par>
                        <p:par>
                          <p:cTn id="56" fill="hold" nodeType="afterGroup">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5" grpId="0" build="p"/>
      <p:bldP spid="26" grpId="0" build="p"/>
      <p:bldP spid="9" grpId="0" build="p"/>
      <p:bldP spid="10" grpId="0" build="p"/>
      <p:bldP spid="3" grpId="0" animBg="1"/>
      <p:bldP spid="3" grpId="1" animBg="1"/>
      <p:bldP spid="12" grpId="0" animBg="1"/>
      <p:bldP spid="12" grpId="1" animBg="1"/>
      <p:bldP spid="13" grpId="0" animBg="1"/>
      <p:bldP spid="13" grpId="1" animBg="1"/>
      <p:bldP spid="14" grpId="0" animBg="1"/>
      <p:bldP spid="14" grpId="1" animBg="1"/>
      <p:bldP spid="15"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143000"/>
          </a:xfrm>
          <a:solidFill>
            <a:srgbClr val="444EA2"/>
          </a:solidFill>
        </p:spPr>
        <p:txBody>
          <a:bodyPr lIns="274320"/>
          <a:lstStyle/>
          <a:p>
            <a:pPr eaLnBrk="1" hangingPunct="1">
              <a:lnSpc>
                <a:spcPts val="4200"/>
              </a:lnSpc>
            </a:pPr>
            <a:r>
              <a:rPr lang="en-US" b="1">
                <a:solidFill>
                  <a:srgbClr val="F8F6E3"/>
                </a:solidFill>
              </a:rPr>
              <a:t>Topics to dream about</a:t>
            </a:r>
          </a:p>
        </p:txBody>
      </p:sp>
      <p:sp>
        <p:nvSpPr>
          <p:cNvPr id="4099" name="Content Placeholder 2"/>
          <p:cNvSpPr>
            <a:spLocks noGrp="1"/>
          </p:cNvSpPr>
          <p:nvPr>
            <p:ph idx="1"/>
          </p:nvPr>
        </p:nvSpPr>
        <p:spPr>
          <a:xfrm>
            <a:off x="1066800" y="1828800"/>
            <a:ext cx="7315200" cy="4297363"/>
          </a:xfrm>
        </p:spPr>
        <p:txBody>
          <a:bodyPr/>
          <a:lstStyle/>
          <a:p>
            <a:pPr eaLnBrk="1" hangingPunct="1">
              <a:buFont typeface="Wingdings" charset="2"/>
              <a:buChar char="§"/>
            </a:pPr>
            <a:r>
              <a:rPr lang="en-US"/>
              <a:t>Biological rhythms and sleep</a:t>
            </a:r>
          </a:p>
          <a:p>
            <a:pPr eaLnBrk="1" hangingPunct="1">
              <a:buFont typeface="Wingdings" charset="2"/>
              <a:buChar char="§"/>
            </a:pPr>
            <a:r>
              <a:rPr lang="en-US"/>
              <a:t>Theories of why we need sleep</a:t>
            </a:r>
          </a:p>
          <a:p>
            <a:pPr eaLnBrk="1" hangingPunct="1">
              <a:buFont typeface="Wingdings" charset="2"/>
              <a:buChar char="§"/>
            </a:pPr>
            <a:r>
              <a:rPr lang="en-US"/>
              <a:t>Sleep deprivation and sleep disorders</a:t>
            </a:r>
          </a:p>
          <a:p>
            <a:pPr eaLnBrk="1" hangingPunct="1">
              <a:buFont typeface="Wingdings" charset="2"/>
              <a:buChar char="§"/>
            </a:pPr>
            <a:r>
              <a:rPr lang="en-US"/>
              <a:t>What and why we dream</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l="5952" r="5952"/>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42900" y="468313"/>
            <a:ext cx="2503488" cy="1143000"/>
          </a:xfrm>
        </p:spPr>
        <p:txBody>
          <a:bodyPr>
            <a:noAutofit/>
          </a:bodyPr>
          <a:lstStyle/>
          <a:p>
            <a:pPr eaLnBrk="1" hangingPunct="1">
              <a:lnSpc>
                <a:spcPts val="3200"/>
              </a:lnSpc>
            </a:pPr>
            <a:r>
              <a:rPr lang="en-US" sz="3600">
                <a:solidFill>
                  <a:srgbClr val="444EA2"/>
                </a:solidFill>
              </a:rPr>
              <a:t>To </a:t>
            </a:r>
            <a:r>
              <a:rPr lang="en-US" sz="3600" b="1" i="1">
                <a:solidFill>
                  <a:srgbClr val="444EA2"/>
                </a:solidFill>
              </a:rPr>
              <a:t>SLEEP--</a:t>
            </a:r>
            <a:r>
              <a:rPr lang="en-US" sz="3600" i="1">
                <a:solidFill>
                  <a:srgbClr val="444EA2"/>
                </a:solidFill>
              </a:rPr>
              <a:t>  p</a:t>
            </a:r>
            <a:r>
              <a:rPr lang="en-US" sz="3600">
                <a:solidFill>
                  <a:srgbClr val="444EA2"/>
                </a:solidFill>
              </a:rPr>
              <a:t>erchance, to </a:t>
            </a:r>
            <a:r>
              <a:rPr lang="en-US" sz="3600" b="1" i="1">
                <a:solidFill>
                  <a:srgbClr val="444EA2"/>
                </a:solidFill>
              </a:rPr>
              <a:t>Dream</a:t>
            </a:r>
            <a:endParaRPr lang="en-US" sz="3600" i="1">
              <a:solidFill>
                <a:srgbClr val="444EA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2"/>
          <p:cNvSpPr txBox="1">
            <a:spLocks/>
          </p:cNvSpPr>
          <p:nvPr/>
        </p:nvSpPr>
        <p:spPr>
          <a:xfrm>
            <a:off x="5200650" y="968375"/>
            <a:ext cx="3943350" cy="5889625"/>
          </a:xfrm>
          <a:prstGeom prst="rect">
            <a:avLst/>
          </a:prstGeom>
          <a:solidFill>
            <a:srgbClr val="3AA082"/>
          </a:solidFill>
        </p:spPr>
        <p:txBody>
          <a:bodyPr anchor="ctr">
            <a:prstTxWarp prst="textNoShape">
              <a:avLst/>
            </a:prstTxWarp>
          </a:bodyPr>
          <a:lstStyle/>
          <a:p>
            <a:pPr marL="342900" indent="-342900" algn="ctr">
              <a:lnSpc>
                <a:spcPts val="2000"/>
              </a:lnSpc>
              <a:spcBef>
                <a:spcPct val="20000"/>
              </a:spcBef>
              <a:spcAft>
                <a:spcPts val="600"/>
              </a:spcAft>
              <a:buFont typeface="Arial" charset="0"/>
              <a:buNone/>
            </a:pPr>
            <a:r>
              <a:rPr lang="en-US" sz="2400" b="1">
                <a:solidFill>
                  <a:srgbClr val="F8F6E3"/>
                </a:solidFill>
                <a:latin typeface="Calibri" charset="0"/>
              </a:rPr>
              <a:t>How Do We Learn About Sleep and Dreams?</a:t>
            </a:r>
          </a:p>
          <a:p>
            <a:pPr marL="342900" indent="-342900">
              <a:lnSpc>
                <a:spcPts val="2000"/>
              </a:lnSpc>
              <a:spcBef>
                <a:spcPct val="20000"/>
              </a:spcBef>
              <a:spcAft>
                <a:spcPts val="600"/>
              </a:spcAft>
              <a:buFont typeface="Wingdings" charset="2"/>
              <a:buChar char="§"/>
            </a:pPr>
            <a:r>
              <a:rPr lang="en-US" sz="2400">
                <a:solidFill>
                  <a:srgbClr val="F8F6E3"/>
                </a:solidFill>
                <a:latin typeface="Calibri" charset="0"/>
              </a:rPr>
              <a:t>We can monitor </a:t>
            </a:r>
            <a:r>
              <a:rPr lang="en-US" sz="2400" b="1">
                <a:solidFill>
                  <a:srgbClr val="FAC090"/>
                </a:solidFill>
                <a:latin typeface="Calibri" charset="0"/>
              </a:rPr>
              <a:t>EEG/brain waves</a:t>
            </a:r>
            <a:r>
              <a:rPr lang="en-US" sz="2400">
                <a:solidFill>
                  <a:srgbClr val="FAC090"/>
                </a:solidFill>
                <a:latin typeface="Calibri" charset="0"/>
              </a:rPr>
              <a:t> </a:t>
            </a:r>
            <a:r>
              <a:rPr lang="en-US" sz="2400">
                <a:solidFill>
                  <a:srgbClr val="F8F6E3"/>
                </a:solidFill>
                <a:latin typeface="Calibri" charset="0"/>
              </a:rPr>
              <a:t>and </a:t>
            </a:r>
            <a:r>
              <a:rPr lang="en-US" sz="2400" b="1">
                <a:solidFill>
                  <a:srgbClr val="FAC090"/>
                </a:solidFill>
                <a:latin typeface="Calibri" charset="0"/>
              </a:rPr>
              <a:t>muscle movements </a:t>
            </a:r>
            <a:r>
              <a:rPr lang="en-US" sz="2400">
                <a:solidFill>
                  <a:srgbClr val="F8F6E3"/>
                </a:solidFill>
                <a:latin typeface="Calibri" charset="0"/>
              </a:rPr>
              <a:t>during sleep.</a:t>
            </a:r>
          </a:p>
          <a:p>
            <a:pPr marL="342900" indent="-342900">
              <a:lnSpc>
                <a:spcPts val="2000"/>
              </a:lnSpc>
              <a:spcBef>
                <a:spcPct val="20000"/>
              </a:spcBef>
              <a:spcAft>
                <a:spcPts val="600"/>
              </a:spcAft>
              <a:buFont typeface="Wingdings" charset="2"/>
              <a:buChar char="§"/>
            </a:pPr>
            <a:r>
              <a:rPr lang="en-US" sz="2400">
                <a:solidFill>
                  <a:srgbClr val="F8F6E3"/>
                </a:solidFill>
                <a:latin typeface="Calibri" charset="0"/>
              </a:rPr>
              <a:t>We can </a:t>
            </a:r>
            <a:r>
              <a:rPr lang="en-US" sz="2400" b="1">
                <a:solidFill>
                  <a:srgbClr val="FAC090"/>
                </a:solidFill>
                <a:latin typeface="Calibri" charset="0"/>
              </a:rPr>
              <a:t>expose</a:t>
            </a:r>
            <a:r>
              <a:rPr lang="en-US" sz="2400">
                <a:solidFill>
                  <a:srgbClr val="F8F6E3"/>
                </a:solidFill>
                <a:latin typeface="Calibri" charset="0"/>
              </a:rPr>
              <a:t> the sleeping person to noise and words, and then examine the effects on the brain (waves) and mind (memory).</a:t>
            </a:r>
          </a:p>
          <a:p>
            <a:pPr marL="342900" indent="-342900">
              <a:lnSpc>
                <a:spcPts val="2000"/>
              </a:lnSpc>
              <a:spcBef>
                <a:spcPct val="20000"/>
              </a:spcBef>
              <a:spcAft>
                <a:spcPts val="600"/>
              </a:spcAft>
              <a:buFont typeface="Wingdings" charset="2"/>
              <a:buChar char="§"/>
            </a:pPr>
            <a:r>
              <a:rPr lang="en-US" sz="2400">
                <a:solidFill>
                  <a:srgbClr val="F8F6E3"/>
                </a:solidFill>
                <a:latin typeface="Calibri" charset="0"/>
              </a:rPr>
              <a:t>We can </a:t>
            </a:r>
            <a:r>
              <a:rPr lang="en-US" sz="2400" b="1">
                <a:solidFill>
                  <a:srgbClr val="FAC090"/>
                </a:solidFill>
                <a:latin typeface="Calibri" charset="0"/>
              </a:rPr>
              <a:t>wake people </a:t>
            </a:r>
            <a:r>
              <a:rPr lang="en-US" sz="2400">
                <a:solidFill>
                  <a:srgbClr val="F8F6E3"/>
                </a:solidFill>
                <a:latin typeface="Calibri" charset="0"/>
              </a:rPr>
              <a:t>and see which mental state (e.g. dreaming) goes with which brain/body state.</a:t>
            </a:r>
          </a:p>
        </p:txBody>
      </p:sp>
      <p:sp>
        <p:nvSpPr>
          <p:cNvPr id="6147" name="Title 1"/>
          <p:cNvSpPr>
            <a:spLocks noGrp="1"/>
          </p:cNvSpPr>
          <p:nvPr>
            <p:ph type="title"/>
          </p:nvPr>
        </p:nvSpPr>
        <p:spPr>
          <a:xfrm>
            <a:off x="0" y="0"/>
            <a:ext cx="9144000" cy="1143000"/>
          </a:xfrm>
          <a:solidFill>
            <a:srgbClr val="F36F21"/>
          </a:solidFill>
        </p:spPr>
        <p:txBody>
          <a:bodyPr lIns="274320"/>
          <a:lstStyle/>
          <a:p>
            <a:pPr algn="l" eaLnBrk="1" hangingPunct="1">
              <a:lnSpc>
                <a:spcPts val="4200"/>
              </a:lnSpc>
            </a:pPr>
            <a:r>
              <a:rPr lang="en-US" b="1">
                <a:solidFill>
                  <a:srgbClr val="F8F6E3"/>
                </a:solidFill>
              </a:rPr>
              <a:t>Sleep as a State of Consciousness</a:t>
            </a:r>
          </a:p>
        </p:txBody>
      </p:sp>
      <p:sp>
        <p:nvSpPr>
          <p:cNvPr id="3" name="Content Placeholder 2"/>
          <p:cNvSpPr>
            <a:spLocks noGrp="1"/>
          </p:cNvSpPr>
          <p:nvPr>
            <p:ph idx="1"/>
          </p:nvPr>
        </p:nvSpPr>
        <p:spPr>
          <a:xfrm>
            <a:off x="342900" y="3294063"/>
            <a:ext cx="4429125" cy="3402012"/>
          </a:xfrm>
        </p:spPr>
        <p:txBody>
          <a:bodyPr>
            <a:normAutofit/>
          </a:bodyPr>
          <a:lstStyle/>
          <a:p>
            <a:pPr marL="0" indent="0" eaLnBrk="1" hangingPunct="1">
              <a:lnSpc>
                <a:spcPts val="2000"/>
              </a:lnSpc>
              <a:buFont typeface="Arial" charset="0"/>
              <a:buNone/>
            </a:pPr>
            <a:r>
              <a:rPr lang="en-US" sz="2400" b="1"/>
              <a:t>Consider that:</a:t>
            </a:r>
          </a:p>
          <a:p>
            <a:pPr marL="0" indent="0" eaLnBrk="1" hangingPunct="1">
              <a:lnSpc>
                <a:spcPts val="2000"/>
              </a:lnSpc>
              <a:buFont typeface="Wingdings" charset="2"/>
              <a:buChar char="§"/>
            </a:pPr>
            <a:r>
              <a:rPr lang="en-US" sz="2400"/>
              <a:t>we move around, but how do we stop ourselves from falling out of bed?</a:t>
            </a:r>
          </a:p>
          <a:p>
            <a:pPr marL="0" indent="0" eaLnBrk="1" hangingPunct="1">
              <a:lnSpc>
                <a:spcPts val="2000"/>
              </a:lnSpc>
              <a:buFont typeface="Wingdings" charset="2"/>
              <a:buChar char="§"/>
            </a:pPr>
            <a:r>
              <a:rPr lang="en-US" sz="2400"/>
              <a:t>we sometimes incorporate real-world noises into our dreams.</a:t>
            </a:r>
          </a:p>
          <a:p>
            <a:pPr marL="0" indent="0" eaLnBrk="1" hangingPunct="1">
              <a:lnSpc>
                <a:spcPts val="2000"/>
              </a:lnSpc>
              <a:buFont typeface="Wingdings" charset="2"/>
              <a:buChar char="§"/>
            </a:pPr>
            <a:r>
              <a:rPr lang="en-US" sz="2400"/>
              <a:t>some noises (our own baby’s cry) wake us more easily than others.</a:t>
            </a:r>
          </a:p>
        </p:txBody>
      </p:sp>
      <p:sp>
        <p:nvSpPr>
          <p:cNvPr id="5" name="Rounded Rectangle 4"/>
          <p:cNvSpPr/>
          <p:nvPr/>
        </p:nvSpPr>
        <p:spPr>
          <a:xfrm>
            <a:off x="342900" y="1279525"/>
            <a:ext cx="3989388" cy="1795463"/>
          </a:xfrm>
          <a:prstGeom prst="roundRect">
            <a:avLst/>
          </a:prstGeom>
          <a:solidFill>
            <a:srgbClr val="A03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lnSpc>
                <a:spcPts val="2000"/>
              </a:lnSpc>
            </a:pPr>
            <a:r>
              <a:rPr lang="en-US" sz="2400">
                <a:solidFill>
                  <a:srgbClr val="FFFFFF"/>
                </a:solidFill>
                <a:ea typeface="Arial" charset="0"/>
                <a:cs typeface="Arial" charset="0"/>
              </a:rPr>
              <a:t>When sleeping, are we fully unconscious and “dead to the world”?</a:t>
            </a:r>
          </a:p>
          <a:p>
            <a:pPr algn="ctr">
              <a:lnSpc>
                <a:spcPts val="2000"/>
              </a:lnSpc>
            </a:pPr>
            <a:endParaRPr lang="en-US" sz="2400">
              <a:solidFill>
                <a:srgbClr val="FFFFFF"/>
              </a:solidFill>
              <a:ea typeface="Arial" charset="0"/>
              <a:cs typeface="Arial" charset="0"/>
            </a:endParaRPr>
          </a:p>
          <a:p>
            <a:pPr algn="ctr">
              <a:lnSpc>
                <a:spcPts val="2000"/>
              </a:lnSpc>
            </a:pPr>
            <a:r>
              <a:rPr lang="en-US" sz="2400">
                <a:solidFill>
                  <a:srgbClr val="FFFFFF"/>
                </a:solidFill>
                <a:ea typeface="Arial" charset="0"/>
                <a:cs typeface="Arial" charset="0"/>
              </a:rPr>
              <a:t>Or is the window to consciousness open?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bg/>
                                          </p:spTgt>
                                        </p:tgtEl>
                                        <p:attrNameLst>
                                          <p:attrName>style.visibility</p:attrName>
                                        </p:attrNameLst>
                                      </p:cBhvr>
                                      <p:to>
                                        <p:strVal val="visible"/>
                                      </p:to>
                                    </p:set>
                                    <p:animEffect transition="in" filter="fade">
                                      <p:cBhvr>
                                        <p:cTn id="32" dur="500"/>
                                        <p:tgtEl>
                                          <p:spTgt spid="6">
                                            <p:bg/>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500"/>
                                        <p:tgtEl>
                                          <p:spTgt spid="6">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fade">
                                      <p:cBhvr>
                                        <p:cTn id="45" dur="500"/>
                                        <p:tgtEl>
                                          <p:spTgt spid="6">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fade">
                                      <p:cBhvr>
                                        <p:cTn id="5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3" grpId="0" build="p"/>
      <p:bldP spid="5"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3"/>
          <a:srcRect l="5589" r="5362"/>
          <a:stretch>
            <a:fillRect/>
          </a:stretch>
        </p:blipFill>
        <p:spPr bwMode="auto">
          <a:xfrm>
            <a:off x="0" y="0"/>
            <a:ext cx="9167813" cy="6858000"/>
          </a:xfrm>
          <a:prstGeom prst="rect">
            <a:avLst/>
          </a:prstGeom>
          <a:noFill/>
          <a:ln w="9525">
            <a:noFill/>
            <a:miter lim="800000"/>
            <a:headEnd/>
            <a:tailEnd/>
          </a:ln>
        </p:spPr>
      </p:pic>
      <p:sp>
        <p:nvSpPr>
          <p:cNvPr id="7171" name="Title 1"/>
          <p:cNvSpPr>
            <a:spLocks noGrp="1"/>
          </p:cNvSpPr>
          <p:nvPr>
            <p:ph type="title"/>
          </p:nvPr>
        </p:nvSpPr>
        <p:spPr>
          <a:xfrm>
            <a:off x="195263" y="769938"/>
            <a:ext cx="4284662" cy="762000"/>
          </a:xfrm>
        </p:spPr>
        <p:txBody>
          <a:bodyPr/>
          <a:lstStyle/>
          <a:p>
            <a:pPr algn="l" eaLnBrk="1" hangingPunct="1">
              <a:lnSpc>
                <a:spcPts val="4000"/>
              </a:lnSpc>
            </a:pPr>
            <a:r>
              <a:rPr lang="en-US" sz="5400" b="1"/>
              <a:t>Sleep and Biological Rhythms</a:t>
            </a:r>
          </a:p>
        </p:txBody>
      </p:sp>
      <p:sp>
        <p:nvSpPr>
          <p:cNvPr id="7172" name="Content Placeholder 5"/>
          <p:cNvSpPr>
            <a:spLocks noGrp="1"/>
          </p:cNvSpPr>
          <p:nvPr>
            <p:ph idx="1"/>
          </p:nvPr>
        </p:nvSpPr>
        <p:spPr>
          <a:xfrm>
            <a:off x="5418138" y="4941888"/>
            <a:ext cx="3494087" cy="762000"/>
          </a:xfrm>
        </p:spPr>
        <p:txBody>
          <a:bodyPr/>
          <a:lstStyle/>
          <a:p>
            <a:pPr eaLnBrk="1" hangingPunct="1">
              <a:lnSpc>
                <a:spcPts val="2800"/>
              </a:lnSpc>
              <a:spcAft>
                <a:spcPts val="600"/>
              </a:spcAft>
              <a:buFont typeface="Wingdings" charset="2"/>
              <a:buChar char="§"/>
            </a:pPr>
            <a:r>
              <a:rPr lang="en-US"/>
              <a:t>24 hour biological “clock”</a:t>
            </a:r>
          </a:p>
          <a:p>
            <a:pPr eaLnBrk="1" hangingPunct="1">
              <a:lnSpc>
                <a:spcPts val="2800"/>
              </a:lnSpc>
              <a:spcAft>
                <a:spcPts val="600"/>
              </a:spcAft>
              <a:buFont typeface="Wingdings" charset="2"/>
              <a:buChar char="§"/>
            </a:pPr>
            <a:r>
              <a:rPr lang="en-US"/>
              <a:t>90 minute sleep cycle</a:t>
            </a:r>
          </a:p>
          <a:p>
            <a:pPr eaLnBrk="1" hangingPunct="1">
              <a:lnSpc>
                <a:spcPts val="2800"/>
              </a:lnSpc>
              <a:spcAft>
                <a:spcPts val="600"/>
              </a:spcAft>
              <a:buFont typeface="Wingdings" charset="2"/>
              <a:buChar char="§"/>
            </a:pPr>
            <a:r>
              <a:rPr lang="en-US" b="1">
                <a:solidFill>
                  <a:srgbClr val="F8F6E3"/>
                </a:solidFill>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1020763"/>
          </a:xfrm>
          <a:solidFill>
            <a:srgbClr val="444EA2"/>
          </a:solidFill>
        </p:spPr>
        <p:txBody>
          <a:bodyPr lIns="274320"/>
          <a:lstStyle/>
          <a:p>
            <a:pPr eaLnBrk="1" hangingPunct="1">
              <a:lnSpc>
                <a:spcPts val="4200"/>
              </a:lnSpc>
            </a:pPr>
            <a:r>
              <a:rPr lang="en-US" b="1">
                <a:solidFill>
                  <a:srgbClr val="F8F6E3"/>
                </a:solidFill>
              </a:rPr>
              <a:t>Daily Rhythms and Sleep</a:t>
            </a:r>
          </a:p>
        </p:txBody>
      </p:sp>
      <p:sp>
        <p:nvSpPr>
          <p:cNvPr id="3" name="Content Placeholder 2"/>
          <p:cNvSpPr>
            <a:spLocks noGrp="1"/>
          </p:cNvSpPr>
          <p:nvPr>
            <p:ph idx="1"/>
          </p:nvPr>
        </p:nvSpPr>
        <p:spPr>
          <a:xfrm>
            <a:off x="411163" y="1241425"/>
            <a:ext cx="3967162" cy="1735138"/>
          </a:xfrm>
          <a:prstGeom prst="roundRect">
            <a:avLst/>
          </a:prstGeom>
          <a:solidFill>
            <a:srgbClr val="3AA082"/>
          </a:solidFill>
        </p:spPr>
        <p:txBody>
          <a:bodyPr>
            <a:noAutofit/>
          </a:bodyPr>
          <a:lstStyle/>
          <a:p>
            <a:pPr marL="0" indent="0" eaLnBrk="1" hangingPunct="1">
              <a:lnSpc>
                <a:spcPts val="2000"/>
              </a:lnSpc>
              <a:buFont typeface="Arial" charset="0"/>
              <a:buNone/>
            </a:pPr>
            <a:r>
              <a:rPr lang="en-US" sz="2400" b="1">
                <a:solidFill>
                  <a:srgbClr val="FAC090"/>
                </a:solidFill>
              </a:rPr>
              <a:t>The circadian</a:t>
            </a:r>
            <a:r>
              <a:rPr lang="en-US" sz="2400" b="1"/>
              <a:t> </a:t>
            </a:r>
            <a:r>
              <a:rPr lang="en-US" sz="2400">
                <a:solidFill>
                  <a:srgbClr val="F8F6E3"/>
                </a:solidFill>
              </a:rPr>
              <a:t>(“about a day”) </a:t>
            </a:r>
            <a:r>
              <a:rPr lang="en-US" sz="2400" b="1">
                <a:solidFill>
                  <a:srgbClr val="FAC090"/>
                </a:solidFill>
              </a:rPr>
              <a:t>rhythm </a:t>
            </a:r>
            <a:r>
              <a:rPr lang="en-US" sz="2400" i="1">
                <a:solidFill>
                  <a:srgbClr val="F8F6E3"/>
                </a:solidFill>
              </a:rPr>
              <a:t>refers to the body’s natural 24-hour cycle</a:t>
            </a:r>
            <a:r>
              <a:rPr lang="en-US" sz="2400">
                <a:solidFill>
                  <a:srgbClr val="F8F6E3"/>
                </a:solidFill>
              </a:rPr>
              <a:t>, roughly matched to the day/night cycle of light and dark.</a:t>
            </a:r>
          </a:p>
        </p:txBody>
      </p:sp>
      <p:sp>
        <p:nvSpPr>
          <p:cNvPr id="4" name="Rectangle 3"/>
          <p:cNvSpPr/>
          <p:nvPr/>
        </p:nvSpPr>
        <p:spPr>
          <a:xfrm>
            <a:off x="384175" y="4013200"/>
            <a:ext cx="4130675" cy="2400300"/>
          </a:xfrm>
          <a:prstGeom prst="rect">
            <a:avLst/>
          </a:prstGeom>
        </p:spPr>
        <p:txBody>
          <a:bodyPr>
            <a:prstTxWarp prst="textNoShape">
              <a:avLst/>
            </a:prstTxWarp>
            <a:spAutoFit/>
          </a:bodyPr>
          <a:lstStyle/>
          <a:p>
            <a:pPr algn="ctr">
              <a:lnSpc>
                <a:spcPts val="2000"/>
              </a:lnSpc>
            </a:pPr>
            <a:r>
              <a:rPr lang="en-US" sz="2400" b="1">
                <a:latin typeface="Calibri" charset="0"/>
              </a:rPr>
              <a:t>What changes during the 24 hours?</a:t>
            </a:r>
          </a:p>
          <a:p>
            <a:pPr>
              <a:lnSpc>
                <a:spcPts val="2000"/>
              </a:lnSpc>
            </a:pPr>
            <a:r>
              <a:rPr lang="en-US" sz="2400">
                <a:latin typeface="Calibri" charset="0"/>
              </a:rPr>
              <a:t>Over the 24 hour cycle, the following factors vary, rising and falling over the course of the day and night:</a:t>
            </a:r>
          </a:p>
          <a:p>
            <a:pPr>
              <a:lnSpc>
                <a:spcPts val="2000"/>
              </a:lnSpc>
              <a:buFont typeface="Wingdings" charset="2"/>
              <a:buChar char="§"/>
            </a:pPr>
            <a:r>
              <a:rPr lang="en-US" sz="2400">
                <a:latin typeface="Calibri" charset="0"/>
              </a:rPr>
              <a:t>body temperature </a:t>
            </a:r>
          </a:p>
          <a:p>
            <a:pPr>
              <a:lnSpc>
                <a:spcPts val="2000"/>
              </a:lnSpc>
              <a:buFont typeface="Wingdings" charset="2"/>
              <a:buChar char="§"/>
            </a:pPr>
            <a:r>
              <a:rPr lang="en-US" sz="2400">
                <a:latin typeface="Calibri" charset="0"/>
              </a:rPr>
              <a:t>arousal/energy </a:t>
            </a:r>
          </a:p>
          <a:p>
            <a:pPr>
              <a:lnSpc>
                <a:spcPts val="2000"/>
              </a:lnSpc>
              <a:buFont typeface="Wingdings" charset="2"/>
              <a:buChar char="§"/>
            </a:pPr>
            <a:r>
              <a:rPr lang="en-US" sz="2400">
                <a:latin typeface="Calibri" charset="0"/>
              </a:rPr>
              <a:t>mental sharpness</a:t>
            </a:r>
          </a:p>
        </p:txBody>
      </p:sp>
      <p:sp>
        <p:nvSpPr>
          <p:cNvPr id="8" name="Content Placeholder 2"/>
          <p:cNvSpPr txBox="1">
            <a:spLocks/>
          </p:cNvSpPr>
          <p:nvPr/>
        </p:nvSpPr>
        <p:spPr>
          <a:xfrm>
            <a:off x="5240338" y="1225550"/>
            <a:ext cx="3697287" cy="1860550"/>
          </a:xfrm>
          <a:prstGeom prst="rect">
            <a:avLst/>
          </a:prstGeom>
        </p:spPr>
        <p:txBody>
          <a:bodyPr>
            <a:prstTxWarp prst="textNoShape">
              <a:avLst/>
            </a:prstTxWarp>
          </a:bodyPr>
          <a:lstStyle/>
          <a:p>
            <a:pPr>
              <a:lnSpc>
                <a:spcPts val="2000"/>
              </a:lnSpc>
              <a:spcBef>
                <a:spcPct val="20000"/>
              </a:spcBef>
              <a:buFont typeface="Arial" charset="0"/>
              <a:buNone/>
            </a:pPr>
            <a:r>
              <a:rPr lang="en-US" sz="2400" b="1">
                <a:latin typeface="Calibri" charset="0"/>
              </a:rPr>
              <a:t>“Larks” and “Owls”</a:t>
            </a:r>
          </a:p>
          <a:p>
            <a:pPr>
              <a:lnSpc>
                <a:spcPts val="2000"/>
              </a:lnSpc>
              <a:spcBef>
                <a:spcPct val="20000"/>
              </a:spcBef>
              <a:buFont typeface="Arial" charset="0"/>
              <a:buNone/>
            </a:pPr>
            <a:r>
              <a:rPr lang="en-US" sz="2400">
                <a:latin typeface="Calibri" charset="0"/>
              </a:rPr>
              <a:t>Daily rhythms vary from person to person and with age.</a:t>
            </a:r>
          </a:p>
          <a:p>
            <a:pPr>
              <a:lnSpc>
                <a:spcPts val="2000"/>
              </a:lnSpc>
              <a:spcBef>
                <a:spcPct val="20000"/>
              </a:spcBef>
              <a:buFont typeface="Arial" charset="0"/>
              <a:buNone/>
            </a:pPr>
            <a:r>
              <a:rPr lang="en-US" sz="2400">
                <a:latin typeface="Calibri" charset="0"/>
              </a:rPr>
              <a:t>General peaks in alertness:</a:t>
            </a:r>
          </a:p>
          <a:p>
            <a:pPr>
              <a:lnSpc>
                <a:spcPts val="2000"/>
              </a:lnSpc>
              <a:spcBef>
                <a:spcPct val="20000"/>
              </a:spcBef>
              <a:buFont typeface="Wingdings" charset="2"/>
              <a:buChar char="§"/>
            </a:pPr>
            <a:r>
              <a:rPr lang="en-US" sz="2400">
                <a:latin typeface="Calibri" charset="0"/>
              </a:rPr>
              <a:t>evening peak—20-year old “owls”</a:t>
            </a:r>
          </a:p>
          <a:p>
            <a:pPr>
              <a:lnSpc>
                <a:spcPts val="2000"/>
              </a:lnSpc>
              <a:spcBef>
                <a:spcPct val="20000"/>
              </a:spcBef>
              <a:buFont typeface="Wingdings" charset="2"/>
              <a:buChar char="§"/>
            </a:pPr>
            <a:r>
              <a:rPr lang="en-US" sz="2400">
                <a:latin typeface="Calibri" charset="0"/>
              </a:rPr>
              <a:t>morning peak—50-year old “larks”</a:t>
            </a:r>
          </a:p>
        </p:txBody>
      </p:sp>
      <p:sp>
        <p:nvSpPr>
          <p:cNvPr id="5" name="Down Arrow 4"/>
          <p:cNvSpPr/>
          <p:nvPr/>
        </p:nvSpPr>
        <p:spPr>
          <a:xfrm>
            <a:off x="1835150" y="2682875"/>
            <a:ext cx="962025" cy="1225550"/>
          </a:xfrm>
          <a:prstGeom prst="downArrow">
            <a:avLst/>
          </a:prstGeom>
          <a:solidFill>
            <a:srgbClr val="3AA0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199" name="Picture 5"/>
          <p:cNvPicPr>
            <a:picLocks noChangeAspect="1"/>
          </p:cNvPicPr>
          <p:nvPr/>
        </p:nvPicPr>
        <p:blipFill>
          <a:blip r:embed="rId3"/>
          <a:srcRect l="44989" t="9373" r="43813" b="83530"/>
          <a:stretch>
            <a:fillRect/>
          </a:stretch>
        </p:blipFill>
        <p:spPr bwMode="auto">
          <a:xfrm>
            <a:off x="0" y="12700"/>
            <a:ext cx="1036638" cy="996950"/>
          </a:xfrm>
          <a:prstGeom prst="rect">
            <a:avLst/>
          </a:prstGeom>
          <a:noFill/>
          <a:ln w="9525">
            <a:noFill/>
            <a:miter lim="800000"/>
            <a:headEnd/>
            <a:tailEnd/>
          </a:ln>
        </p:spPr>
      </p:pic>
      <p:pic>
        <p:nvPicPr>
          <p:cNvPr id="8200" name="Picture 6"/>
          <p:cNvPicPr>
            <a:picLocks noChangeAspect="1"/>
          </p:cNvPicPr>
          <p:nvPr/>
        </p:nvPicPr>
        <p:blipFill>
          <a:blip r:embed="rId4"/>
          <a:srcRect l="67125" t="4437" r="10249" b="64626"/>
          <a:stretch>
            <a:fillRect/>
          </a:stretch>
        </p:blipFill>
        <p:spPr bwMode="auto">
          <a:xfrm>
            <a:off x="8035925" y="0"/>
            <a:ext cx="1108075" cy="1009650"/>
          </a:xfrm>
          <a:prstGeom prst="rect">
            <a:avLst/>
          </a:prstGeom>
          <a:noFill/>
          <a:ln w="9525">
            <a:noFill/>
            <a:miter lim="800000"/>
            <a:headEnd/>
            <a:tailEnd/>
          </a:ln>
        </p:spPr>
      </p:pic>
      <p:pic>
        <p:nvPicPr>
          <p:cNvPr id="9" name="Picture 8"/>
          <p:cNvPicPr>
            <a:picLocks noChangeAspect="1"/>
          </p:cNvPicPr>
          <p:nvPr/>
        </p:nvPicPr>
        <p:blipFill>
          <a:blip r:embed="rId5"/>
          <a:stretch>
            <a:fillRect/>
          </a:stretch>
        </p:blipFill>
        <p:spPr>
          <a:xfrm>
            <a:off x="5240338" y="4116388"/>
            <a:ext cx="1657350" cy="251301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a:stretch>
            <a:fillRect/>
          </a:stretch>
        </p:blipFill>
        <p:spPr>
          <a:xfrm>
            <a:off x="7207250" y="4116388"/>
            <a:ext cx="1657350" cy="25130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nodeType="afterGroup">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nodeType="afterGroup">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par>
                          <p:cTn id="28" fill="hold" nodeType="afterGroup">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fade">
                                      <p:cBhvr>
                                        <p:cTn id="36" dur="500"/>
                                        <p:tgtEl>
                                          <p:spTgt spid="8">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4" end="4"/>
                                            </p:txEl>
                                          </p:spTgt>
                                        </p:tgtEl>
                                        <p:attrNameLst>
                                          <p:attrName>style.visibility</p:attrName>
                                        </p:attrNameLst>
                                      </p:cBhvr>
                                      <p:to>
                                        <p:strVal val="visible"/>
                                      </p:to>
                                    </p:set>
                                    <p:animEffect transition="in" filter="fade">
                                      <p:cBhvr>
                                        <p:cTn id="44" dur="500"/>
                                        <p:tgtEl>
                                          <p:spTgt spid="8">
                                            <p:txEl>
                                              <p:pRg st="4" end="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build="p"/>
      <p:bldP spid="5"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412750"/>
            <a:ext cx="8229600" cy="1004888"/>
          </a:xfrm>
        </p:spPr>
        <p:txBody>
          <a:bodyPr/>
          <a:lstStyle/>
          <a:p>
            <a:pPr eaLnBrk="1" hangingPunct="1">
              <a:lnSpc>
                <a:spcPts val="2500"/>
              </a:lnSpc>
            </a:pPr>
            <a:r>
              <a:rPr lang="en-US" b="1">
                <a:solidFill>
                  <a:srgbClr val="3AA082"/>
                </a:solidFill>
              </a:rPr>
              <a:t>Sleep Stages and Sleep Cycles: </a:t>
            </a:r>
            <a:br>
              <a:rPr lang="en-US" b="1">
                <a:solidFill>
                  <a:srgbClr val="3AA082"/>
                </a:solidFill>
              </a:rPr>
            </a:br>
            <a:r>
              <a:rPr lang="en-US" b="1">
                <a:solidFill>
                  <a:srgbClr val="3AA082"/>
                </a:solidFill>
              </a:rPr>
              <a:t> </a:t>
            </a:r>
            <a:br>
              <a:rPr lang="en-US" b="1">
                <a:solidFill>
                  <a:srgbClr val="3AA082"/>
                </a:solidFill>
              </a:rPr>
            </a:br>
            <a:r>
              <a:rPr lang="en-US" b="1">
                <a:solidFill>
                  <a:srgbClr val="3AA082"/>
                </a:solidFill>
              </a:rPr>
              <a:t>What is Measured?</a:t>
            </a:r>
          </a:p>
        </p:txBody>
      </p:sp>
      <p:pic>
        <p:nvPicPr>
          <p:cNvPr id="9219" name="Picture 6" descr="Myers9e_fig_3_09"/>
          <p:cNvPicPr>
            <a:picLocks noChangeAspect="1" noChangeArrowheads="1"/>
          </p:cNvPicPr>
          <p:nvPr/>
        </p:nvPicPr>
        <p:blipFill>
          <a:blip r:embed="rId3"/>
          <a:srcRect/>
          <a:stretch>
            <a:fillRect/>
          </a:stretch>
        </p:blipFill>
        <p:spPr bwMode="auto">
          <a:xfrm>
            <a:off x="215900" y="1574800"/>
            <a:ext cx="8712200" cy="494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1143000"/>
          </a:xfrm>
          <a:solidFill>
            <a:srgbClr val="AA7A2B"/>
          </a:solidFill>
        </p:spPr>
        <p:txBody>
          <a:bodyPr lIns="274320"/>
          <a:lstStyle/>
          <a:p>
            <a:pPr algn="l" eaLnBrk="1" hangingPunct="1">
              <a:lnSpc>
                <a:spcPts val="4200"/>
              </a:lnSpc>
            </a:pPr>
            <a:r>
              <a:rPr lang="en-US" b="1">
                <a:solidFill>
                  <a:srgbClr val="F8F6E3"/>
                </a:solidFill>
              </a:rPr>
              <a:t>Stages and Cycles of Sleep</a:t>
            </a:r>
          </a:p>
        </p:txBody>
      </p:sp>
      <p:sp>
        <p:nvSpPr>
          <p:cNvPr id="3" name="Content Placeholder 2"/>
          <p:cNvSpPr>
            <a:spLocks noGrp="1"/>
          </p:cNvSpPr>
          <p:nvPr>
            <p:ph idx="1"/>
          </p:nvPr>
        </p:nvSpPr>
        <p:spPr>
          <a:xfrm>
            <a:off x="407988" y="1611313"/>
            <a:ext cx="5867400" cy="1096962"/>
          </a:xfrm>
        </p:spPr>
        <p:txBody>
          <a:bodyPr/>
          <a:lstStyle/>
          <a:p>
            <a:pPr marL="0" indent="0" eaLnBrk="1" hangingPunct="1">
              <a:lnSpc>
                <a:spcPts val="2400"/>
              </a:lnSpc>
              <a:buFont typeface="Arial" charset="0"/>
              <a:buNone/>
            </a:pPr>
            <a:r>
              <a:rPr lang="en-US" sz="2800" b="1"/>
              <a:t>Sleep stages</a:t>
            </a:r>
            <a:r>
              <a:rPr lang="en-US" sz="2800"/>
              <a:t> refer to distinct patterns of brain waves and muscle activity that are associated with different types of consciousness and sleep.</a:t>
            </a:r>
            <a:r>
              <a:rPr lang="en-US" sz="2800" b="1"/>
              <a:t> </a:t>
            </a:r>
          </a:p>
          <a:p>
            <a:pPr marL="0" indent="0" eaLnBrk="1" hangingPunct="1">
              <a:lnSpc>
                <a:spcPts val="2400"/>
              </a:lnSpc>
              <a:buFont typeface="Arial" charset="0"/>
              <a:buNone/>
            </a:pPr>
            <a:endParaRPr lang="en-US" sz="2800"/>
          </a:p>
        </p:txBody>
      </p:sp>
      <p:sp>
        <p:nvSpPr>
          <p:cNvPr id="10244" name="Content Placeholder 2"/>
          <p:cNvSpPr txBox="1">
            <a:spLocks/>
          </p:cNvSpPr>
          <p:nvPr/>
        </p:nvSpPr>
        <p:spPr bwMode="auto">
          <a:xfrm>
            <a:off x="407988" y="3455988"/>
            <a:ext cx="7924800" cy="3200400"/>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charset="0"/>
              <a:buChar char="•"/>
            </a:pPr>
            <a:endParaRPr lang="en-US" sz="3200">
              <a:latin typeface="Calibri" charset="0"/>
            </a:endParaRPr>
          </a:p>
        </p:txBody>
      </p:sp>
      <p:sp>
        <p:nvSpPr>
          <p:cNvPr id="5" name="Oval 4"/>
          <p:cNvSpPr>
            <a:spLocks noChangeArrowheads="1"/>
          </p:cNvSpPr>
          <p:nvPr/>
        </p:nvSpPr>
        <p:spPr bwMode="auto">
          <a:xfrm>
            <a:off x="7292975" y="1201738"/>
            <a:ext cx="1587500" cy="2317750"/>
          </a:xfrm>
          <a:prstGeom prst="ellipse">
            <a:avLst/>
          </a:prstGeom>
          <a:solidFill>
            <a:srgbClr val="A0366C"/>
          </a:solidFill>
          <a:ln w="9525">
            <a:noFill/>
            <a:round/>
            <a:headEnd/>
            <a:tailEnd/>
          </a:ln>
        </p:spPr>
        <p:txBody>
          <a:bodyPr>
            <a:prstTxWarp prst="textNoShape">
              <a:avLst/>
            </a:prstTxWarp>
            <a:spAutoFit/>
          </a:bodyPr>
          <a:lstStyle/>
          <a:p>
            <a:pPr algn="ctr">
              <a:lnSpc>
                <a:spcPts val="2000"/>
              </a:lnSpc>
            </a:pPr>
            <a:r>
              <a:rPr lang="en-US" sz="2400">
                <a:solidFill>
                  <a:srgbClr val="F8F6E3"/>
                </a:solidFill>
                <a:latin typeface="Calibri" charset="0"/>
              </a:rPr>
              <a:t>There are four types of sleep.</a:t>
            </a:r>
          </a:p>
        </p:txBody>
      </p:sp>
      <p:sp>
        <p:nvSpPr>
          <p:cNvPr id="6" name="Rectangle 5"/>
          <p:cNvSpPr>
            <a:spLocks noChangeArrowheads="1"/>
          </p:cNvSpPr>
          <p:nvPr/>
        </p:nvSpPr>
        <p:spPr bwMode="auto">
          <a:xfrm>
            <a:off x="407988" y="3771900"/>
            <a:ext cx="3513137" cy="1730375"/>
          </a:xfrm>
          <a:prstGeom prst="rect">
            <a:avLst/>
          </a:prstGeom>
          <a:noFill/>
          <a:ln w="9525">
            <a:noFill/>
            <a:miter lim="800000"/>
            <a:headEnd/>
            <a:tailEnd/>
          </a:ln>
        </p:spPr>
        <p:txBody>
          <a:bodyPr>
            <a:prstTxWarp prst="textNoShape">
              <a:avLst/>
            </a:prstTxWarp>
          </a:bodyPr>
          <a:lstStyle/>
          <a:p>
            <a:pPr>
              <a:lnSpc>
                <a:spcPts val="2400"/>
              </a:lnSpc>
              <a:spcBef>
                <a:spcPct val="20000"/>
              </a:spcBef>
            </a:pPr>
            <a:r>
              <a:rPr lang="en-US" sz="2800" b="1">
                <a:solidFill>
                  <a:srgbClr val="000000"/>
                </a:solidFill>
                <a:latin typeface="Calibri" charset="0"/>
              </a:rPr>
              <a:t>Sleep cycles </a:t>
            </a:r>
            <a:r>
              <a:rPr lang="en-US" sz="2800">
                <a:solidFill>
                  <a:srgbClr val="000000"/>
                </a:solidFill>
                <a:latin typeface="Calibri" charset="0"/>
              </a:rPr>
              <a:t>refer to </a:t>
            </a:r>
            <a:r>
              <a:rPr lang="en-US" sz="2800" i="1">
                <a:solidFill>
                  <a:srgbClr val="000000"/>
                </a:solidFill>
                <a:latin typeface="Calibri" charset="0"/>
              </a:rPr>
              <a:t>the patterns of shifting through all the sleep stages over the course of the night. </a:t>
            </a:r>
            <a:r>
              <a:rPr lang="en-US" sz="2800">
                <a:solidFill>
                  <a:srgbClr val="000000"/>
                </a:solidFill>
                <a:latin typeface="Calibri" charset="0"/>
              </a:rPr>
              <a:t>We “cycle” through all the sleep stages in about 90 minutes on average.</a:t>
            </a:r>
          </a:p>
        </p:txBody>
      </p:sp>
      <p:cxnSp>
        <p:nvCxnSpPr>
          <p:cNvPr id="8" name="Straight Arrow Connector 7"/>
          <p:cNvCxnSpPr>
            <a:endCxn id="5" idx="2"/>
          </p:cNvCxnSpPr>
          <p:nvPr/>
        </p:nvCxnSpPr>
        <p:spPr>
          <a:xfrm>
            <a:off x="6092825" y="2160588"/>
            <a:ext cx="1200150" cy="200025"/>
          </a:xfrm>
          <a:prstGeom prst="straightConnector1">
            <a:avLst/>
          </a:prstGeom>
          <a:ln w="76200">
            <a:solidFill>
              <a:srgbClr val="A0366C"/>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301875" y="2903538"/>
            <a:ext cx="0" cy="788987"/>
          </a:xfrm>
          <a:prstGeom prst="straightConnector1">
            <a:avLst/>
          </a:prstGeom>
          <a:ln w="76200">
            <a:solidFill>
              <a:srgbClr val="A0366C"/>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a:fillRect/>
          </a:stretch>
        </p:blipFill>
        <p:spPr>
          <a:xfrm>
            <a:off x="4033838" y="3586163"/>
            <a:ext cx="4835525" cy="29940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nodeType="afterGroup">
                            <p:stCondLst>
                              <p:cond delay="5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ppt_w</p:attrName>
                                        </p:attrNameLst>
                                      </p:cBhvr>
                                      <p:tavLst>
                                        <p:tav tm="0" fmla="#ppt_w*sin(2.5*pi*$)">
                                          <p:val>
                                            <p:fltVal val="0"/>
                                          </p:val>
                                        </p:tav>
                                        <p:tav tm="100000">
                                          <p:val>
                                            <p:fltVal val="1"/>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nodeType="afterGroup">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2341</Words>
  <Application>Microsoft Macintosh PowerPoint</Application>
  <PresentationFormat>On-screen Show (4:3)</PresentationFormat>
  <Paragraphs>218</Paragraphs>
  <Slides>23</Slides>
  <Notes>22</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23</vt:i4>
      </vt:variant>
    </vt:vector>
  </HeadingPairs>
  <TitlesOfParts>
    <vt:vector size="30" baseType="lpstr">
      <vt:lpstr>Arial</vt:lpstr>
      <vt:lpstr>Calibri</vt:lpstr>
      <vt:lpstr>Times New Roman</vt:lpstr>
      <vt:lpstr>Wingdings</vt:lpstr>
      <vt:lpstr>Arial Narrow</vt:lpstr>
      <vt:lpstr>ＭＳ Ｐゴシック</vt:lpstr>
      <vt:lpstr>Office Theme</vt:lpstr>
      <vt:lpstr>Slide 1</vt:lpstr>
      <vt:lpstr>Module 8: Sleep and Dreams</vt:lpstr>
      <vt:lpstr>Topics to dream about</vt:lpstr>
      <vt:lpstr>To SLEEP--  perchance, to Dream</vt:lpstr>
      <vt:lpstr>Sleep as a State of Consciousness</vt:lpstr>
      <vt:lpstr>Sleep and Biological Rhythms</vt:lpstr>
      <vt:lpstr>Daily Rhythms and Sleep</vt:lpstr>
      <vt:lpstr>Sleep Stages and Sleep Cycles:    What is Measured?</vt:lpstr>
      <vt:lpstr>Stages and Cycles of Sleep</vt:lpstr>
      <vt:lpstr>Falling Asleep: From  Alert to Alpha</vt:lpstr>
      <vt:lpstr>Falling asleep</vt:lpstr>
      <vt:lpstr>Non-REM Sleep Stages  Getting deeper into sleep… but not dreaming yet</vt:lpstr>
      <vt:lpstr> REM Sleep</vt:lpstr>
      <vt:lpstr>Stages of Sleep:  The 90 Minute Cycles  Through 8 Hours of Sleep</vt:lpstr>
      <vt:lpstr>Why do we sleep? What determines the quantity and rhythm of sleep?</vt:lpstr>
      <vt:lpstr>Slide 16</vt:lpstr>
      <vt:lpstr>Effects of Sleep Loss/ Deprivation</vt:lpstr>
      <vt:lpstr>Sleep Loss Effects by Body System</vt:lpstr>
      <vt:lpstr>Sleep Loss/Deprivation=Accident Risk</vt:lpstr>
      <vt:lpstr>Sleep Hygiene How to Sleep Well</vt:lpstr>
      <vt:lpstr>Sleep Disorders</vt:lpstr>
      <vt:lpstr>Dreams</vt:lpstr>
      <vt:lpstr>Theories about Functions of Dreams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10th Edition David Myers</dc:title>
  <dc:subject>Sleep and Dreams</dc:subject>
  <dc:creator>James Foley</dc:creator>
  <cp:keywords>Module 8</cp:keywords>
  <cp:lastModifiedBy>John &amp; Linda  Blasdel</cp:lastModifiedBy>
  <cp:revision>23</cp:revision>
  <dcterms:created xsi:type="dcterms:W3CDTF">2014-11-05T11:17:48Z</dcterms:created>
  <dcterms:modified xsi:type="dcterms:W3CDTF">2014-11-05T11:18:13Z</dcterms:modified>
</cp:coreProperties>
</file>