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8"/>
  </p:notesMasterIdLst>
  <p:sldIdLst>
    <p:sldId id="285" r:id="rId2"/>
    <p:sldId id="260" r:id="rId3"/>
    <p:sldId id="284"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808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43" d="100"/>
          <a:sy n="143" d="100"/>
        </p:scale>
        <p:origin x="-14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156B6ADC-B6C5-E44E-A053-E239CA0E9AD3}" type="datetime1">
              <a:rPr lang="en-US"/>
              <a:pPr>
                <a:defRPr/>
              </a:pPr>
              <a:t>11/18/14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51708A77-3FDF-6B4F-9B03-5ACBEBA73F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a:lstStyle/>
          <a:p>
            <a:fld id="{6EB50409-F279-3143-A88B-4A1483297B1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Note: there are other drugs qualifying as tranquilizers.</a:t>
            </a:r>
          </a:p>
          <a:p>
            <a:pPr eaLnBrk="1" hangingPunct="1">
              <a:spcBef>
                <a:spcPct val="0"/>
              </a:spcBef>
            </a:pPr>
            <a:endParaRPr lang="en-US"/>
          </a:p>
        </p:txBody>
      </p:sp>
      <p:sp>
        <p:nvSpPr>
          <p:cNvPr id="34820" name="Slide Number Placeholder 3"/>
          <p:cNvSpPr>
            <a:spLocks noGrp="1"/>
          </p:cNvSpPr>
          <p:nvPr>
            <p:ph type="sldNum" sz="quarter" idx="5"/>
          </p:nvPr>
        </p:nvSpPr>
        <p:spPr bwMode="auto">
          <a:noFill/>
          <a:ln>
            <a:miter lim="800000"/>
            <a:headEnd/>
            <a:tailEnd/>
          </a:ln>
        </p:spPr>
        <p:txBody>
          <a:bodyPr/>
          <a:lstStyle/>
          <a:p>
            <a:fld id="{06F49E24-557D-2E4A-BEF0-9EEB08E8D871}"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endParaRPr lang="en-US" b="1"/>
          </a:p>
        </p:txBody>
      </p:sp>
      <p:sp>
        <p:nvSpPr>
          <p:cNvPr id="36868" name="Slide Number Placeholder 3"/>
          <p:cNvSpPr>
            <a:spLocks noGrp="1"/>
          </p:cNvSpPr>
          <p:nvPr>
            <p:ph type="sldNum" sz="quarter" idx="5"/>
          </p:nvPr>
        </p:nvSpPr>
        <p:spPr bwMode="auto">
          <a:noFill/>
          <a:ln>
            <a:miter lim="800000"/>
            <a:headEnd/>
            <a:tailEnd/>
          </a:ln>
        </p:spPr>
        <p:txBody>
          <a:bodyPr/>
          <a:lstStyle/>
          <a:p>
            <a:fld id="{C555439F-0EFC-694A-BA01-2CDB09261644}"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text</a:t>
            </a:r>
            <a:r>
              <a:rPr lang="en-US"/>
              <a:t>.</a:t>
            </a:r>
          </a:p>
          <a:p>
            <a:pPr eaLnBrk="1" hangingPunct="1">
              <a:spcBef>
                <a:spcPct val="0"/>
              </a:spcBef>
            </a:pPr>
            <a:endParaRPr lang="en-US"/>
          </a:p>
        </p:txBody>
      </p:sp>
      <p:sp>
        <p:nvSpPr>
          <p:cNvPr id="38916" name="Slide Number Placeholder 3"/>
          <p:cNvSpPr>
            <a:spLocks noGrp="1"/>
          </p:cNvSpPr>
          <p:nvPr>
            <p:ph type="sldNum" sz="quarter" idx="5"/>
          </p:nvPr>
        </p:nvSpPr>
        <p:spPr bwMode="auto">
          <a:noFill/>
          <a:ln>
            <a:miter lim="800000"/>
            <a:headEnd/>
            <a:tailEnd/>
          </a:ln>
        </p:spPr>
        <p:txBody>
          <a:bodyPr/>
          <a:lstStyle/>
          <a:p>
            <a:fld id="{1A26FBD3-60C4-6741-AB06-9E194367140E}"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p:txBody>
      </p:sp>
      <p:sp>
        <p:nvSpPr>
          <p:cNvPr id="40964" name="Slide Number Placeholder 3"/>
          <p:cNvSpPr>
            <a:spLocks noGrp="1"/>
          </p:cNvSpPr>
          <p:nvPr>
            <p:ph type="sldNum" sz="quarter" idx="5"/>
          </p:nvPr>
        </p:nvSpPr>
        <p:spPr bwMode="auto">
          <a:noFill/>
          <a:ln>
            <a:miter lim="800000"/>
            <a:headEnd/>
            <a:tailEnd/>
          </a:ln>
        </p:spPr>
        <p:txBody>
          <a:bodyPr/>
          <a:lstStyle/>
          <a:p>
            <a:fld id="{70D95B6F-9D0C-2A42-91B8-BD555E5CD3BA}"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43012" name="Slide Number Placeholder 3"/>
          <p:cNvSpPr>
            <a:spLocks noGrp="1"/>
          </p:cNvSpPr>
          <p:nvPr>
            <p:ph type="sldNum" sz="quarter" idx="5"/>
          </p:nvPr>
        </p:nvSpPr>
        <p:spPr bwMode="auto">
          <a:noFill/>
          <a:ln>
            <a:miter lim="800000"/>
            <a:headEnd/>
            <a:tailEnd/>
          </a:ln>
        </p:spPr>
        <p:txBody>
          <a:bodyPr/>
          <a:lstStyle/>
          <a:p>
            <a:fld id="{E111FEE8-4780-F64B-B657-42EF5897EB39}"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One valid reason people smoke: because they are on fire.</a:t>
            </a:r>
          </a:p>
        </p:txBody>
      </p:sp>
      <p:sp>
        <p:nvSpPr>
          <p:cNvPr id="45060" name="Slide Number Placeholder 3"/>
          <p:cNvSpPr>
            <a:spLocks noGrp="1"/>
          </p:cNvSpPr>
          <p:nvPr>
            <p:ph type="sldNum" sz="quarter" idx="5"/>
          </p:nvPr>
        </p:nvSpPr>
        <p:spPr bwMode="auto">
          <a:noFill/>
          <a:ln>
            <a:miter lim="800000"/>
            <a:headEnd/>
            <a:tailEnd/>
          </a:ln>
        </p:spPr>
        <p:txBody>
          <a:bodyPr/>
          <a:lstStyle/>
          <a:p>
            <a:fld id="{1679E756-F12E-9144-9DDE-69BC15001FBB}"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sidebar.</a:t>
            </a:r>
          </a:p>
          <a:p>
            <a:pPr eaLnBrk="1" hangingPunct="1">
              <a:spcBef>
                <a:spcPct val="0"/>
              </a:spcBef>
            </a:pPr>
            <a:r>
              <a:rPr lang="en-US"/>
              <a:t>Cocaine can be inhaled, smoked (crack), or injected.</a:t>
            </a:r>
          </a:p>
          <a:p>
            <a:pPr eaLnBrk="1" hangingPunct="1">
              <a:spcBef>
                <a:spcPct val="0"/>
              </a:spcBef>
            </a:pPr>
            <a:r>
              <a:rPr lang="en-US"/>
              <a:t>Note: there may be expectancy effects adding to the euphoria, just as the effects of alcohol sometimes appear when people think they are using.</a:t>
            </a:r>
          </a:p>
          <a:p>
            <a:pPr eaLnBrk="1" hangingPunct="1">
              <a:spcBef>
                <a:spcPct val="0"/>
              </a:spcBef>
            </a:pPr>
            <a:r>
              <a:rPr lang="en-US"/>
              <a:t>The body habituates to cocaine, and then the user is physically and psychologically dependent on increasing amounts.</a:t>
            </a:r>
          </a:p>
          <a:p>
            <a:pPr eaLnBrk="1" hangingPunct="1">
              <a:spcBef>
                <a:spcPct val="0"/>
              </a:spcBef>
            </a:pPr>
            <a:endParaRPr lang="en-US"/>
          </a:p>
        </p:txBody>
      </p:sp>
      <p:sp>
        <p:nvSpPr>
          <p:cNvPr id="47108" name="Slide Number Placeholder 3"/>
          <p:cNvSpPr>
            <a:spLocks noGrp="1"/>
          </p:cNvSpPr>
          <p:nvPr>
            <p:ph type="sldNum" sz="quarter" idx="5"/>
          </p:nvPr>
        </p:nvSpPr>
        <p:spPr bwMode="auto">
          <a:noFill/>
          <a:ln>
            <a:miter lim="800000"/>
            <a:headEnd/>
            <a:tailEnd/>
          </a:ln>
        </p:spPr>
        <p:txBody>
          <a:bodyPr/>
          <a:lstStyle/>
          <a:p>
            <a:fld id="{1B90B29A-9787-D445-955F-55867AC748B0}"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The brain on meth may lose ability to maintain normal levels of dopamine, perhaps permanently.</a:t>
            </a:r>
          </a:p>
        </p:txBody>
      </p:sp>
      <p:sp>
        <p:nvSpPr>
          <p:cNvPr id="49156" name="Slide Number Placeholder 3"/>
          <p:cNvSpPr>
            <a:spLocks noGrp="1"/>
          </p:cNvSpPr>
          <p:nvPr>
            <p:ph type="sldNum" sz="quarter" idx="5"/>
          </p:nvPr>
        </p:nvSpPr>
        <p:spPr bwMode="auto">
          <a:noFill/>
          <a:ln>
            <a:miter lim="800000"/>
            <a:headEnd/>
            <a:tailEnd/>
          </a:ln>
        </p:spPr>
        <p:txBody>
          <a:bodyPr/>
          <a:lstStyle/>
          <a:p>
            <a:fld id="{191DF012-ECE0-5D44-9CAD-65A2E6B79D2C}"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all bullets.</a:t>
            </a:r>
          </a:p>
          <a:p>
            <a:pPr eaLnBrk="1" hangingPunct="1">
              <a:spcBef>
                <a:spcPct val="0"/>
              </a:spcBef>
            </a:pPr>
            <a:r>
              <a:rPr lang="en-US"/>
              <a:t>The increase in serotonin is caused by the increased release AND blocked reuptake. No wonder it can feel so good…for the moment. </a:t>
            </a:r>
          </a:p>
          <a:p>
            <a:pPr eaLnBrk="1" hangingPunct="1">
              <a:spcBef>
                <a:spcPct val="0"/>
              </a:spcBef>
            </a:pPr>
            <a:endParaRPr lang="en-US"/>
          </a:p>
        </p:txBody>
      </p:sp>
      <p:sp>
        <p:nvSpPr>
          <p:cNvPr id="51204" name="Slide Number Placeholder 3"/>
          <p:cNvSpPr>
            <a:spLocks noGrp="1"/>
          </p:cNvSpPr>
          <p:nvPr>
            <p:ph type="sldNum" sz="quarter" idx="5"/>
          </p:nvPr>
        </p:nvSpPr>
        <p:spPr bwMode="auto">
          <a:noFill/>
          <a:ln>
            <a:miter lim="800000"/>
            <a:headEnd/>
            <a:tailEnd/>
          </a:ln>
        </p:spPr>
        <p:txBody>
          <a:bodyPr/>
          <a:lstStyle/>
          <a:p>
            <a:fld id="{96708C86-3976-2741-8588-9B6098A724A7}"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sidebar.</a:t>
            </a:r>
          </a:p>
          <a:p>
            <a:pPr eaLnBrk="1" hangingPunct="1">
              <a:spcBef>
                <a:spcPct val="0"/>
              </a:spcBef>
            </a:pPr>
            <a:r>
              <a:rPr lang="en-US"/>
              <a:t>Hallucinogens are also called psychedelics, which means “mind-manifesting.”</a:t>
            </a:r>
          </a:p>
          <a:p>
            <a:pPr eaLnBrk="1" hangingPunct="1">
              <a:spcBef>
                <a:spcPct val="0"/>
              </a:spcBef>
            </a:pPr>
            <a:r>
              <a:rPr lang="en-US"/>
              <a:t>Hallucinations possibly are the source of the images in near-death experiences, explained by the effects of oxygen deprivation to the brain.</a:t>
            </a:r>
          </a:p>
          <a:p>
            <a:pPr eaLnBrk="1" hangingPunct="1">
              <a:spcBef>
                <a:spcPct val="0"/>
              </a:spcBef>
            </a:pPr>
            <a:r>
              <a:rPr lang="en-US"/>
              <a:t>LSD hallucinations are most likely to be visual; the hallucinations in schizophrenia are most likely to be auditory.</a:t>
            </a:r>
          </a:p>
          <a:p>
            <a:pPr eaLnBrk="1" hangingPunct="1">
              <a:spcBef>
                <a:spcPct val="0"/>
              </a:spcBef>
            </a:pPr>
            <a:endParaRPr lang="en-US"/>
          </a:p>
          <a:p>
            <a:pPr eaLnBrk="1" hangingPunct="1">
              <a:spcBef>
                <a:spcPct val="0"/>
              </a:spcBef>
            </a:pPr>
            <a:r>
              <a:rPr lang="en-US"/>
              <a:t>Marijuana: the affected cannabinoid receptors are located in the frontal lobes, motor cortex, and limbic system</a:t>
            </a:r>
          </a:p>
          <a:p>
            <a:pPr eaLnBrk="1" hangingPunct="1">
              <a:spcBef>
                <a:spcPct val="0"/>
              </a:spcBef>
            </a:pPr>
            <a:r>
              <a:rPr lang="en-US"/>
              <a:t>Satiety = feeling full. Not sensing this leads to the oft-reported “munchies” </a:t>
            </a:r>
          </a:p>
          <a:p>
            <a:pPr eaLnBrk="1" hangingPunct="1">
              <a:spcBef>
                <a:spcPct val="0"/>
              </a:spcBef>
            </a:pPr>
            <a:endParaRPr lang="en-US"/>
          </a:p>
        </p:txBody>
      </p:sp>
      <p:sp>
        <p:nvSpPr>
          <p:cNvPr id="53252" name="Slide Number Placeholder 3"/>
          <p:cNvSpPr>
            <a:spLocks noGrp="1"/>
          </p:cNvSpPr>
          <p:nvPr>
            <p:ph type="sldNum" sz="quarter" idx="5"/>
          </p:nvPr>
        </p:nvSpPr>
        <p:spPr bwMode="auto">
          <a:noFill/>
          <a:ln>
            <a:miter lim="800000"/>
            <a:headEnd/>
            <a:tailEnd/>
          </a:ln>
        </p:spPr>
        <p:txBody>
          <a:bodyPr/>
          <a:lstStyle/>
          <a:p>
            <a:fld id="{936297FA-CFFB-8049-974B-80BDD3281092}"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FED37501-95CB-DB40-A1BF-2684D955E82B}"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55300" name="Slide Number Placeholder 3"/>
          <p:cNvSpPr>
            <a:spLocks noGrp="1"/>
          </p:cNvSpPr>
          <p:nvPr>
            <p:ph type="sldNum" sz="quarter" idx="5"/>
          </p:nvPr>
        </p:nvSpPr>
        <p:spPr bwMode="auto">
          <a:noFill/>
          <a:ln>
            <a:miter lim="800000"/>
            <a:headEnd/>
            <a:tailEnd/>
          </a:ln>
        </p:spPr>
        <p:txBody>
          <a:bodyPr/>
          <a:lstStyle/>
          <a:p>
            <a:fld id="{BA381C88-C5CC-AD49-8231-2CA55F4C069B}"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57348" name="Slide Number Placeholder 3"/>
          <p:cNvSpPr>
            <a:spLocks noGrp="1"/>
          </p:cNvSpPr>
          <p:nvPr>
            <p:ph type="sldNum" sz="quarter" idx="5"/>
          </p:nvPr>
        </p:nvSpPr>
        <p:spPr bwMode="auto">
          <a:noFill/>
          <a:ln>
            <a:miter lim="800000"/>
            <a:headEnd/>
            <a:tailEnd/>
          </a:ln>
        </p:spPr>
        <p:txBody>
          <a:bodyPr/>
          <a:lstStyle/>
          <a:p>
            <a:fld id="{5B6B83B7-2715-8140-AD5A-3D6F03AB6B01}"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59396" name="Slide Number Placeholder 3"/>
          <p:cNvSpPr>
            <a:spLocks noGrp="1"/>
          </p:cNvSpPr>
          <p:nvPr>
            <p:ph type="sldNum" sz="quarter" idx="5"/>
          </p:nvPr>
        </p:nvSpPr>
        <p:spPr bwMode="auto">
          <a:noFill/>
          <a:ln>
            <a:miter lim="800000"/>
            <a:headEnd/>
            <a:tailEnd/>
          </a:ln>
        </p:spPr>
        <p:txBody>
          <a:bodyPr/>
          <a:lstStyle/>
          <a:p>
            <a:fld id="{4B704727-9E73-4245-ABD2-307F6DEC8CE4}"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61444" name="Slide Number Placeholder 3"/>
          <p:cNvSpPr>
            <a:spLocks noGrp="1"/>
          </p:cNvSpPr>
          <p:nvPr>
            <p:ph type="sldNum" sz="quarter" idx="5"/>
          </p:nvPr>
        </p:nvSpPr>
        <p:spPr bwMode="auto">
          <a:noFill/>
          <a:ln>
            <a:miter lim="800000"/>
            <a:headEnd/>
            <a:tailEnd/>
          </a:ln>
        </p:spPr>
        <p:txBody>
          <a:bodyPr/>
          <a:lstStyle/>
          <a:p>
            <a:fld id="{7D8BB023-5C8F-D140-8DA2-5CA275362F22}"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p:txBody>
      </p:sp>
      <p:sp>
        <p:nvSpPr>
          <p:cNvPr id="63492" name="Slide Number Placeholder 3"/>
          <p:cNvSpPr>
            <a:spLocks noGrp="1"/>
          </p:cNvSpPr>
          <p:nvPr>
            <p:ph type="sldNum" sz="quarter" idx="5"/>
          </p:nvPr>
        </p:nvSpPr>
        <p:spPr bwMode="auto">
          <a:noFill/>
          <a:ln>
            <a:miter lim="800000"/>
            <a:headEnd/>
            <a:tailEnd/>
          </a:ln>
        </p:spPr>
        <p:txBody>
          <a:bodyPr/>
          <a:lstStyle/>
          <a:p>
            <a:fld id="{689FCC7F-5641-F147-B24A-F51241ABAA1B}"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questions and again to reveal the answer to each question.</a:t>
            </a:r>
          </a:p>
          <a:p>
            <a:pPr eaLnBrk="1" hangingPunct="1">
              <a:spcBef>
                <a:spcPct val="0"/>
              </a:spcBef>
            </a:pPr>
            <a:r>
              <a:rPr lang="en-US"/>
              <a:t>Instructor: you could have a discussion related to the third subject/circle. Pick a behavior that has been considered by some as an “addiction,” such as gambling, sex, or internet use, and see if it meets each of the diagnostic criteria for dependence. </a:t>
            </a:r>
          </a:p>
          <a:p>
            <a:pPr eaLnBrk="1" hangingPunct="1">
              <a:spcBef>
                <a:spcPct val="0"/>
              </a:spcBef>
            </a:pPr>
            <a:r>
              <a:rPr lang="en-US"/>
              <a:t>Note: The new diagnostic manual, the DSM V, may define behavioral addictions as disorders. </a:t>
            </a:r>
          </a:p>
        </p:txBody>
      </p:sp>
      <p:sp>
        <p:nvSpPr>
          <p:cNvPr id="65540" name="Slide Number Placeholder 3"/>
          <p:cNvSpPr>
            <a:spLocks noGrp="1"/>
          </p:cNvSpPr>
          <p:nvPr>
            <p:ph type="sldNum" sz="quarter" idx="5"/>
          </p:nvPr>
        </p:nvSpPr>
        <p:spPr bwMode="auto">
          <a:noFill/>
          <a:ln>
            <a:miter lim="800000"/>
            <a:headEnd/>
            <a:tailEnd/>
          </a:ln>
        </p:spPr>
        <p:txBody>
          <a:bodyPr/>
          <a:lstStyle/>
          <a:p>
            <a:fld id="{AC6D95D8-5B6C-B64F-A582-FAA2905141E2}" type="slidenum">
              <a:rPr lang="en-US"/>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sidebar and bullets.</a:t>
            </a:r>
          </a:p>
          <a:p>
            <a:pPr eaLnBrk="1" hangingPunct="1">
              <a:spcBef>
                <a:spcPct val="0"/>
              </a:spcBef>
            </a:pPr>
            <a:endParaRPr lang="en-US"/>
          </a:p>
        </p:txBody>
      </p:sp>
      <p:sp>
        <p:nvSpPr>
          <p:cNvPr id="20484" name="Slide Number Placeholder 3"/>
          <p:cNvSpPr>
            <a:spLocks noGrp="1"/>
          </p:cNvSpPr>
          <p:nvPr>
            <p:ph type="sldNum" sz="quarter" idx="5"/>
          </p:nvPr>
        </p:nvSpPr>
        <p:spPr bwMode="auto">
          <a:noFill/>
          <a:ln>
            <a:miter lim="800000"/>
            <a:headEnd/>
            <a:tailEnd/>
          </a:ln>
        </p:spPr>
        <p:txBody>
          <a:bodyPr/>
          <a:lstStyle/>
          <a:p>
            <a:fld id="{540177CC-A7EA-7A49-834C-7A87B049C5AD}"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22532" name="Slide Number Placeholder 3"/>
          <p:cNvSpPr>
            <a:spLocks noGrp="1"/>
          </p:cNvSpPr>
          <p:nvPr>
            <p:ph type="sldNum" sz="quarter" idx="5"/>
          </p:nvPr>
        </p:nvSpPr>
        <p:spPr bwMode="auto">
          <a:noFill/>
          <a:ln>
            <a:miter lim="800000"/>
            <a:headEnd/>
            <a:tailEnd/>
          </a:ln>
        </p:spPr>
        <p:txBody>
          <a:bodyPr/>
          <a:lstStyle/>
          <a:p>
            <a:fld id="{174647B5-4814-B54E-8A6B-62BCF42D36EE}"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endParaRPr lang="en-US" b="1"/>
          </a:p>
        </p:txBody>
      </p:sp>
      <p:sp>
        <p:nvSpPr>
          <p:cNvPr id="24580" name="Slide Number Placeholder 3"/>
          <p:cNvSpPr>
            <a:spLocks noGrp="1"/>
          </p:cNvSpPr>
          <p:nvPr>
            <p:ph type="sldNum" sz="quarter" idx="5"/>
          </p:nvPr>
        </p:nvSpPr>
        <p:spPr bwMode="auto">
          <a:noFill/>
          <a:ln>
            <a:miter lim="800000"/>
            <a:headEnd/>
            <a:tailEnd/>
          </a:ln>
        </p:spPr>
        <p:txBody>
          <a:bodyPr/>
          <a:lstStyle/>
          <a:p>
            <a:fld id="{B0F609E3-9D8E-1540-A196-C7E953636C65}"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Automatic animation.</a:t>
            </a:r>
            <a:endParaRPr lang="en-US"/>
          </a:p>
        </p:txBody>
      </p:sp>
      <p:sp>
        <p:nvSpPr>
          <p:cNvPr id="26628" name="Slide Number Placeholder 3"/>
          <p:cNvSpPr>
            <a:spLocks noGrp="1"/>
          </p:cNvSpPr>
          <p:nvPr>
            <p:ph type="sldNum" sz="quarter" idx="5"/>
          </p:nvPr>
        </p:nvSpPr>
        <p:spPr bwMode="auto">
          <a:noFill/>
          <a:ln>
            <a:miter lim="800000"/>
            <a:headEnd/>
            <a:tailEnd/>
          </a:ln>
        </p:spPr>
        <p:txBody>
          <a:bodyPr/>
          <a:lstStyle/>
          <a:p>
            <a:fld id="{793C43F4-1968-E24A-A8F2-DC039470510E}"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Regarding criteria #4 (“Persistent, </a:t>
            </a:r>
            <a:r>
              <a:rPr lang="en-US">
                <a:solidFill>
                  <a:srgbClr val="F36F21"/>
                </a:solidFill>
              </a:rPr>
              <a:t>failed attempts to regulate use)</a:t>
            </a:r>
            <a:r>
              <a:rPr lang="en-US"/>
              <a:t>: Why is it a sign of dependence when you want or try to cut back?  Aren’t addicts in denial and not bothering to try to quit?  This may be true in conversations with family, but internally, here’s one way of looking at what’s going on: it's a sign of dependence when you DO try to quit, and fail. If there is "little effort," you don't find out how hard it is to quit, or there may be little effort to quit because there is little need to quit. </a:t>
            </a:r>
          </a:p>
        </p:txBody>
      </p:sp>
      <p:sp>
        <p:nvSpPr>
          <p:cNvPr id="28676" name="Slide Number Placeholder 3"/>
          <p:cNvSpPr>
            <a:spLocks noGrp="1"/>
          </p:cNvSpPr>
          <p:nvPr>
            <p:ph type="sldNum" sz="quarter" idx="5"/>
          </p:nvPr>
        </p:nvSpPr>
        <p:spPr bwMode="auto">
          <a:noFill/>
          <a:ln>
            <a:miter lim="800000"/>
            <a:headEnd/>
            <a:tailEnd/>
          </a:ln>
        </p:spPr>
        <p:txBody>
          <a:bodyPr/>
          <a:lstStyle/>
          <a:p>
            <a:fld id="{B0CE0CDE-2E6B-094A-A2DE-4A5E4EB7B3E6}"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Automatic animation.</a:t>
            </a:r>
          </a:p>
          <a:p>
            <a:pPr eaLnBrk="1" hangingPunct="1">
              <a:spcBef>
                <a:spcPct val="0"/>
              </a:spcBef>
            </a:pPr>
            <a:r>
              <a:rPr lang="en-US"/>
              <a:t>Inhalants (glue, kerosene, butane) can be classified as depressants as well.</a:t>
            </a:r>
          </a:p>
          <a:p>
            <a:pPr eaLnBrk="1" hangingPunct="1">
              <a:spcBef>
                <a:spcPct val="0"/>
              </a:spcBef>
            </a:pPr>
            <a:r>
              <a:rPr lang="en-US"/>
              <a:t>Obviously, as students may point out here, these substances have other effects besides a depressant effect. Those effects, coming up…</a:t>
            </a:r>
          </a:p>
        </p:txBody>
      </p:sp>
      <p:sp>
        <p:nvSpPr>
          <p:cNvPr id="30724" name="Slide Number Placeholder 3"/>
          <p:cNvSpPr>
            <a:spLocks noGrp="1"/>
          </p:cNvSpPr>
          <p:nvPr>
            <p:ph type="sldNum" sz="quarter" idx="5"/>
          </p:nvPr>
        </p:nvSpPr>
        <p:spPr bwMode="auto">
          <a:noFill/>
          <a:ln>
            <a:miter lim="800000"/>
            <a:headEnd/>
            <a:tailEnd/>
          </a:ln>
        </p:spPr>
        <p:txBody>
          <a:bodyPr/>
          <a:lstStyle/>
          <a:p>
            <a:fld id="{A57B60E5-9383-B14C-89DC-E4B0EF72C9AA}"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 and example.</a:t>
            </a:r>
          </a:p>
          <a:p>
            <a:pPr eaLnBrk="1" hangingPunct="1">
              <a:spcBef>
                <a:spcPct val="0"/>
              </a:spcBef>
            </a:pPr>
            <a:r>
              <a:rPr lang="en-US"/>
              <a:t>Expectancy effects, related to the placebo effect: Some of these effects can happen even when people only THINK they are drinking alcohol.</a:t>
            </a:r>
          </a:p>
          <a:p>
            <a:pPr eaLnBrk="1" hangingPunct="1">
              <a:spcBef>
                <a:spcPct val="0"/>
              </a:spcBef>
            </a:pPr>
            <a:r>
              <a:rPr lang="en-US"/>
              <a:t>See if students can see what is different between these two brains (the shrinkage of brain tissue, increased size of fluid spaces). </a:t>
            </a:r>
          </a:p>
        </p:txBody>
      </p:sp>
      <p:sp>
        <p:nvSpPr>
          <p:cNvPr id="32772" name="Slide Number Placeholder 3"/>
          <p:cNvSpPr>
            <a:spLocks noGrp="1"/>
          </p:cNvSpPr>
          <p:nvPr>
            <p:ph type="sldNum" sz="quarter" idx="5"/>
          </p:nvPr>
        </p:nvSpPr>
        <p:spPr bwMode="auto">
          <a:noFill/>
          <a:ln>
            <a:miter lim="800000"/>
            <a:headEnd/>
            <a:tailEnd/>
          </a:ln>
        </p:spPr>
        <p:txBody>
          <a:bodyPr/>
          <a:lstStyle/>
          <a:p>
            <a:fld id="{6D429C9E-C354-4048-BA73-0B51DF6B7224}"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018D3A7-08A6-ED49-9DF6-5A4BE0CD08FE}" type="datetime1">
              <a:rPr lang="en-US"/>
              <a:pPr>
                <a:defRPr/>
              </a:pPr>
              <a:t>11/18/14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32D74-AB83-6642-BD5E-31FE1D5E561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744DC0-C2AF-5241-BCBD-C21D4E4F6DD2}" type="datetime1">
              <a:rPr lang="en-US"/>
              <a:pPr>
                <a:defRPr/>
              </a:pPr>
              <a:t>11/18/14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08A5E-C77B-D442-95CC-E4ED2959AF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212DDC-3113-FC49-BC6D-C2EE2B261C71}" type="datetime1">
              <a:rPr lang="en-US"/>
              <a:pPr>
                <a:defRPr/>
              </a:pPr>
              <a:t>11/18/14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AE9351-3221-0049-9712-F5CF608D35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4DC373-AE61-3C49-99BD-983D6F84FE68}" type="datetime1">
              <a:rPr lang="en-US"/>
              <a:pPr>
                <a:defRPr/>
              </a:pPr>
              <a:t>11/18/14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2EE5A6-7189-4440-8E25-4C813EE58C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771499-1F00-8946-979A-C57C6E57EBCE}" type="datetime1">
              <a:rPr lang="en-US"/>
              <a:pPr>
                <a:defRPr/>
              </a:pPr>
              <a:t>11/18/14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67DFCF-CCCF-514D-B5DA-015CFF311D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1CD669-B51F-264C-BA20-F74E485D807D}" type="datetime1">
              <a:rPr lang="en-US"/>
              <a:pPr>
                <a:defRPr/>
              </a:pPr>
              <a:t>11/18/14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CDE6CF-777D-644F-906C-09B205A610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DD6F42-DE9A-B24F-AA36-ABD4A88D8EF2}" type="datetime1">
              <a:rPr lang="en-US"/>
              <a:pPr>
                <a:defRPr/>
              </a:pPr>
              <a:t>11/18/14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F6DB40-E856-2242-A511-2D99A44A1F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1EA9AC-728B-1E41-8280-0C9A1AC5C853}" type="datetime1">
              <a:rPr lang="en-US"/>
              <a:pPr>
                <a:defRPr/>
              </a:pPr>
              <a:t>11/18/14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905C75-A17A-924E-B133-1BE0C3D8E2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EBB147-58B5-0548-9025-F3792A1419E6}" type="datetime1">
              <a:rPr lang="en-US"/>
              <a:pPr>
                <a:defRPr/>
              </a:pPr>
              <a:t>11/18/14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416EFC-A025-674A-9A24-F466B893D6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E006CF-ECDE-5A4E-AC7D-26FB6AEB3C94}" type="datetime1">
              <a:rPr lang="en-US"/>
              <a:pPr>
                <a:defRPr/>
              </a:pPr>
              <a:t>11/18/14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94CC32-D816-1741-B303-8D7EDCE22E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03089B-EAF1-D045-B500-367D57981132}" type="datetime1">
              <a:rPr lang="en-US"/>
              <a:pPr>
                <a:defRPr/>
              </a:pPr>
              <a:t>11/18/14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BAED4C-3C12-F04B-A9E5-88AD0CD589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35255EE6-CCD1-1343-B714-FBFF2B118A48}" type="datetime1">
              <a:rPr lang="en-US"/>
              <a:pPr>
                <a:defRPr/>
              </a:pPr>
              <a:t>11/18/14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0D2CD355-4888-8F44-ABB8-08E2ECE0E9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0"/>
            <a:ext cx="9144000" cy="6858000"/>
          </a:xfrm>
          <a:prstGeom prst="rect">
            <a:avLst/>
          </a:prstGeom>
          <a:solidFill>
            <a:srgbClr val="3AA082"/>
          </a:solidFill>
          <a:ln w="9525">
            <a:noFill/>
            <a:miter lim="800000"/>
            <a:headEnd/>
            <a:tailEnd/>
          </a:ln>
        </p:spPr>
        <p:txBody>
          <a:bodyPr lIns="274320" anchor="ctr">
            <a:prstTxWarp prst="textNoShape">
              <a:avLst/>
            </a:prstTxWarp>
          </a:bodyPr>
          <a:lstStyle/>
          <a:p>
            <a:pPr>
              <a:lnSpc>
                <a:spcPts val="4200"/>
              </a:lnSpc>
            </a:pPr>
            <a:endParaRPr lang="en-US" sz="4400" b="1">
              <a:solidFill>
                <a:srgbClr val="F8F6E3"/>
              </a:solidFill>
              <a:latin typeface="Calibri" charset="0"/>
            </a:endParaRPr>
          </a:p>
        </p:txBody>
      </p:sp>
      <p:pic>
        <p:nvPicPr>
          <p:cNvPr id="3075" name="Picture 5"/>
          <p:cNvPicPr>
            <a:picLocks noChangeAspect="1"/>
          </p:cNvPicPr>
          <p:nvPr/>
        </p:nvPicPr>
        <p:blipFill>
          <a:blip r:embed="rId3"/>
          <a:srcRect/>
          <a:stretch>
            <a:fillRect/>
          </a:stretch>
        </p:blipFill>
        <p:spPr bwMode="auto">
          <a:xfrm>
            <a:off x="228600" y="330200"/>
            <a:ext cx="5057775" cy="6083300"/>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14340" name="Subtitle 2"/>
          <p:cNvSpPr>
            <a:spLocks noGrp="1"/>
          </p:cNvSpPr>
          <p:nvPr>
            <p:ph type="subTitle" idx="1"/>
          </p:nvPr>
        </p:nvSpPr>
        <p:spPr>
          <a:xfrm>
            <a:off x="5989638" y="4241800"/>
            <a:ext cx="2438400" cy="1066800"/>
          </a:xfrm>
        </p:spPr>
        <p:txBody>
          <a:bodyPr/>
          <a:lstStyle/>
          <a:p>
            <a:pPr eaLnBrk="1" hangingPunct="1">
              <a:lnSpc>
                <a:spcPts val="2200"/>
              </a:lnSpc>
            </a:pPr>
            <a:r>
              <a:rPr lang="en-US" sz="2400" b="1">
                <a:solidFill>
                  <a:srgbClr val="F8F6E3"/>
                </a:solidFill>
              </a:rPr>
              <a:t>PowerPoint® Presentation </a:t>
            </a:r>
          </a:p>
          <a:p>
            <a:pPr eaLnBrk="1" hangingPunct="1">
              <a:lnSpc>
                <a:spcPts val="2200"/>
              </a:lnSpc>
            </a:pPr>
            <a:r>
              <a:rPr lang="en-US" sz="2400">
                <a:solidFill>
                  <a:srgbClr val="F8F6E3"/>
                </a:solidFill>
              </a:rPr>
              <a:t>by Jim Foley</a:t>
            </a:r>
          </a:p>
          <a:p>
            <a:pPr eaLnBrk="1" hangingPunct="1">
              <a:lnSpc>
                <a:spcPts val="2200"/>
              </a:lnSpc>
            </a:pPr>
            <a:endParaRPr lang="en-US" sz="2400">
              <a:solidFill>
                <a:srgbClr val="F8F6E3"/>
              </a:solidFill>
            </a:endParaRPr>
          </a:p>
        </p:txBody>
      </p:sp>
      <p:pic>
        <p:nvPicPr>
          <p:cNvPr id="4" name="Picture 3" descr="the-college-of-wooster_200x200.jpg"/>
          <p:cNvPicPr>
            <a:picLocks noChangeAspect="1"/>
          </p:cNvPicPr>
          <p:nvPr/>
        </p:nvPicPr>
        <p:blipFill>
          <a:blip r:embed="rId4"/>
          <a:srcRect/>
          <a:stretch>
            <a:fillRect/>
          </a:stretch>
        </p:blipFill>
        <p:spPr bwMode="auto">
          <a:xfrm>
            <a:off x="6370638" y="5308600"/>
            <a:ext cx="1752600" cy="736600"/>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14342" name="TextBox 4"/>
          <p:cNvSpPr txBox="1">
            <a:spLocks noChangeArrowheads="1"/>
          </p:cNvSpPr>
          <p:nvPr/>
        </p:nvSpPr>
        <p:spPr bwMode="auto">
          <a:xfrm>
            <a:off x="6065838" y="6067425"/>
            <a:ext cx="2362200" cy="338138"/>
          </a:xfrm>
          <a:prstGeom prst="rect">
            <a:avLst/>
          </a:prstGeom>
          <a:noFill/>
          <a:ln w="9525">
            <a:noFill/>
            <a:miter lim="800000"/>
            <a:headEnd/>
            <a:tailEnd/>
          </a:ln>
        </p:spPr>
        <p:txBody>
          <a:bodyPr>
            <a:prstTxWarp prst="textNoShape">
              <a:avLst/>
            </a:prstTxWarp>
            <a:spAutoFit/>
          </a:bodyPr>
          <a:lstStyle/>
          <a:p>
            <a:r>
              <a:rPr lang="en-US" sz="1600">
                <a:latin typeface="Times New Roman" charset="0"/>
                <a:ea typeface="Times New Roman" charset="0"/>
                <a:cs typeface="Times New Roman" charset="0"/>
              </a:rPr>
              <a:t>© 2013 Worth Publishers </a:t>
            </a:r>
          </a:p>
        </p:txBody>
      </p:sp>
      <p:sp>
        <p:nvSpPr>
          <p:cNvPr id="14343" name="TextBox 8"/>
          <p:cNvSpPr txBox="1">
            <a:spLocks noChangeArrowheads="1"/>
          </p:cNvSpPr>
          <p:nvPr/>
        </p:nvSpPr>
        <p:spPr bwMode="auto">
          <a:xfrm>
            <a:off x="5286375" y="1219200"/>
            <a:ext cx="3844925" cy="1497013"/>
          </a:xfrm>
          <a:prstGeom prst="rect">
            <a:avLst/>
          </a:prstGeom>
          <a:noFill/>
          <a:ln w="9525">
            <a:noFill/>
            <a:miter lim="800000"/>
            <a:headEnd/>
            <a:tailEnd/>
          </a:ln>
        </p:spPr>
        <p:txBody>
          <a:bodyPr>
            <a:prstTxWarp prst="textNoShape">
              <a:avLst/>
            </a:prstTxWarp>
            <a:spAutoFit/>
          </a:bodyPr>
          <a:lstStyle/>
          <a:p>
            <a:pPr algn="ctr">
              <a:lnSpc>
                <a:spcPts val="3600"/>
              </a:lnSpc>
            </a:pPr>
            <a:r>
              <a:rPr lang="en-US" sz="4000" b="1">
                <a:solidFill>
                  <a:srgbClr val="F8F6E3"/>
                </a:solidFill>
                <a:latin typeface="Calibri" charset="0"/>
              </a:rPr>
              <a:t>Consciousness </a:t>
            </a:r>
          </a:p>
          <a:p>
            <a:pPr algn="ctr">
              <a:lnSpc>
                <a:spcPts val="3600"/>
              </a:lnSpc>
            </a:pPr>
            <a:r>
              <a:rPr lang="en-US" sz="4000" b="1">
                <a:solidFill>
                  <a:srgbClr val="F8F6E3"/>
                </a:solidFill>
                <a:latin typeface="Calibri" charset="0"/>
              </a:rPr>
              <a:t>and the Two-Track Mind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5554663" cy="1143000"/>
          </a:xfrm>
        </p:spPr>
        <p:txBody>
          <a:bodyPr/>
          <a:lstStyle/>
          <a:p>
            <a:pPr eaLnBrk="1" hangingPunct="1"/>
            <a:r>
              <a:rPr lang="en-US" b="1">
                <a:solidFill>
                  <a:srgbClr val="3AA082"/>
                </a:solidFill>
              </a:rPr>
              <a:t>Effects of Alcohol Use</a:t>
            </a:r>
          </a:p>
        </p:txBody>
      </p:sp>
      <p:sp>
        <p:nvSpPr>
          <p:cNvPr id="3" name="Content Placeholder 2"/>
          <p:cNvSpPr>
            <a:spLocks noGrp="1"/>
          </p:cNvSpPr>
          <p:nvPr>
            <p:ph idx="1"/>
          </p:nvPr>
        </p:nvSpPr>
        <p:spPr>
          <a:xfrm>
            <a:off x="403225" y="914400"/>
            <a:ext cx="4672013" cy="5576888"/>
          </a:xfrm>
        </p:spPr>
        <p:txBody>
          <a:bodyPr/>
          <a:lstStyle/>
          <a:p>
            <a:pPr marL="0" indent="0" eaLnBrk="1" hangingPunct="1">
              <a:lnSpc>
                <a:spcPts val="2800"/>
              </a:lnSpc>
              <a:spcAft>
                <a:spcPts val="600"/>
              </a:spcAft>
              <a:buFont typeface="Arial" charset="0"/>
              <a:buNone/>
            </a:pPr>
            <a:r>
              <a:rPr lang="en-US" sz="2800" b="1">
                <a:solidFill>
                  <a:srgbClr val="444EA2"/>
                </a:solidFill>
              </a:rPr>
              <a:t>Impact on functioning</a:t>
            </a:r>
          </a:p>
          <a:p>
            <a:pPr marL="0" indent="0" eaLnBrk="1" hangingPunct="1">
              <a:lnSpc>
                <a:spcPts val="2800"/>
              </a:lnSpc>
              <a:spcAft>
                <a:spcPts val="600"/>
              </a:spcAft>
              <a:buFont typeface="Wingdings" charset="2"/>
              <a:buChar char="§"/>
            </a:pPr>
            <a:r>
              <a:rPr lang="en-US" sz="2800" b="1">
                <a:solidFill>
                  <a:srgbClr val="444EA2"/>
                </a:solidFill>
              </a:rPr>
              <a:t>Slow neural processing</a:t>
            </a:r>
            <a:r>
              <a:rPr lang="en-US" sz="2800"/>
              <a:t>, reduced sympathetic nervous system activity, and slower thought and physical reaction</a:t>
            </a:r>
          </a:p>
          <a:p>
            <a:pPr marL="0" indent="0" eaLnBrk="1" hangingPunct="1">
              <a:lnSpc>
                <a:spcPts val="2800"/>
              </a:lnSpc>
              <a:spcAft>
                <a:spcPts val="600"/>
              </a:spcAft>
              <a:buFont typeface="Wingdings" charset="2"/>
              <a:buChar char="§"/>
            </a:pPr>
            <a:r>
              <a:rPr lang="en-US" sz="2800" b="1">
                <a:solidFill>
                  <a:srgbClr val="444EA2"/>
                </a:solidFill>
              </a:rPr>
              <a:t>Reduced memory formation </a:t>
            </a:r>
            <a:r>
              <a:rPr lang="en-US" sz="2800"/>
              <a:t>caused by disrupted REM sleep and reduced synapse formation</a:t>
            </a:r>
          </a:p>
          <a:p>
            <a:pPr marL="0" indent="0" eaLnBrk="1" hangingPunct="1">
              <a:lnSpc>
                <a:spcPts val="2800"/>
              </a:lnSpc>
              <a:spcAft>
                <a:spcPts val="600"/>
              </a:spcAft>
              <a:buFont typeface="Wingdings" charset="2"/>
              <a:buChar char="§"/>
            </a:pPr>
            <a:r>
              <a:rPr lang="en-US" sz="2800" b="1">
                <a:solidFill>
                  <a:srgbClr val="444EA2"/>
                </a:solidFill>
              </a:rPr>
              <a:t>Impaired self-control</a:t>
            </a:r>
            <a:r>
              <a:rPr lang="en-US" sz="2800"/>
              <a:t>, impaired judgment, self-monitoring, and inhibition; increased accidents and  aggression</a:t>
            </a:r>
          </a:p>
        </p:txBody>
      </p:sp>
      <p:pic>
        <p:nvPicPr>
          <p:cNvPr id="4" name="Picture 5" descr="12673_MyersPsy8e_fig"/>
          <p:cNvPicPr>
            <a:picLocks noChangeAspect="1" noChangeArrowheads="1"/>
          </p:cNvPicPr>
          <p:nvPr/>
        </p:nvPicPr>
        <p:blipFill>
          <a:blip r:embed="rId3"/>
          <a:srcRect r="50388"/>
          <a:stretch>
            <a:fillRect/>
          </a:stretch>
        </p:blipFill>
        <p:spPr bwMode="auto">
          <a:xfrm>
            <a:off x="5908675" y="4025900"/>
            <a:ext cx="2789238" cy="2714625"/>
          </a:xfrm>
          <a:prstGeom prst="rect">
            <a:avLst/>
          </a:prstGeom>
          <a:noFill/>
          <a:ln w="9525">
            <a:noFill/>
            <a:miter lim="800000"/>
            <a:headEnd/>
            <a:tailEnd/>
          </a:ln>
        </p:spPr>
      </p:pic>
      <p:pic>
        <p:nvPicPr>
          <p:cNvPr id="5" name="Picture 5" descr="12673_MyersPsy8e_fig"/>
          <p:cNvPicPr>
            <a:picLocks noChangeAspect="1" noChangeArrowheads="1"/>
          </p:cNvPicPr>
          <p:nvPr/>
        </p:nvPicPr>
        <p:blipFill>
          <a:blip r:embed="rId3"/>
          <a:srcRect l="49612"/>
          <a:stretch>
            <a:fillRect/>
          </a:stretch>
        </p:blipFill>
        <p:spPr bwMode="auto">
          <a:xfrm>
            <a:off x="5908675" y="1308100"/>
            <a:ext cx="2606675" cy="2498725"/>
          </a:xfrm>
          <a:prstGeom prst="rect">
            <a:avLst/>
          </a:prstGeom>
          <a:noFill/>
          <a:ln w="9525">
            <a:noFill/>
            <a:miter lim="800000"/>
            <a:headEnd/>
            <a:tailEnd/>
          </a:ln>
        </p:spPr>
      </p:pic>
      <p:sp>
        <p:nvSpPr>
          <p:cNvPr id="6" name="Rectangle 5"/>
          <p:cNvSpPr>
            <a:spLocks noChangeArrowheads="1"/>
          </p:cNvSpPr>
          <p:nvPr/>
        </p:nvSpPr>
        <p:spPr bwMode="auto">
          <a:xfrm>
            <a:off x="6159500" y="415925"/>
            <a:ext cx="2235200" cy="892175"/>
          </a:xfrm>
          <a:prstGeom prst="rect">
            <a:avLst/>
          </a:prstGeom>
          <a:noFill/>
          <a:ln w="9525">
            <a:noFill/>
            <a:miter lim="800000"/>
            <a:headEnd/>
            <a:tailEnd/>
          </a:ln>
        </p:spPr>
        <p:txBody>
          <a:bodyPr wrap="none">
            <a:prstTxWarp prst="textNoShape">
              <a:avLst/>
            </a:prstTxWarp>
            <a:spAutoFit/>
          </a:bodyPr>
          <a:lstStyle/>
          <a:p>
            <a:pPr algn="ctr">
              <a:lnSpc>
                <a:spcPts val="2800"/>
              </a:lnSpc>
              <a:spcAft>
                <a:spcPts val="600"/>
              </a:spcAft>
            </a:pPr>
            <a:r>
              <a:rPr lang="en-US" sz="2800" b="1">
                <a:solidFill>
                  <a:srgbClr val="444EA2"/>
                </a:solidFill>
                <a:latin typeface="Calibri" charset="0"/>
              </a:rPr>
              <a:t>Chronic Use: </a:t>
            </a:r>
          </a:p>
          <a:p>
            <a:pPr algn="ctr">
              <a:lnSpc>
                <a:spcPts val="2800"/>
              </a:lnSpc>
              <a:spcAft>
                <a:spcPts val="600"/>
              </a:spcAft>
            </a:pPr>
            <a:r>
              <a:rPr lang="en-US" sz="2800" b="1">
                <a:solidFill>
                  <a:srgbClr val="444EA2"/>
                </a:solidFill>
                <a:latin typeface="Calibri" charset="0"/>
              </a:rPr>
              <a:t>Brain damage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a:srcRect/>
          <a:stretch>
            <a:fillRect/>
          </a:stretch>
        </p:blipFill>
        <p:spPr bwMode="auto">
          <a:xfrm>
            <a:off x="4389438" y="1222375"/>
            <a:ext cx="4479925" cy="4481513"/>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33795" name="Title 1"/>
          <p:cNvSpPr>
            <a:spLocks noGrp="1"/>
          </p:cNvSpPr>
          <p:nvPr>
            <p:ph type="title"/>
          </p:nvPr>
        </p:nvSpPr>
        <p:spPr>
          <a:xfrm>
            <a:off x="457200" y="103188"/>
            <a:ext cx="8229600" cy="1143000"/>
          </a:xfrm>
        </p:spPr>
        <p:txBody>
          <a:bodyPr/>
          <a:lstStyle/>
          <a:p>
            <a:pPr eaLnBrk="1" hangingPunct="1"/>
            <a:r>
              <a:rPr lang="en-US" b="1">
                <a:solidFill>
                  <a:srgbClr val="3AA082"/>
                </a:solidFill>
              </a:rPr>
              <a:t>Barbiturates </a:t>
            </a:r>
          </a:p>
        </p:txBody>
      </p:sp>
      <p:sp>
        <p:nvSpPr>
          <p:cNvPr id="3" name="Content Placeholder 2"/>
          <p:cNvSpPr>
            <a:spLocks noGrp="1"/>
          </p:cNvSpPr>
          <p:nvPr>
            <p:ph idx="1"/>
          </p:nvPr>
        </p:nvSpPr>
        <p:spPr>
          <a:xfrm>
            <a:off x="215900" y="1017588"/>
            <a:ext cx="3967163" cy="4678362"/>
          </a:xfrm>
        </p:spPr>
        <p:txBody>
          <a:bodyPr/>
          <a:lstStyle/>
          <a:p>
            <a:pPr marL="0" indent="0" eaLnBrk="1" hangingPunct="1">
              <a:lnSpc>
                <a:spcPts val="2800"/>
              </a:lnSpc>
              <a:spcAft>
                <a:spcPts val="600"/>
              </a:spcAft>
              <a:buFont typeface="Arial" charset="0"/>
              <a:buNone/>
            </a:pPr>
            <a:r>
              <a:rPr lang="en-US" sz="2800">
                <a:solidFill>
                  <a:srgbClr val="000000"/>
                </a:solidFill>
              </a:rPr>
              <a:t>Barbiturates are tranquilizers--drugs that depress central nervous system activity.</a:t>
            </a:r>
          </a:p>
          <a:p>
            <a:pPr marL="0" indent="0" eaLnBrk="1" hangingPunct="1">
              <a:lnSpc>
                <a:spcPts val="2800"/>
              </a:lnSpc>
              <a:spcAft>
                <a:spcPts val="600"/>
              </a:spcAft>
              <a:buFont typeface="Wingdings" charset="2"/>
              <a:buChar char="§"/>
            </a:pPr>
            <a:r>
              <a:rPr lang="en-US" sz="2800" b="1">
                <a:solidFill>
                  <a:srgbClr val="000000"/>
                </a:solidFill>
              </a:rPr>
              <a:t>Examples: </a:t>
            </a:r>
            <a:r>
              <a:rPr lang="en-US" sz="2800">
                <a:solidFill>
                  <a:srgbClr val="000000"/>
                </a:solidFill>
              </a:rPr>
              <a:t>Nembutal, Seconal, Amytal</a:t>
            </a:r>
          </a:p>
          <a:p>
            <a:pPr marL="0" indent="0" eaLnBrk="1" hangingPunct="1">
              <a:lnSpc>
                <a:spcPts val="2800"/>
              </a:lnSpc>
              <a:spcAft>
                <a:spcPts val="600"/>
              </a:spcAft>
              <a:buFont typeface="Wingdings" charset="2"/>
              <a:buChar char="§"/>
            </a:pPr>
            <a:r>
              <a:rPr lang="en-US" sz="2800" b="1">
                <a:solidFill>
                  <a:srgbClr val="000000"/>
                </a:solidFill>
              </a:rPr>
              <a:t>Effects: </a:t>
            </a:r>
            <a:r>
              <a:rPr lang="en-US" sz="2800">
                <a:solidFill>
                  <a:srgbClr val="000000"/>
                </a:solidFill>
              </a:rPr>
              <a:t>reducing anxiety and inducing sleep </a:t>
            </a:r>
          </a:p>
          <a:p>
            <a:pPr marL="0" indent="0" eaLnBrk="1" hangingPunct="1">
              <a:lnSpc>
                <a:spcPts val="2800"/>
              </a:lnSpc>
              <a:spcAft>
                <a:spcPts val="600"/>
              </a:spcAft>
              <a:buFont typeface="Wingdings" charset="2"/>
              <a:buChar char="§"/>
            </a:pPr>
            <a:r>
              <a:rPr lang="en-US" sz="2800" b="1">
                <a:solidFill>
                  <a:srgbClr val="000000"/>
                </a:solidFill>
              </a:rPr>
              <a:t>Problems:</a:t>
            </a:r>
            <a:r>
              <a:rPr lang="en-US" sz="2800">
                <a:solidFill>
                  <a:srgbClr val="000000"/>
                </a:solidFill>
              </a:rPr>
              <a:t> reducing memory, judgment, and concentration; can lead to death if combined with alcohol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501650" y="-215900"/>
            <a:ext cx="8458200" cy="1892300"/>
          </a:xfrm>
        </p:spPr>
        <p:txBody>
          <a:bodyPr/>
          <a:lstStyle/>
          <a:p>
            <a:pPr eaLnBrk="1" hangingPunct="1">
              <a:lnSpc>
                <a:spcPts val="4000"/>
              </a:lnSpc>
            </a:pPr>
            <a:r>
              <a:rPr lang="en-US" b="1">
                <a:solidFill>
                  <a:srgbClr val="3AA082"/>
                </a:solidFill>
              </a:rPr>
              <a:t>Opiates: </a:t>
            </a:r>
            <a:br>
              <a:rPr lang="en-US" b="1">
                <a:solidFill>
                  <a:srgbClr val="3AA082"/>
                </a:solidFill>
              </a:rPr>
            </a:br>
            <a:r>
              <a:rPr lang="en-US" sz="3200" b="1" i="1">
                <a:solidFill>
                  <a:srgbClr val="3AA082"/>
                </a:solidFill>
              </a:rPr>
              <a:t>Highly Addictive Depressants</a:t>
            </a:r>
          </a:p>
        </p:txBody>
      </p:sp>
      <p:sp>
        <p:nvSpPr>
          <p:cNvPr id="3" name="Content Placeholder 2"/>
          <p:cNvSpPr>
            <a:spLocks noGrp="1"/>
          </p:cNvSpPr>
          <p:nvPr>
            <p:ph idx="1"/>
          </p:nvPr>
        </p:nvSpPr>
        <p:spPr>
          <a:xfrm>
            <a:off x="282575" y="1327150"/>
            <a:ext cx="3340100" cy="4181475"/>
          </a:xfrm>
        </p:spPr>
        <p:txBody>
          <a:bodyPr/>
          <a:lstStyle/>
          <a:p>
            <a:pPr eaLnBrk="1" hangingPunct="1">
              <a:lnSpc>
                <a:spcPts val="2800"/>
              </a:lnSpc>
              <a:spcAft>
                <a:spcPts val="600"/>
              </a:spcAft>
              <a:buClr>
                <a:schemeClr val="tx1"/>
              </a:buClr>
              <a:buFont typeface="Wingdings" charset="2"/>
              <a:buChar char="§"/>
            </a:pPr>
            <a:r>
              <a:rPr lang="en-US" sz="2200">
                <a:solidFill>
                  <a:srgbClr val="000000"/>
                </a:solidFill>
              </a:rPr>
              <a:t>Opiates depress nervous system activity; this reduces anxiety, and especially reduces pain.</a:t>
            </a:r>
          </a:p>
          <a:p>
            <a:pPr eaLnBrk="1" hangingPunct="1">
              <a:lnSpc>
                <a:spcPts val="2800"/>
              </a:lnSpc>
              <a:spcAft>
                <a:spcPts val="600"/>
              </a:spcAft>
              <a:buClr>
                <a:schemeClr val="tx1"/>
              </a:buClr>
              <a:buFont typeface="Wingdings" charset="2"/>
              <a:buChar char="§"/>
            </a:pPr>
            <a:r>
              <a:rPr lang="en-US" sz="2200">
                <a:solidFill>
                  <a:srgbClr val="000000"/>
                </a:solidFill>
              </a:rPr>
              <a:t>High doses of opiates produce euphoria.</a:t>
            </a:r>
          </a:p>
          <a:p>
            <a:pPr eaLnBrk="1" hangingPunct="1">
              <a:lnSpc>
                <a:spcPts val="2800"/>
              </a:lnSpc>
              <a:spcAft>
                <a:spcPts val="600"/>
              </a:spcAft>
              <a:buClr>
                <a:schemeClr val="tx1"/>
              </a:buClr>
              <a:buFont typeface="Wingdings" charset="2"/>
              <a:buChar char="§"/>
            </a:pPr>
            <a:r>
              <a:rPr lang="en-US" sz="2200">
                <a:solidFill>
                  <a:srgbClr val="000000"/>
                </a:solidFill>
              </a:rPr>
              <a:t>Opiates work at receptor sites for the body’s natural pain reducers (endorphins).</a:t>
            </a:r>
          </a:p>
        </p:txBody>
      </p:sp>
      <p:pic>
        <p:nvPicPr>
          <p:cNvPr id="119815" name="Picture 7"/>
          <p:cNvPicPr>
            <a:picLocks noChangeAspect="1" noChangeArrowheads="1"/>
          </p:cNvPicPr>
          <p:nvPr/>
        </p:nvPicPr>
        <p:blipFill>
          <a:blip r:embed="rId3"/>
          <a:srcRect t="17999"/>
          <a:stretch>
            <a:fillRect/>
          </a:stretch>
        </p:blipFill>
        <p:spPr bwMode="auto">
          <a:xfrm>
            <a:off x="3763963" y="2082800"/>
            <a:ext cx="5113337" cy="3009900"/>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35845" name="Rectangle 3"/>
          <p:cNvSpPr>
            <a:spLocks noChangeArrowheads="1"/>
          </p:cNvSpPr>
          <p:nvPr/>
        </p:nvSpPr>
        <p:spPr bwMode="auto">
          <a:xfrm>
            <a:off x="3932238" y="2182813"/>
            <a:ext cx="2536825" cy="2605087"/>
          </a:xfrm>
          <a:prstGeom prst="rect">
            <a:avLst/>
          </a:prstGeom>
          <a:noFill/>
          <a:ln w="9525">
            <a:noFill/>
            <a:miter lim="800000"/>
            <a:headEnd/>
            <a:tailEnd/>
          </a:ln>
        </p:spPr>
        <p:txBody>
          <a:bodyPr>
            <a:prstTxWarp prst="textNoShape">
              <a:avLst/>
            </a:prstTxWarp>
            <a:spAutoFit/>
          </a:bodyPr>
          <a:lstStyle/>
          <a:p>
            <a:pPr>
              <a:lnSpc>
                <a:spcPts val="2800"/>
              </a:lnSpc>
              <a:spcBef>
                <a:spcPct val="20000"/>
              </a:spcBef>
              <a:spcAft>
                <a:spcPts val="600"/>
              </a:spcAft>
              <a:buClr>
                <a:srgbClr val="000000"/>
              </a:buClr>
            </a:pPr>
            <a:r>
              <a:rPr lang="en-US" sz="2800" b="1">
                <a:solidFill>
                  <a:srgbClr val="FCD5B5"/>
                </a:solidFill>
                <a:latin typeface="Calibri" charset="0"/>
              </a:rPr>
              <a:t>Opiates</a:t>
            </a:r>
            <a:r>
              <a:rPr lang="en-US" sz="2800" b="1">
                <a:solidFill>
                  <a:srgbClr val="444EA2"/>
                </a:solidFill>
                <a:latin typeface="Calibri" charset="0"/>
              </a:rPr>
              <a:t> </a:t>
            </a:r>
            <a:r>
              <a:rPr lang="en-US" sz="2800">
                <a:solidFill>
                  <a:srgbClr val="F8F6E3"/>
                </a:solidFill>
                <a:latin typeface="Calibri" charset="0"/>
              </a:rPr>
              <a:t>are chemicals such as morphine and heroin that are made from the opium poppy.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7"/>
          <p:cNvPicPr>
            <a:picLocks noChangeAspect="1"/>
          </p:cNvPicPr>
          <p:nvPr/>
        </p:nvPicPr>
        <p:blipFill>
          <a:blip r:embed="rId3"/>
          <a:srcRect/>
          <a:stretch>
            <a:fillRect/>
          </a:stretch>
        </p:blipFill>
        <p:spPr bwMode="auto">
          <a:xfrm>
            <a:off x="4310063" y="1822450"/>
            <a:ext cx="4833937" cy="4833938"/>
          </a:xfrm>
          <a:prstGeom prst="rect">
            <a:avLst/>
          </a:prstGeom>
          <a:noFill/>
          <a:ln w="9525">
            <a:noFill/>
            <a:miter lim="800000"/>
            <a:headEnd/>
            <a:tailEnd/>
          </a:ln>
        </p:spPr>
      </p:pic>
      <p:sp>
        <p:nvSpPr>
          <p:cNvPr id="37891"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a:solidFill>
                  <a:srgbClr val="F8F6E3"/>
                </a:solidFill>
              </a:rPr>
              <a:t>Stimulants</a:t>
            </a:r>
          </a:p>
        </p:txBody>
      </p:sp>
      <p:sp>
        <p:nvSpPr>
          <p:cNvPr id="3" name="Content Placeholder 2"/>
          <p:cNvSpPr>
            <a:spLocks noGrp="1"/>
          </p:cNvSpPr>
          <p:nvPr>
            <p:ph idx="1"/>
          </p:nvPr>
        </p:nvSpPr>
        <p:spPr>
          <a:xfrm>
            <a:off x="514350" y="2279650"/>
            <a:ext cx="4865688" cy="4086225"/>
          </a:xfrm>
        </p:spPr>
        <p:txBody>
          <a:bodyPr/>
          <a:lstStyle/>
          <a:p>
            <a:pPr eaLnBrk="1" hangingPunct="1"/>
            <a:endParaRPr lang="en-US" sz="2800"/>
          </a:p>
          <a:p>
            <a:pPr eaLnBrk="1" hangingPunct="1">
              <a:buFont typeface="Arial" charset="0"/>
              <a:buNone/>
            </a:pPr>
            <a:r>
              <a:rPr lang="en-US" sz="2800" b="1"/>
              <a:t>Examples of stimulants:</a:t>
            </a:r>
          </a:p>
          <a:p>
            <a:pPr eaLnBrk="1" hangingPunct="1">
              <a:buFont typeface="Wingdings" charset="2"/>
              <a:buChar char="§"/>
            </a:pPr>
            <a:r>
              <a:rPr lang="en-US" sz="2800"/>
              <a:t>Caffeine</a:t>
            </a:r>
          </a:p>
          <a:p>
            <a:pPr eaLnBrk="1" hangingPunct="1">
              <a:buFont typeface="Wingdings" charset="2"/>
              <a:buChar char="§"/>
            </a:pPr>
            <a:r>
              <a:rPr lang="en-US" sz="2800"/>
              <a:t>Nicotine</a:t>
            </a:r>
          </a:p>
          <a:p>
            <a:pPr eaLnBrk="1" hangingPunct="1">
              <a:buFont typeface="Wingdings" charset="2"/>
              <a:buChar char="§"/>
            </a:pPr>
            <a:r>
              <a:rPr lang="en-US" sz="2800"/>
              <a:t>Amphetamines, Methamphetamine</a:t>
            </a:r>
          </a:p>
          <a:p>
            <a:pPr eaLnBrk="1" hangingPunct="1">
              <a:buFont typeface="Wingdings" charset="2"/>
              <a:buChar char="§"/>
            </a:pPr>
            <a:r>
              <a:rPr lang="en-US" sz="2800"/>
              <a:t>Cocaine</a:t>
            </a:r>
          </a:p>
          <a:p>
            <a:pPr eaLnBrk="1" hangingPunct="1">
              <a:buFont typeface="Wingdings" charset="2"/>
              <a:buChar char="§"/>
            </a:pPr>
            <a:r>
              <a:rPr lang="en-US" sz="2800"/>
              <a:t>Ecstasy</a:t>
            </a:r>
          </a:p>
        </p:txBody>
      </p:sp>
      <p:sp>
        <p:nvSpPr>
          <p:cNvPr id="5" name="Rounded Rectangle 4"/>
          <p:cNvSpPr>
            <a:spLocks noChangeArrowheads="1"/>
          </p:cNvSpPr>
          <p:nvPr/>
        </p:nvSpPr>
        <p:spPr bwMode="auto">
          <a:xfrm>
            <a:off x="4283075" y="0"/>
            <a:ext cx="3832225" cy="1435100"/>
          </a:xfrm>
          <a:prstGeom prst="roundRect">
            <a:avLst>
              <a:gd name="adj" fmla="val 16667"/>
            </a:avLst>
          </a:prstGeom>
          <a:solidFill>
            <a:srgbClr val="F8F6E3"/>
          </a:solidFill>
          <a:ln w="9525">
            <a:noFill/>
            <a:round/>
            <a:headEnd/>
            <a:tailEnd/>
          </a:ln>
        </p:spPr>
        <p:txBody>
          <a:bodyPr anchor="ctr">
            <a:prstTxWarp prst="textNoShape">
              <a:avLst/>
            </a:prstTxWarp>
          </a:bodyPr>
          <a:lstStyle/>
          <a:p>
            <a:pPr algn="ctr">
              <a:lnSpc>
                <a:spcPts val="2000"/>
              </a:lnSpc>
            </a:pPr>
            <a:r>
              <a:rPr lang="en-US" sz="2400" b="1">
                <a:solidFill>
                  <a:srgbClr val="444EA2"/>
                </a:solidFill>
                <a:latin typeface="Calibri" charset="0"/>
              </a:rPr>
              <a:t>Stimulants are drugs which intensify neural activity and bodily functions.</a:t>
            </a:r>
          </a:p>
        </p:txBody>
      </p:sp>
      <p:sp>
        <p:nvSpPr>
          <p:cNvPr id="6" name="Rectangle 5"/>
          <p:cNvSpPr>
            <a:spLocks noChangeArrowheads="1"/>
          </p:cNvSpPr>
          <p:nvPr/>
        </p:nvSpPr>
        <p:spPr bwMode="auto">
          <a:xfrm>
            <a:off x="0" y="1470025"/>
            <a:ext cx="5503863" cy="1444625"/>
          </a:xfrm>
          <a:prstGeom prst="rect">
            <a:avLst/>
          </a:prstGeom>
          <a:noFill/>
          <a:ln w="9525">
            <a:noFill/>
            <a:miter lim="800000"/>
            <a:headEnd/>
            <a:tailEnd/>
          </a:ln>
        </p:spPr>
        <p:txBody>
          <a:bodyPr>
            <a:prstTxWarp prst="textNoShape">
              <a:avLst/>
            </a:prstTxWarp>
          </a:bodyPr>
          <a:lstStyle/>
          <a:p>
            <a:pPr>
              <a:lnSpc>
                <a:spcPts val="2000"/>
              </a:lnSpc>
              <a:spcBef>
                <a:spcPct val="20000"/>
              </a:spcBef>
              <a:spcAft>
                <a:spcPts val="600"/>
              </a:spcAft>
              <a:buFont typeface="Arial" charset="0"/>
              <a:buNone/>
            </a:pPr>
            <a:r>
              <a:rPr lang="en-US" sz="2800" b="1">
                <a:solidFill>
                  <a:srgbClr val="000000"/>
                </a:solidFill>
                <a:latin typeface="Calibri" charset="0"/>
              </a:rPr>
              <a:t>Some physical effects of stimulants: </a:t>
            </a:r>
            <a:r>
              <a:rPr lang="en-US" sz="2400" b="1">
                <a:solidFill>
                  <a:srgbClr val="000000"/>
                </a:solidFill>
                <a:latin typeface="Calibri" charset="0"/>
              </a:rPr>
              <a:t>dilated pupils, increased breathing and heart rate, increased blood sugar, decreased appetite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nodeType="afterGroup">
                            <p:stCondLst>
                              <p:cond delay="500"/>
                            </p:stCondLst>
                            <p:childTnLst>
                              <p:par>
                                <p:cTn id="16" presetID="10" presetClass="entr" presetSubtype="0" fill="hold" grpId="0" nodeType="afterEffect">
                                  <p:stCondLst>
                                    <p:cond delay="5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nodeType="afterGroup">
                            <p:stCondLst>
                              <p:cond delay="1500"/>
                            </p:stCondLst>
                            <p:childTnLst>
                              <p:par>
                                <p:cTn id="20" presetID="10" presetClass="entr" presetSubtype="0" fill="hold" grpId="0" nodeType="after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nodeType="afterGroup">
                            <p:stCondLst>
                              <p:cond delay="2500"/>
                            </p:stCondLst>
                            <p:childTnLst>
                              <p:par>
                                <p:cTn id="24" presetID="10" presetClass="entr" presetSubtype="0" fill="hold" grpId="0" nodeType="afterEffect">
                                  <p:stCondLst>
                                    <p:cond delay="5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nodeType="afterGroup">
                            <p:stCondLst>
                              <p:cond delay="3500"/>
                            </p:stCondLst>
                            <p:childTnLst>
                              <p:par>
                                <p:cTn id="28" presetID="10" presetClass="entr" presetSubtype="0" fill="hold" grpId="0" nodeType="afterEffect">
                                  <p:stCondLst>
                                    <p:cond delay="50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nodeType="afterGroup">
                            <p:stCondLst>
                              <p:cond delay="4500"/>
                            </p:stCondLst>
                            <p:childTnLst>
                              <p:par>
                                <p:cTn id="32" presetID="10" presetClass="entr" presetSubtype="0" fill="hold" grpId="0" nodeType="afterEffect">
                                  <p:stCondLst>
                                    <p:cond delay="5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nodeType="afterGroup">
                            <p:stCondLst>
                              <p:cond delay="5500"/>
                            </p:stCondLst>
                            <p:childTnLst>
                              <p:par>
                                <p:cTn id="36" presetID="10" presetClass="entr" presetSubtype="0" fill="hold" grpId="0" nodeType="afterEffect">
                                  <p:stCondLst>
                                    <p:cond delay="50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a:solidFill>
                  <a:srgbClr val="A0366C"/>
                </a:solidFill>
              </a:rPr>
              <a:t>Caffeine</a:t>
            </a:r>
          </a:p>
        </p:txBody>
      </p:sp>
      <p:pic>
        <p:nvPicPr>
          <p:cNvPr id="39939" name="Picture 2"/>
          <p:cNvPicPr>
            <a:picLocks noChangeAspect="1" noChangeArrowheads="1"/>
          </p:cNvPicPr>
          <p:nvPr/>
        </p:nvPicPr>
        <p:blipFill>
          <a:blip r:embed="rId3"/>
          <a:srcRect/>
          <a:stretch>
            <a:fillRect/>
          </a:stretch>
        </p:blipFill>
        <p:spPr bwMode="auto">
          <a:xfrm>
            <a:off x="3986213" y="1211263"/>
            <a:ext cx="5157787" cy="5157787"/>
          </a:xfrm>
          <a:prstGeom prst="rect">
            <a:avLst/>
          </a:prstGeom>
          <a:noFill/>
          <a:ln w="9525">
            <a:noFill/>
            <a:miter lim="800000"/>
            <a:headEnd/>
            <a:tailEnd/>
          </a:ln>
        </p:spPr>
      </p:pic>
      <p:sp>
        <p:nvSpPr>
          <p:cNvPr id="3" name="Content Placeholder 2"/>
          <p:cNvSpPr>
            <a:spLocks noGrp="1"/>
          </p:cNvSpPr>
          <p:nvPr>
            <p:ph idx="1"/>
          </p:nvPr>
        </p:nvSpPr>
        <p:spPr>
          <a:xfrm>
            <a:off x="515938" y="1211263"/>
            <a:ext cx="4021137" cy="5105400"/>
          </a:xfrm>
        </p:spPr>
        <p:txBody>
          <a:bodyPr/>
          <a:lstStyle/>
          <a:p>
            <a:pPr eaLnBrk="1" hangingPunct="1">
              <a:lnSpc>
                <a:spcPts val="2800"/>
              </a:lnSpc>
              <a:spcAft>
                <a:spcPts val="600"/>
              </a:spcAft>
              <a:buClr>
                <a:schemeClr val="tx1"/>
              </a:buClr>
              <a:buFont typeface="Wingdings" charset="2"/>
              <a:buChar char="§"/>
            </a:pPr>
            <a:r>
              <a:rPr lang="en-US" sz="2600">
                <a:solidFill>
                  <a:srgbClr val="000000"/>
                </a:solidFill>
              </a:rPr>
              <a:t>adds energy</a:t>
            </a:r>
          </a:p>
          <a:p>
            <a:pPr eaLnBrk="1" hangingPunct="1">
              <a:lnSpc>
                <a:spcPts val="2800"/>
              </a:lnSpc>
              <a:spcAft>
                <a:spcPts val="600"/>
              </a:spcAft>
              <a:buClr>
                <a:schemeClr val="tx1"/>
              </a:buClr>
              <a:buFont typeface="Wingdings" charset="2"/>
              <a:buChar char="§"/>
            </a:pPr>
            <a:r>
              <a:rPr lang="en-US" sz="2600">
                <a:solidFill>
                  <a:srgbClr val="000000"/>
                </a:solidFill>
              </a:rPr>
              <a:t>disrupts sleep for 3-4 hours</a:t>
            </a:r>
          </a:p>
          <a:p>
            <a:pPr eaLnBrk="1" hangingPunct="1">
              <a:lnSpc>
                <a:spcPts val="2800"/>
              </a:lnSpc>
              <a:spcAft>
                <a:spcPts val="600"/>
              </a:spcAft>
              <a:buClr>
                <a:schemeClr val="tx1"/>
              </a:buClr>
              <a:buFont typeface="Wingdings" charset="2"/>
              <a:buChar char="§"/>
            </a:pPr>
            <a:r>
              <a:rPr lang="en-US" sz="2600">
                <a:solidFill>
                  <a:srgbClr val="000000"/>
                </a:solidFill>
              </a:rPr>
              <a:t>can lead to withdrawal symptoms if used daily:</a:t>
            </a:r>
          </a:p>
          <a:p>
            <a:pPr lvl="1" eaLnBrk="1" hangingPunct="1">
              <a:lnSpc>
                <a:spcPts val="2800"/>
              </a:lnSpc>
              <a:spcAft>
                <a:spcPts val="600"/>
              </a:spcAft>
              <a:buFont typeface="Wingdings" charset="2"/>
              <a:buChar char="§"/>
            </a:pPr>
            <a:r>
              <a:rPr lang="en-US" sz="2600">
                <a:solidFill>
                  <a:srgbClr val="000000"/>
                </a:solidFill>
              </a:rPr>
              <a:t>headaches</a:t>
            </a:r>
          </a:p>
          <a:p>
            <a:pPr lvl="1" eaLnBrk="1" hangingPunct="1">
              <a:lnSpc>
                <a:spcPts val="2800"/>
              </a:lnSpc>
              <a:spcAft>
                <a:spcPts val="600"/>
              </a:spcAft>
              <a:buFont typeface="Wingdings" charset="2"/>
              <a:buChar char="§"/>
            </a:pPr>
            <a:r>
              <a:rPr lang="en-US" sz="2600">
                <a:solidFill>
                  <a:srgbClr val="000000"/>
                </a:solidFill>
              </a:rPr>
              <a:t>irritability</a:t>
            </a:r>
          </a:p>
          <a:p>
            <a:pPr lvl="1" eaLnBrk="1" hangingPunct="1">
              <a:lnSpc>
                <a:spcPts val="2800"/>
              </a:lnSpc>
              <a:spcAft>
                <a:spcPts val="600"/>
              </a:spcAft>
              <a:buFont typeface="Wingdings" charset="2"/>
              <a:buChar char="§"/>
            </a:pPr>
            <a:r>
              <a:rPr lang="en-US" sz="2600">
                <a:solidFill>
                  <a:srgbClr val="000000"/>
                </a:solidFill>
              </a:rPr>
              <a:t>fatigue</a:t>
            </a:r>
          </a:p>
          <a:p>
            <a:pPr lvl="1" eaLnBrk="1" hangingPunct="1">
              <a:lnSpc>
                <a:spcPts val="2800"/>
              </a:lnSpc>
              <a:spcAft>
                <a:spcPts val="600"/>
              </a:spcAft>
              <a:buFont typeface="Wingdings" charset="2"/>
              <a:buChar char="§"/>
            </a:pPr>
            <a:r>
              <a:rPr lang="en-US" sz="2600">
                <a:solidFill>
                  <a:srgbClr val="000000"/>
                </a:solidFill>
              </a:rPr>
              <a:t>difficulty concentrating</a:t>
            </a:r>
          </a:p>
          <a:p>
            <a:pPr lvl="1" eaLnBrk="1" hangingPunct="1">
              <a:lnSpc>
                <a:spcPts val="2800"/>
              </a:lnSpc>
              <a:spcAft>
                <a:spcPts val="600"/>
              </a:spcAft>
              <a:buFont typeface="Wingdings" charset="2"/>
              <a:buChar char="§"/>
            </a:pPr>
            <a:r>
              <a:rPr lang="en-US" sz="2600">
                <a:solidFill>
                  <a:srgbClr val="000000"/>
                </a:solidFill>
              </a:rPr>
              <a:t>depression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0" y="0"/>
            <a:ext cx="8526463" cy="6845300"/>
          </a:xfrm>
          <a:prstGeom prst="rect">
            <a:avLst/>
          </a:prstGeom>
          <a:noFill/>
          <a:ln w="9525">
            <a:noFill/>
            <a:miter lim="800000"/>
            <a:headEnd/>
            <a:tailEnd/>
          </a:ln>
        </p:spPr>
      </p:pic>
      <p:sp>
        <p:nvSpPr>
          <p:cNvPr id="41987" name="Title 1"/>
          <p:cNvSpPr>
            <a:spLocks noGrp="1"/>
          </p:cNvSpPr>
          <p:nvPr>
            <p:ph type="title"/>
          </p:nvPr>
        </p:nvSpPr>
        <p:spPr>
          <a:xfrm>
            <a:off x="5235575" y="0"/>
            <a:ext cx="3908425" cy="877888"/>
          </a:xfrm>
        </p:spPr>
        <p:txBody>
          <a:bodyPr/>
          <a:lstStyle/>
          <a:p>
            <a:pPr eaLnBrk="1" hangingPunct="1"/>
            <a:r>
              <a:rPr lang="en-US" sz="4900" b="1">
                <a:solidFill>
                  <a:srgbClr val="A0366C"/>
                </a:solidFill>
              </a:rPr>
              <a:t>Nicotine</a:t>
            </a:r>
            <a:endParaRPr lang="en-US" sz="4900"/>
          </a:p>
        </p:txBody>
      </p:sp>
      <p:sp>
        <p:nvSpPr>
          <p:cNvPr id="41988" name="Content Placeholder 2"/>
          <p:cNvSpPr>
            <a:spLocks noGrp="1"/>
          </p:cNvSpPr>
          <p:nvPr>
            <p:ph idx="1"/>
          </p:nvPr>
        </p:nvSpPr>
        <p:spPr>
          <a:xfrm>
            <a:off x="6794500" y="2797175"/>
            <a:ext cx="2268538" cy="2114550"/>
          </a:xfrm>
        </p:spPr>
        <p:txBody>
          <a:bodyPr/>
          <a:lstStyle/>
          <a:p>
            <a:pPr marL="0" indent="0" eaLnBrk="1" hangingPunct="1">
              <a:lnSpc>
                <a:spcPts val="2800"/>
              </a:lnSpc>
              <a:buFont typeface="Arial" charset="0"/>
              <a:buNone/>
            </a:pPr>
            <a:r>
              <a:rPr lang="en-US" b="1" i="1">
                <a:solidFill>
                  <a:srgbClr val="A0366C"/>
                </a:solidFill>
              </a:rPr>
              <a:t>The main effect of nicotine use is ADDICTION.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7239000" cy="1143000"/>
          </a:xfrm>
        </p:spPr>
        <p:txBody>
          <a:bodyPr/>
          <a:lstStyle/>
          <a:p>
            <a:pPr eaLnBrk="1" hangingPunct="1"/>
            <a:r>
              <a:rPr lang="en-US" sz="4800" b="1">
                <a:solidFill>
                  <a:srgbClr val="A0366C"/>
                </a:solidFill>
              </a:rPr>
              <a:t>Why do people smoke?</a:t>
            </a:r>
          </a:p>
        </p:txBody>
      </p:sp>
      <p:sp>
        <p:nvSpPr>
          <p:cNvPr id="3" name="Content Placeholder 2"/>
          <p:cNvSpPr>
            <a:spLocks noGrp="1"/>
          </p:cNvSpPr>
          <p:nvPr>
            <p:ph idx="1"/>
          </p:nvPr>
        </p:nvSpPr>
        <p:spPr>
          <a:xfrm>
            <a:off x="323850" y="1577975"/>
            <a:ext cx="4625975" cy="4275138"/>
          </a:xfrm>
        </p:spPr>
        <p:txBody>
          <a:bodyPr/>
          <a:lstStyle/>
          <a:p>
            <a:pPr eaLnBrk="1" hangingPunct="1">
              <a:lnSpc>
                <a:spcPts val="2800"/>
              </a:lnSpc>
              <a:spcAft>
                <a:spcPts val="600"/>
              </a:spcAft>
              <a:buFont typeface="Wingdings" charset="2"/>
              <a:buChar char="§"/>
            </a:pPr>
            <a:r>
              <a:rPr lang="en-US" sz="2200" b="1">
                <a:solidFill>
                  <a:srgbClr val="444EA2"/>
                </a:solidFill>
              </a:rPr>
              <a:t>Starting</a:t>
            </a:r>
            <a:r>
              <a:rPr lang="en-US" sz="2200"/>
              <a:t> to smoke: invited by peers, influenced by culture and media</a:t>
            </a:r>
          </a:p>
          <a:p>
            <a:pPr eaLnBrk="1" hangingPunct="1">
              <a:lnSpc>
                <a:spcPts val="2800"/>
              </a:lnSpc>
              <a:spcAft>
                <a:spcPts val="600"/>
              </a:spcAft>
              <a:buFont typeface="Wingdings" charset="2"/>
              <a:buChar char="§"/>
            </a:pPr>
            <a:r>
              <a:rPr lang="en-US" sz="2200" b="1">
                <a:solidFill>
                  <a:srgbClr val="444EA2"/>
                </a:solidFill>
              </a:rPr>
              <a:t>Continuing: </a:t>
            </a:r>
            <a:r>
              <a:rPr lang="en-US" sz="2200"/>
              <a:t>positively reinforced by physically stimulating effects</a:t>
            </a:r>
          </a:p>
          <a:p>
            <a:pPr eaLnBrk="1" hangingPunct="1">
              <a:lnSpc>
                <a:spcPts val="2800"/>
              </a:lnSpc>
              <a:spcAft>
                <a:spcPts val="600"/>
              </a:spcAft>
              <a:buFont typeface="Wingdings" charset="2"/>
              <a:buChar char="§"/>
            </a:pPr>
            <a:r>
              <a:rPr lang="en-US" sz="2200" b="1">
                <a:solidFill>
                  <a:srgbClr val="444EA2"/>
                </a:solidFill>
              </a:rPr>
              <a:t>Not stopping: </a:t>
            </a:r>
            <a:r>
              <a:rPr lang="en-US" sz="2200"/>
              <a:t>after regular use, smokers have difficulty stopping because of withdrawal symptoms such as insomnia, anxiety, distractibility, and irritability</a:t>
            </a:r>
          </a:p>
        </p:txBody>
      </p:sp>
      <p:pic>
        <p:nvPicPr>
          <p:cNvPr id="1026" name="Picture 2"/>
          <p:cNvPicPr>
            <a:picLocks noChangeAspect="1" noChangeArrowheads="1"/>
          </p:cNvPicPr>
          <p:nvPr/>
        </p:nvPicPr>
        <p:blipFill>
          <a:blip r:embed="rId3"/>
          <a:srcRect l="2939" t="1678"/>
          <a:stretch>
            <a:fillRect/>
          </a:stretch>
        </p:blipFill>
        <p:spPr bwMode="auto">
          <a:xfrm>
            <a:off x="5038725" y="1782763"/>
            <a:ext cx="3808413" cy="3509962"/>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9144000" cy="1143000"/>
          </a:xfrm>
        </p:spPr>
        <p:txBody>
          <a:bodyPr/>
          <a:lstStyle/>
          <a:p>
            <a:pPr algn="l" eaLnBrk="1" hangingPunct="1"/>
            <a:r>
              <a:rPr lang="en-US" b="1">
                <a:solidFill>
                  <a:srgbClr val="A0366C"/>
                </a:solidFill>
              </a:rPr>
              <a:t>Cocaine</a:t>
            </a:r>
          </a:p>
        </p:txBody>
      </p:sp>
      <p:pic>
        <p:nvPicPr>
          <p:cNvPr id="5" name="Picture 3" descr="MyPEL2e_fig_12_06.jpg"/>
          <p:cNvPicPr>
            <a:picLocks noChangeAspect="1"/>
          </p:cNvPicPr>
          <p:nvPr/>
        </p:nvPicPr>
        <p:blipFill>
          <a:blip r:embed="rId3"/>
          <a:srcRect r="1785" b="6180"/>
          <a:stretch>
            <a:fillRect/>
          </a:stretch>
        </p:blipFill>
        <p:spPr bwMode="auto">
          <a:xfrm>
            <a:off x="304800" y="3865563"/>
            <a:ext cx="5970588" cy="1928812"/>
          </a:xfrm>
          <a:prstGeom prst="rect">
            <a:avLst/>
          </a:prstGeom>
          <a:noFill/>
          <a:ln w="9525">
            <a:solidFill>
              <a:srgbClr val="000000"/>
            </a:solidFill>
            <a:miter lim="800000"/>
            <a:headEnd/>
            <a:tailEnd/>
          </a:ln>
        </p:spPr>
      </p:pic>
      <p:sp>
        <p:nvSpPr>
          <p:cNvPr id="3" name="Content Placeholder 2"/>
          <p:cNvSpPr>
            <a:spLocks noGrp="1"/>
          </p:cNvSpPr>
          <p:nvPr>
            <p:ph idx="1"/>
          </p:nvPr>
        </p:nvSpPr>
        <p:spPr>
          <a:xfrm>
            <a:off x="274638" y="1181100"/>
            <a:ext cx="6000750" cy="2682875"/>
          </a:xfrm>
        </p:spPr>
        <p:txBody>
          <a:bodyPr/>
          <a:lstStyle/>
          <a:p>
            <a:pPr eaLnBrk="1" hangingPunct="1">
              <a:lnSpc>
                <a:spcPts val="2000"/>
              </a:lnSpc>
              <a:spcAft>
                <a:spcPts val="600"/>
              </a:spcAft>
              <a:buClr>
                <a:schemeClr val="tx1"/>
              </a:buClr>
              <a:buFont typeface="Wingdings" charset="2"/>
              <a:buChar char="§"/>
            </a:pPr>
            <a:r>
              <a:rPr lang="en-US" sz="2400" b="1">
                <a:solidFill>
                  <a:srgbClr val="000000"/>
                </a:solidFill>
              </a:rPr>
              <a:t>Cocaine </a:t>
            </a:r>
            <a:r>
              <a:rPr lang="en-US" sz="2400">
                <a:solidFill>
                  <a:srgbClr val="000000"/>
                </a:solidFill>
              </a:rPr>
              <a:t>blocks reuptake (and thus increases levels at the synapse of:</a:t>
            </a:r>
          </a:p>
          <a:p>
            <a:pPr lvl="1" eaLnBrk="1" hangingPunct="1">
              <a:lnSpc>
                <a:spcPts val="2000"/>
              </a:lnSpc>
              <a:spcAft>
                <a:spcPts val="600"/>
              </a:spcAft>
              <a:buFont typeface="Wingdings" charset="2"/>
              <a:buChar char="§"/>
            </a:pPr>
            <a:r>
              <a:rPr lang="en-US" sz="2400">
                <a:solidFill>
                  <a:srgbClr val="000000"/>
                </a:solidFill>
              </a:rPr>
              <a:t>dopamine (feels rewarding).</a:t>
            </a:r>
          </a:p>
          <a:p>
            <a:pPr lvl="1" eaLnBrk="1" hangingPunct="1">
              <a:lnSpc>
                <a:spcPts val="2000"/>
              </a:lnSpc>
              <a:spcAft>
                <a:spcPts val="600"/>
              </a:spcAft>
              <a:buFont typeface="Wingdings" charset="2"/>
              <a:buChar char="§"/>
            </a:pPr>
            <a:r>
              <a:rPr lang="en-US" sz="2400">
                <a:solidFill>
                  <a:srgbClr val="000000"/>
                </a:solidFill>
              </a:rPr>
              <a:t>serotonin (lifts mood).</a:t>
            </a:r>
          </a:p>
          <a:p>
            <a:pPr lvl="1" eaLnBrk="1" hangingPunct="1">
              <a:lnSpc>
                <a:spcPts val="2000"/>
              </a:lnSpc>
              <a:spcAft>
                <a:spcPts val="600"/>
              </a:spcAft>
              <a:buFont typeface="Wingdings" charset="2"/>
              <a:buChar char="§"/>
            </a:pPr>
            <a:r>
              <a:rPr lang="en-US" sz="2400">
                <a:solidFill>
                  <a:srgbClr val="000000"/>
                </a:solidFill>
              </a:rPr>
              <a:t>norepinephrine (provides energy).</a:t>
            </a:r>
          </a:p>
          <a:p>
            <a:pPr eaLnBrk="1" hangingPunct="1">
              <a:lnSpc>
                <a:spcPts val="2000"/>
              </a:lnSpc>
              <a:spcAft>
                <a:spcPts val="600"/>
              </a:spcAft>
              <a:buClr>
                <a:schemeClr val="tx1"/>
              </a:buClr>
              <a:buFont typeface="Wingdings" charset="2"/>
              <a:buChar char="§"/>
            </a:pPr>
            <a:r>
              <a:rPr lang="en-US" sz="2400" b="1">
                <a:solidFill>
                  <a:srgbClr val="000000"/>
                </a:solidFill>
              </a:rPr>
              <a:t>Effect on consciousness: </a:t>
            </a:r>
            <a:r>
              <a:rPr lang="en-US" sz="2400">
                <a:solidFill>
                  <a:srgbClr val="000000"/>
                </a:solidFill>
              </a:rPr>
              <a:t>Euphoria!!!  At least for 45 minutes…</a:t>
            </a:r>
          </a:p>
        </p:txBody>
      </p:sp>
      <p:sp>
        <p:nvSpPr>
          <p:cNvPr id="8" name="Content Placeholder 2"/>
          <p:cNvSpPr txBox="1">
            <a:spLocks/>
          </p:cNvSpPr>
          <p:nvPr/>
        </p:nvSpPr>
        <p:spPr bwMode="auto">
          <a:xfrm>
            <a:off x="6457950" y="0"/>
            <a:ext cx="2686050" cy="6858000"/>
          </a:xfrm>
          <a:prstGeom prst="rect">
            <a:avLst/>
          </a:prstGeom>
          <a:solidFill>
            <a:srgbClr val="A0366C"/>
          </a:solidFill>
          <a:ln w="9525">
            <a:noFill/>
            <a:miter lim="800000"/>
            <a:headEnd/>
            <a:tailEnd/>
          </a:ln>
        </p:spPr>
        <p:txBody>
          <a:bodyPr anchor="ctr">
            <a:prstTxWarp prst="textNoShape">
              <a:avLst/>
            </a:prstTxWarp>
          </a:bodyPr>
          <a:lstStyle/>
          <a:p>
            <a:pPr>
              <a:lnSpc>
                <a:spcPts val="2000"/>
              </a:lnSpc>
              <a:spcBef>
                <a:spcPct val="20000"/>
              </a:spcBef>
              <a:buFont typeface="Arial" charset="0"/>
              <a:buNone/>
            </a:pPr>
            <a:r>
              <a:rPr lang="en-US" sz="2400" b="1">
                <a:solidFill>
                  <a:srgbClr val="F8F6E3"/>
                </a:solidFill>
                <a:latin typeface="Calibri" charset="0"/>
              </a:rPr>
              <a:t>What happens next?</a:t>
            </a:r>
          </a:p>
          <a:p>
            <a:pPr>
              <a:lnSpc>
                <a:spcPts val="2000"/>
              </a:lnSpc>
              <a:spcBef>
                <a:spcPct val="20000"/>
              </a:spcBef>
              <a:buFont typeface="Wingdings" charset="2"/>
              <a:buChar char="§"/>
            </a:pPr>
            <a:r>
              <a:rPr lang="en-US" sz="2400">
                <a:solidFill>
                  <a:srgbClr val="F8F6E3"/>
                </a:solidFill>
                <a:latin typeface="Calibri" charset="0"/>
              </a:rPr>
              <a:t>Euphoria crashes into a state worse than before taking the drug, with agitation, depression, and pain.</a:t>
            </a:r>
          </a:p>
          <a:p>
            <a:pPr>
              <a:lnSpc>
                <a:spcPts val="2000"/>
              </a:lnSpc>
              <a:spcBef>
                <a:spcPct val="20000"/>
              </a:spcBef>
              <a:buFont typeface="Wingdings" charset="2"/>
              <a:buChar char="§"/>
            </a:pPr>
            <a:r>
              <a:rPr lang="en-US" sz="2400">
                <a:solidFill>
                  <a:srgbClr val="F8F6E3"/>
                </a:solidFill>
                <a:latin typeface="Calibri" charset="0"/>
              </a:rPr>
              <a:t>Users develop tolerance; over time, withdrawal symptoms of cocaine use get worse, and users take more just to feel normal.</a:t>
            </a:r>
          </a:p>
          <a:p>
            <a:pPr>
              <a:lnSpc>
                <a:spcPts val="2000"/>
              </a:lnSpc>
              <a:spcBef>
                <a:spcPct val="20000"/>
              </a:spcBef>
              <a:buFont typeface="Wingdings" charset="2"/>
              <a:buChar char="§"/>
            </a:pPr>
            <a:r>
              <a:rPr lang="en-US" sz="2400">
                <a:solidFill>
                  <a:srgbClr val="F8F6E3"/>
                </a:solidFill>
                <a:latin typeface="Calibri" charset="0"/>
              </a:rPr>
              <a:t>Cycles of overdose and withdrawal can sometimes bring convulsions, violence, heart attack, and death.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bg/>
                                          </p:spTgt>
                                        </p:tgtEl>
                                        <p:attrNameLst>
                                          <p:attrName>style.visibility</p:attrName>
                                        </p:attrNameLst>
                                      </p:cBhvr>
                                      <p:to>
                                        <p:strVal val="visible"/>
                                      </p:to>
                                    </p:set>
                                    <p:animEffect transition="in" filter="fade">
                                      <p:cBhvr>
                                        <p:cTn id="33" dur="500"/>
                                        <p:tgtEl>
                                          <p:spTgt spid="8">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500"/>
                                        <p:tgtEl>
                                          <p:spTgt spid="8">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fade">
                                      <p:cBhvr>
                                        <p:cTn id="46" dur="500"/>
                                        <p:tgtEl>
                                          <p:spTgt spid="8">
                                            <p:txEl>
                                              <p:pRg st="2" end="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Effect transition="in" filter="fade">
                                      <p:cBhvr>
                                        <p:cTn id="5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1020762"/>
          </a:xfrm>
        </p:spPr>
        <p:txBody>
          <a:bodyPr/>
          <a:lstStyle/>
          <a:p>
            <a:pPr eaLnBrk="1" hangingPunct="1"/>
            <a:r>
              <a:rPr lang="en-US" b="1">
                <a:solidFill>
                  <a:srgbClr val="A0366C"/>
                </a:solidFill>
              </a:rPr>
              <a:t>Methamphetamine</a:t>
            </a:r>
          </a:p>
        </p:txBody>
      </p:sp>
      <p:sp>
        <p:nvSpPr>
          <p:cNvPr id="3" name="Content Placeholder 2"/>
          <p:cNvSpPr>
            <a:spLocks noGrp="1"/>
          </p:cNvSpPr>
          <p:nvPr>
            <p:ph idx="1"/>
          </p:nvPr>
        </p:nvSpPr>
        <p:spPr>
          <a:xfrm>
            <a:off x="415925" y="1139825"/>
            <a:ext cx="8229600" cy="1873250"/>
          </a:xfrm>
        </p:spPr>
        <p:txBody>
          <a:bodyPr/>
          <a:lstStyle/>
          <a:p>
            <a:pPr eaLnBrk="1" hangingPunct="1">
              <a:lnSpc>
                <a:spcPts val="2000"/>
              </a:lnSpc>
              <a:spcAft>
                <a:spcPts val="600"/>
              </a:spcAft>
              <a:buClr>
                <a:schemeClr val="tx1"/>
              </a:buClr>
              <a:buFont typeface="Wingdings" charset="2"/>
              <a:buChar char="§"/>
            </a:pPr>
            <a:r>
              <a:rPr lang="en-US" sz="2200" b="1">
                <a:solidFill>
                  <a:srgbClr val="000000"/>
                </a:solidFill>
              </a:rPr>
              <a:t>Methamphetamine </a:t>
            </a:r>
            <a:r>
              <a:rPr lang="en-US" sz="2200">
                <a:solidFill>
                  <a:srgbClr val="000000"/>
                </a:solidFill>
              </a:rPr>
              <a:t>triggers the sustained release of dopamine, sometimes leading to eight hours of euphoria and energy.</a:t>
            </a:r>
          </a:p>
          <a:p>
            <a:pPr eaLnBrk="1" hangingPunct="1">
              <a:lnSpc>
                <a:spcPts val="2000"/>
              </a:lnSpc>
              <a:spcAft>
                <a:spcPts val="600"/>
              </a:spcAft>
              <a:buClr>
                <a:schemeClr val="tx1"/>
              </a:buClr>
              <a:buFont typeface="Wingdings" charset="2"/>
              <a:buChar char="§"/>
            </a:pPr>
            <a:r>
              <a:rPr lang="en-US" sz="2200" b="1">
                <a:solidFill>
                  <a:srgbClr val="000000"/>
                </a:solidFill>
              </a:rPr>
              <a:t>What happens next: </a:t>
            </a:r>
            <a:r>
              <a:rPr lang="en-US" sz="2200">
                <a:solidFill>
                  <a:srgbClr val="000000"/>
                </a:solidFill>
              </a:rPr>
              <a:t>irritability, insomnia, seizures, hypertension, violence, depression</a:t>
            </a:r>
          </a:p>
          <a:p>
            <a:pPr eaLnBrk="1" hangingPunct="1">
              <a:lnSpc>
                <a:spcPts val="2000"/>
              </a:lnSpc>
              <a:spcAft>
                <a:spcPts val="600"/>
              </a:spcAft>
              <a:buClr>
                <a:schemeClr val="tx1"/>
              </a:buClr>
              <a:buFont typeface="Wingdings" charset="2"/>
              <a:buChar char="§"/>
            </a:pPr>
            <a:r>
              <a:rPr lang="en-US" sz="2200">
                <a:solidFill>
                  <a:srgbClr val="000000"/>
                </a:solidFill>
              </a:rPr>
              <a:t>“Meth” addiction can become all-consuming.</a:t>
            </a:r>
          </a:p>
        </p:txBody>
      </p:sp>
      <p:grpSp>
        <p:nvGrpSpPr>
          <p:cNvPr id="2" name="Group 5"/>
          <p:cNvGrpSpPr>
            <a:grpSpLocks/>
          </p:cNvGrpSpPr>
          <p:nvPr/>
        </p:nvGrpSpPr>
        <p:grpSpPr bwMode="auto">
          <a:xfrm>
            <a:off x="963613" y="3101975"/>
            <a:ext cx="7134225" cy="3538538"/>
            <a:chOff x="962977" y="3186397"/>
            <a:chExt cx="7134225" cy="3671603"/>
          </a:xfrm>
        </p:grpSpPr>
        <p:pic>
          <p:nvPicPr>
            <p:cNvPr id="48133" name="Picture 3" descr="meth addict before and after.jpg"/>
            <p:cNvPicPr>
              <a:picLocks noChangeAspect="1"/>
            </p:cNvPicPr>
            <p:nvPr/>
          </p:nvPicPr>
          <p:blipFill>
            <a:blip r:embed="rId3"/>
            <a:srcRect/>
            <a:stretch>
              <a:fillRect/>
            </a:stretch>
          </p:blipFill>
          <p:spPr bwMode="auto">
            <a:xfrm>
              <a:off x="962977" y="3535210"/>
              <a:ext cx="7134225" cy="3322790"/>
            </a:xfrm>
            <a:prstGeom prst="rect">
              <a:avLst/>
            </a:prstGeom>
            <a:noFill/>
            <a:ln w="9525">
              <a:noFill/>
              <a:miter lim="800000"/>
              <a:headEnd/>
              <a:tailEnd/>
            </a:ln>
          </p:spPr>
        </p:pic>
        <p:sp>
          <p:nvSpPr>
            <p:cNvPr id="48134" name="TextBox 4"/>
            <p:cNvSpPr txBox="1">
              <a:spLocks noChangeArrowheads="1"/>
            </p:cNvSpPr>
            <p:nvPr/>
          </p:nvSpPr>
          <p:spPr bwMode="auto">
            <a:xfrm>
              <a:off x="962977" y="3186397"/>
              <a:ext cx="7134225" cy="365934"/>
            </a:xfrm>
            <a:prstGeom prst="rect">
              <a:avLst/>
            </a:prstGeom>
            <a:noFill/>
            <a:ln w="9525">
              <a:noFill/>
              <a:miter lim="800000"/>
              <a:headEnd/>
              <a:tailEnd/>
            </a:ln>
          </p:spPr>
          <p:txBody>
            <a:bodyPr>
              <a:prstTxWarp prst="textNoShape">
                <a:avLst/>
              </a:prstTxWarp>
              <a:spAutoFit/>
            </a:bodyPr>
            <a:lstStyle/>
            <a:p>
              <a:pPr algn="ctr">
                <a:lnSpc>
                  <a:spcPts val="2000"/>
                </a:lnSpc>
              </a:pPr>
              <a:r>
                <a:rPr lang="en-US" sz="2400" b="1">
                  <a:solidFill>
                    <a:srgbClr val="A0366C"/>
                  </a:solidFill>
                  <a:latin typeface="Calibri" charset="0"/>
                </a:rPr>
                <a:t>From 1998 to 2002: Extreme Makeover, Meth Edition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a:xfrm>
            <a:off x="228600" y="149225"/>
            <a:ext cx="5818188" cy="1143000"/>
          </a:xfrm>
        </p:spPr>
        <p:txBody>
          <a:bodyPr/>
          <a:lstStyle/>
          <a:p>
            <a:pPr algn="l" eaLnBrk="1" hangingPunct="1"/>
            <a:r>
              <a:rPr lang="en-US" sz="4000" b="1">
                <a:solidFill>
                  <a:srgbClr val="A0366C"/>
                </a:solidFill>
              </a:rPr>
              <a:t>Ecstasy/MDMA</a:t>
            </a:r>
            <a:r>
              <a:rPr lang="en-US" sz="4000">
                <a:solidFill>
                  <a:srgbClr val="A0366C"/>
                </a:solidFill>
              </a:rPr>
              <a:t/>
            </a:r>
            <a:br>
              <a:rPr lang="en-US" sz="4000">
                <a:solidFill>
                  <a:srgbClr val="A0366C"/>
                </a:solidFill>
              </a:rPr>
            </a:br>
            <a:r>
              <a:rPr lang="en-US" sz="2800">
                <a:solidFill>
                  <a:srgbClr val="A0366C"/>
                </a:solidFill>
              </a:rPr>
              <a:t>(</a:t>
            </a:r>
            <a:r>
              <a:rPr lang="en-US" sz="2800" b="1">
                <a:solidFill>
                  <a:srgbClr val="A0366C"/>
                </a:solidFill>
              </a:rPr>
              <a:t>M</a:t>
            </a:r>
            <a:r>
              <a:rPr lang="en-US" sz="2800">
                <a:solidFill>
                  <a:srgbClr val="A0366C"/>
                </a:solidFill>
              </a:rPr>
              <a:t>ethylene</a:t>
            </a:r>
            <a:r>
              <a:rPr lang="en-US" sz="2800" b="1">
                <a:solidFill>
                  <a:srgbClr val="A0366C"/>
                </a:solidFill>
              </a:rPr>
              <a:t>D</a:t>
            </a:r>
            <a:r>
              <a:rPr lang="en-US" sz="2800">
                <a:solidFill>
                  <a:srgbClr val="A0366C"/>
                </a:solidFill>
              </a:rPr>
              <a:t>ioxy</a:t>
            </a:r>
            <a:r>
              <a:rPr lang="en-US" sz="2800" b="1">
                <a:solidFill>
                  <a:srgbClr val="A0366C"/>
                </a:solidFill>
              </a:rPr>
              <a:t>M</a:t>
            </a:r>
            <a:r>
              <a:rPr lang="en-US" sz="2800">
                <a:solidFill>
                  <a:srgbClr val="A0366C"/>
                </a:solidFill>
              </a:rPr>
              <a:t>eth</a:t>
            </a:r>
            <a:r>
              <a:rPr lang="en-US" sz="2800" b="1">
                <a:solidFill>
                  <a:srgbClr val="A0366C"/>
                </a:solidFill>
              </a:rPr>
              <a:t>A</a:t>
            </a:r>
            <a:r>
              <a:rPr lang="en-US" sz="2800">
                <a:solidFill>
                  <a:srgbClr val="A0366C"/>
                </a:solidFill>
              </a:rPr>
              <a:t>mphetamine)</a:t>
            </a:r>
            <a:endParaRPr lang="en-US" sz="4000">
              <a:solidFill>
                <a:srgbClr val="A0366C"/>
              </a:solidFill>
            </a:endParaRPr>
          </a:p>
        </p:txBody>
      </p:sp>
      <p:sp>
        <p:nvSpPr>
          <p:cNvPr id="3" name="Content Placeholder 2"/>
          <p:cNvSpPr>
            <a:spLocks noGrp="1"/>
          </p:cNvSpPr>
          <p:nvPr>
            <p:ph idx="1"/>
          </p:nvPr>
        </p:nvSpPr>
        <p:spPr>
          <a:xfrm>
            <a:off x="239713" y="1314450"/>
            <a:ext cx="5521325" cy="4876800"/>
          </a:xfrm>
        </p:spPr>
        <p:txBody>
          <a:bodyPr/>
          <a:lstStyle/>
          <a:p>
            <a:pPr eaLnBrk="1" hangingPunct="1">
              <a:lnSpc>
                <a:spcPts val="2000"/>
              </a:lnSpc>
              <a:spcAft>
                <a:spcPts val="600"/>
              </a:spcAft>
              <a:buClr>
                <a:schemeClr val="tx1"/>
              </a:buClr>
              <a:buFont typeface="Wingdings" charset="2"/>
              <a:buChar char="§"/>
            </a:pPr>
            <a:r>
              <a:rPr lang="en-US" sz="2400" b="1">
                <a:solidFill>
                  <a:srgbClr val="000000"/>
                </a:solidFill>
              </a:rPr>
              <a:t>Ecstasy </a:t>
            </a:r>
            <a:r>
              <a:rPr lang="en-US" sz="2400">
                <a:solidFill>
                  <a:srgbClr val="000000"/>
                </a:solidFill>
              </a:rPr>
              <a:t>is a synthetic stimulant that increases dopamine and greatly increases serotonin.</a:t>
            </a:r>
          </a:p>
          <a:p>
            <a:pPr eaLnBrk="1" hangingPunct="1">
              <a:lnSpc>
                <a:spcPts val="2000"/>
              </a:lnSpc>
              <a:spcAft>
                <a:spcPts val="600"/>
              </a:spcAft>
              <a:buClr>
                <a:schemeClr val="tx1"/>
              </a:buClr>
              <a:buFont typeface="Wingdings" charset="2"/>
              <a:buChar char="§"/>
            </a:pPr>
            <a:r>
              <a:rPr lang="en-US" sz="2400" b="1">
                <a:solidFill>
                  <a:srgbClr val="000000"/>
                </a:solidFill>
              </a:rPr>
              <a:t>Effects on consciousness</a:t>
            </a:r>
            <a:r>
              <a:rPr lang="en-US" sz="2400">
                <a:solidFill>
                  <a:srgbClr val="000000"/>
                </a:solidFill>
              </a:rPr>
              <a:t>: euphoria, CNS stimulation, hallucinations, and artificial feeling of social connectedness and intimacy</a:t>
            </a:r>
          </a:p>
        </p:txBody>
      </p:sp>
      <p:pic>
        <p:nvPicPr>
          <p:cNvPr id="4" name="Picture 7" descr="Myers9e_3UN16"/>
          <p:cNvPicPr>
            <a:picLocks noChangeAspect="1" noChangeArrowheads="1"/>
          </p:cNvPicPr>
          <p:nvPr/>
        </p:nvPicPr>
        <p:blipFill>
          <a:blip r:embed="rId3"/>
          <a:srcRect/>
          <a:stretch>
            <a:fillRect/>
          </a:stretch>
        </p:blipFill>
        <p:spPr bwMode="auto">
          <a:xfrm>
            <a:off x="5851525" y="306388"/>
            <a:ext cx="3098800" cy="6288087"/>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5" name="Content Placeholder 2"/>
          <p:cNvSpPr txBox="1">
            <a:spLocks/>
          </p:cNvSpPr>
          <p:nvPr/>
        </p:nvSpPr>
        <p:spPr bwMode="auto">
          <a:xfrm>
            <a:off x="0" y="3600450"/>
            <a:ext cx="9144000" cy="3279775"/>
          </a:xfrm>
          <a:prstGeom prst="rect">
            <a:avLst/>
          </a:prstGeom>
          <a:solidFill>
            <a:srgbClr val="A0366C"/>
          </a:solidFill>
          <a:ln w="9525">
            <a:noFill/>
            <a:miter lim="800000"/>
            <a:headEnd/>
            <a:tailEnd/>
          </a:ln>
        </p:spPr>
        <p:txBody>
          <a:bodyPr anchor="ctr">
            <a:prstTxWarp prst="textNoShape">
              <a:avLst/>
            </a:prstTxWarp>
          </a:bodyPr>
          <a:lstStyle/>
          <a:p>
            <a:pPr>
              <a:lnSpc>
                <a:spcPts val="2000"/>
              </a:lnSpc>
              <a:spcBef>
                <a:spcPct val="20000"/>
              </a:spcBef>
              <a:buFont typeface="Arial" charset="0"/>
              <a:buNone/>
            </a:pPr>
            <a:r>
              <a:rPr lang="en-US" sz="2400" b="1">
                <a:solidFill>
                  <a:srgbClr val="F8F6E3"/>
                </a:solidFill>
                <a:latin typeface="Calibri" charset="0"/>
              </a:rPr>
              <a:t>What Happens Next?</a:t>
            </a:r>
          </a:p>
          <a:p>
            <a:pPr>
              <a:lnSpc>
                <a:spcPts val="2000"/>
              </a:lnSpc>
              <a:spcBef>
                <a:spcPct val="20000"/>
              </a:spcBef>
              <a:buFont typeface="Wingdings" charset="2"/>
              <a:buChar char="§"/>
            </a:pPr>
            <a:r>
              <a:rPr lang="en-US" sz="2400">
                <a:solidFill>
                  <a:srgbClr val="F8F6E3"/>
                </a:solidFill>
                <a:latin typeface="Calibri" charset="0"/>
              </a:rPr>
              <a:t>In the short run, regretted behavior, dehydration, overheating, and high blood pressure.</a:t>
            </a:r>
          </a:p>
          <a:p>
            <a:pPr>
              <a:lnSpc>
                <a:spcPts val="2000"/>
              </a:lnSpc>
              <a:spcBef>
                <a:spcPct val="20000"/>
              </a:spcBef>
              <a:buFont typeface="Wingdings" charset="2"/>
              <a:buChar char="§"/>
            </a:pPr>
            <a:r>
              <a:rPr lang="en-US" sz="2400">
                <a:solidFill>
                  <a:srgbClr val="F8F6E3"/>
                </a:solidFill>
                <a:latin typeface="Calibri" charset="0"/>
              </a:rPr>
              <a:t>Make it past that, and you might have:</a:t>
            </a:r>
          </a:p>
          <a:p>
            <a:pPr marL="742950" lvl="1" indent="-285750">
              <a:lnSpc>
                <a:spcPts val="2000"/>
              </a:lnSpc>
              <a:spcBef>
                <a:spcPct val="20000"/>
              </a:spcBef>
              <a:buFont typeface="Wingdings" charset="2"/>
              <a:buChar char="§"/>
            </a:pPr>
            <a:r>
              <a:rPr lang="en-US" sz="2400">
                <a:solidFill>
                  <a:srgbClr val="F8F6E3"/>
                </a:solidFill>
                <a:latin typeface="Calibri" charset="0"/>
              </a:rPr>
              <a:t>damaged serotonin-producing neurons, causing permanently depressed mood</a:t>
            </a:r>
          </a:p>
          <a:p>
            <a:pPr marL="742950" lvl="1" indent="-285750">
              <a:lnSpc>
                <a:spcPts val="2000"/>
              </a:lnSpc>
              <a:spcBef>
                <a:spcPct val="20000"/>
              </a:spcBef>
              <a:buFont typeface="Wingdings" charset="2"/>
              <a:buChar char="§"/>
            </a:pPr>
            <a:r>
              <a:rPr lang="en-US" sz="2400">
                <a:solidFill>
                  <a:srgbClr val="F8F6E3"/>
                </a:solidFill>
                <a:latin typeface="Calibri" charset="0"/>
              </a:rPr>
              <a:t>disrupted sleep and circadian rhythm</a:t>
            </a:r>
          </a:p>
          <a:p>
            <a:pPr marL="742950" lvl="1" indent="-285750">
              <a:lnSpc>
                <a:spcPts val="2000"/>
              </a:lnSpc>
              <a:spcBef>
                <a:spcPct val="20000"/>
              </a:spcBef>
              <a:buFont typeface="Wingdings" charset="2"/>
              <a:buChar char="§"/>
            </a:pPr>
            <a:r>
              <a:rPr lang="en-US" sz="2400">
                <a:solidFill>
                  <a:srgbClr val="F8F6E3"/>
                </a:solidFill>
                <a:latin typeface="Calibri" charset="0"/>
              </a:rPr>
              <a:t>impaired memory and slowed thinking</a:t>
            </a:r>
          </a:p>
          <a:p>
            <a:pPr marL="742950" lvl="1" indent="-285750">
              <a:lnSpc>
                <a:spcPts val="2000"/>
              </a:lnSpc>
              <a:spcBef>
                <a:spcPct val="20000"/>
              </a:spcBef>
              <a:buFont typeface="Wingdings" charset="2"/>
              <a:buChar char="§"/>
            </a:pPr>
            <a:r>
              <a:rPr lang="en-US" sz="2400">
                <a:solidFill>
                  <a:srgbClr val="F8F6E3"/>
                </a:solidFill>
                <a:latin typeface="Calibri" charset="0"/>
              </a:rPr>
              <a:t>suppressed immune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500"/>
                                        <p:tgtEl>
                                          <p:spTgt spid="5">
                                            <p:bg/>
                                          </p:spTgt>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500"/>
                                        <p:tgtEl>
                                          <p:spTgt spid="5">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500"/>
                                        <p:tgtEl>
                                          <p:spTgt spid="5">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20650"/>
            <a:ext cx="8229600" cy="1143000"/>
          </a:xfrm>
        </p:spPr>
        <p:txBody>
          <a:bodyPr/>
          <a:lstStyle/>
          <a:p>
            <a:pPr eaLnBrk="1" hangingPunct="1">
              <a:lnSpc>
                <a:spcPts val="4200"/>
              </a:lnSpc>
            </a:pPr>
            <a:r>
              <a:rPr lang="en-US" b="1">
                <a:solidFill>
                  <a:srgbClr val="A0366C"/>
                </a:solidFill>
              </a:rPr>
              <a:t>Module 10: Drugs and Consciousness</a:t>
            </a:r>
          </a:p>
        </p:txBody>
      </p:sp>
      <p:pic>
        <p:nvPicPr>
          <p:cNvPr id="3075" name="Picture 2"/>
          <p:cNvPicPr>
            <a:picLocks noGrp="1" noChangeAspect="1" noChangeArrowheads="1"/>
          </p:cNvPicPr>
          <p:nvPr>
            <p:ph idx="1"/>
          </p:nvPr>
        </p:nvPicPr>
        <p:blipFill>
          <a:blip r:embed="rId3"/>
          <a:srcRect/>
          <a:stretch>
            <a:fillRect/>
          </a:stretch>
        </p:blipFill>
        <p:spPr>
          <a:xfrm>
            <a:off x="2152650" y="1660525"/>
            <a:ext cx="4019550" cy="3362325"/>
          </a:xfrm>
          <a:effectLst>
            <a:outerShdw blurRad="292100" dist="139700" dir="2700000" algn="tl" rotWithShape="0">
              <a:srgbClr val="333333">
                <a:alpha val="64999"/>
              </a:srgbClr>
            </a:outerShdw>
          </a:effectLst>
        </p:spPr>
      </p:pic>
      <p:pic>
        <p:nvPicPr>
          <p:cNvPr id="3076" name="Picture 4"/>
          <p:cNvPicPr>
            <a:picLocks noChangeAspect="1" noChangeArrowheads="1"/>
          </p:cNvPicPr>
          <p:nvPr/>
        </p:nvPicPr>
        <p:blipFill>
          <a:blip r:embed="rId4"/>
          <a:srcRect/>
          <a:stretch>
            <a:fillRect/>
          </a:stretch>
        </p:blipFill>
        <p:spPr bwMode="auto">
          <a:xfrm>
            <a:off x="4648200" y="5129213"/>
            <a:ext cx="990600" cy="1657350"/>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3077" name="Picture 5"/>
          <p:cNvPicPr>
            <a:picLocks noChangeAspect="1" noChangeArrowheads="1"/>
          </p:cNvPicPr>
          <p:nvPr/>
        </p:nvPicPr>
        <p:blipFill>
          <a:blip r:embed="rId5"/>
          <a:srcRect/>
          <a:stretch>
            <a:fillRect/>
          </a:stretch>
        </p:blipFill>
        <p:spPr bwMode="auto">
          <a:xfrm>
            <a:off x="304800" y="962025"/>
            <a:ext cx="1884363" cy="819150"/>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3078" name="Picture 6"/>
          <p:cNvPicPr>
            <a:picLocks noChangeAspect="1" noChangeArrowheads="1"/>
          </p:cNvPicPr>
          <p:nvPr/>
        </p:nvPicPr>
        <p:blipFill>
          <a:blip r:embed="rId6"/>
          <a:srcRect l="23656" b="826"/>
          <a:stretch>
            <a:fillRect/>
          </a:stretch>
        </p:blipFill>
        <p:spPr bwMode="auto">
          <a:xfrm>
            <a:off x="6305550" y="1195388"/>
            <a:ext cx="2705100" cy="2286000"/>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3079" name="Picture 7"/>
          <p:cNvPicPr>
            <a:picLocks noChangeAspect="1" noChangeArrowheads="1"/>
          </p:cNvPicPr>
          <p:nvPr/>
        </p:nvPicPr>
        <p:blipFill>
          <a:blip r:embed="rId7"/>
          <a:srcRect/>
          <a:stretch>
            <a:fillRect/>
          </a:stretch>
        </p:blipFill>
        <p:spPr bwMode="auto">
          <a:xfrm>
            <a:off x="152400" y="4995863"/>
            <a:ext cx="3686175" cy="1762125"/>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1032" name="Picture 8"/>
          <p:cNvPicPr>
            <a:picLocks noChangeAspect="1" noChangeArrowheads="1"/>
          </p:cNvPicPr>
          <p:nvPr/>
        </p:nvPicPr>
        <p:blipFill>
          <a:blip r:embed="rId8"/>
          <a:srcRect/>
          <a:stretch>
            <a:fillRect/>
          </a:stretch>
        </p:blipFill>
        <p:spPr bwMode="auto">
          <a:xfrm>
            <a:off x="6069013" y="4343400"/>
            <a:ext cx="2971800" cy="2125663"/>
          </a:xfrm>
          <a:prstGeom prst="rect">
            <a:avLst/>
          </a:prstGeom>
          <a:noFill/>
          <a:ln w="9525">
            <a:noFill/>
            <a:miter lim="800000"/>
            <a:headEnd/>
            <a:tailEnd/>
          </a:ln>
          <a:effectLst>
            <a:outerShdw blurRad="292100" dist="139700" dir="2700000" algn="tl" rotWithShape="0">
              <a:srgbClr val="333333">
                <a:alpha val="64999"/>
              </a:srgbClr>
            </a:outerShdw>
          </a:effectLst>
        </p:spPr>
      </p:pic>
      <p:pic>
        <p:nvPicPr>
          <p:cNvPr id="3081" name="Picture 9"/>
          <p:cNvPicPr>
            <a:picLocks noChangeAspect="1" noChangeArrowheads="1"/>
          </p:cNvPicPr>
          <p:nvPr/>
        </p:nvPicPr>
        <p:blipFill>
          <a:blip r:embed="rId9"/>
          <a:srcRect/>
          <a:stretch>
            <a:fillRect/>
          </a:stretch>
        </p:blipFill>
        <p:spPr bwMode="auto">
          <a:xfrm>
            <a:off x="-6350" y="2736850"/>
            <a:ext cx="2590800" cy="1995488"/>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6230938" y="1308100"/>
            <a:ext cx="2089150" cy="1995488"/>
          </a:xfrm>
          <a:prstGeom prst="rect">
            <a:avLst/>
          </a:prstGeom>
          <a:noFill/>
          <a:ln w="9525">
            <a:noFill/>
            <a:miter lim="800000"/>
            <a:headEnd/>
            <a:tailEnd/>
          </a:ln>
        </p:spPr>
      </p:pic>
      <p:sp>
        <p:nvSpPr>
          <p:cNvPr id="52227"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a:solidFill>
                  <a:srgbClr val="F8F6E3"/>
                </a:solidFill>
              </a:rPr>
              <a:t>Hallucinogens</a:t>
            </a:r>
          </a:p>
        </p:txBody>
      </p:sp>
      <p:sp>
        <p:nvSpPr>
          <p:cNvPr id="3" name="Content Placeholder 2"/>
          <p:cNvSpPr>
            <a:spLocks noGrp="1"/>
          </p:cNvSpPr>
          <p:nvPr>
            <p:ph idx="1"/>
          </p:nvPr>
        </p:nvSpPr>
        <p:spPr>
          <a:xfrm>
            <a:off x="296863" y="1236663"/>
            <a:ext cx="5154612" cy="1917700"/>
          </a:xfrm>
        </p:spPr>
        <p:txBody>
          <a:bodyPr/>
          <a:lstStyle/>
          <a:p>
            <a:pPr eaLnBrk="1" hangingPunct="1">
              <a:lnSpc>
                <a:spcPts val="2000"/>
              </a:lnSpc>
              <a:spcAft>
                <a:spcPts val="600"/>
              </a:spcAft>
              <a:buClr>
                <a:schemeClr val="tx1"/>
              </a:buClr>
              <a:buFont typeface="Arial" charset="0"/>
              <a:buNone/>
            </a:pPr>
            <a:r>
              <a:rPr lang="en-US" sz="2400" b="1">
                <a:solidFill>
                  <a:srgbClr val="7030A0"/>
                </a:solidFill>
              </a:rPr>
              <a:t>LSD (lysergic acid diethylamide) </a:t>
            </a:r>
          </a:p>
          <a:p>
            <a:pPr eaLnBrk="1" hangingPunct="1">
              <a:lnSpc>
                <a:spcPts val="2000"/>
              </a:lnSpc>
              <a:spcAft>
                <a:spcPts val="600"/>
              </a:spcAft>
              <a:buClr>
                <a:schemeClr val="tx1"/>
              </a:buClr>
              <a:buFont typeface="Wingdings" charset="2"/>
              <a:buChar char="§"/>
            </a:pPr>
            <a:r>
              <a:rPr lang="en-US" sz="2400" b="1">
                <a:solidFill>
                  <a:srgbClr val="000000"/>
                </a:solidFill>
              </a:rPr>
              <a:t>LSD</a:t>
            </a:r>
            <a:r>
              <a:rPr lang="en-US" sz="2400">
                <a:solidFill>
                  <a:srgbClr val="000000"/>
                </a:solidFill>
              </a:rPr>
              <a:t> and similar drugs interfere with serotonin transmission. </a:t>
            </a:r>
          </a:p>
          <a:p>
            <a:pPr eaLnBrk="1" hangingPunct="1">
              <a:lnSpc>
                <a:spcPts val="2000"/>
              </a:lnSpc>
              <a:spcAft>
                <a:spcPts val="600"/>
              </a:spcAft>
              <a:buClr>
                <a:schemeClr val="tx1"/>
              </a:buClr>
              <a:buFont typeface="Wingdings" charset="2"/>
              <a:buChar char="§"/>
            </a:pPr>
            <a:r>
              <a:rPr lang="en-US" sz="2400">
                <a:solidFill>
                  <a:srgbClr val="000000"/>
                </a:solidFill>
              </a:rPr>
              <a:t>This causes </a:t>
            </a:r>
            <a:r>
              <a:rPr lang="en-US" sz="2400" b="1">
                <a:solidFill>
                  <a:srgbClr val="444EA2"/>
                </a:solidFill>
              </a:rPr>
              <a:t>hallucinations</a:t>
            </a:r>
            <a:r>
              <a:rPr lang="en-US" sz="2400">
                <a:solidFill>
                  <a:srgbClr val="000000"/>
                </a:solidFill>
              </a:rPr>
              <a:t>--images and other “sensations” that didn’t come in through the senses.</a:t>
            </a:r>
          </a:p>
        </p:txBody>
      </p:sp>
      <p:sp>
        <p:nvSpPr>
          <p:cNvPr id="4" name="Rectangle 3"/>
          <p:cNvSpPr>
            <a:spLocks noChangeArrowheads="1"/>
          </p:cNvSpPr>
          <p:nvPr/>
        </p:nvSpPr>
        <p:spPr bwMode="auto">
          <a:xfrm>
            <a:off x="153988" y="3173413"/>
            <a:ext cx="5532437" cy="604837"/>
          </a:xfrm>
          <a:prstGeom prst="rect">
            <a:avLst/>
          </a:prstGeom>
          <a:noFill/>
          <a:ln w="9525">
            <a:noFill/>
            <a:miter lim="800000"/>
            <a:headEnd/>
            <a:tailEnd/>
          </a:ln>
        </p:spPr>
        <p:txBody>
          <a:bodyPr>
            <a:prstTxWarp prst="textNoShape">
              <a:avLst/>
            </a:prstTxWarp>
            <a:spAutoFit/>
          </a:bodyPr>
          <a:lstStyle/>
          <a:p>
            <a:pPr>
              <a:lnSpc>
                <a:spcPts val="2000"/>
              </a:lnSpc>
            </a:pPr>
            <a:r>
              <a:rPr lang="en-US" sz="2400" b="1">
                <a:solidFill>
                  <a:srgbClr val="444EA2"/>
                </a:solidFill>
                <a:latin typeface="Calibri" charset="0"/>
              </a:rPr>
              <a:t>Marijuana/THC (delta-9-TetraHydroCannabinol)</a:t>
            </a:r>
          </a:p>
        </p:txBody>
      </p:sp>
      <p:sp>
        <p:nvSpPr>
          <p:cNvPr id="5" name="Rectangle 4"/>
          <p:cNvSpPr>
            <a:spLocks noChangeArrowheads="1"/>
          </p:cNvSpPr>
          <p:nvPr/>
        </p:nvSpPr>
        <p:spPr bwMode="auto">
          <a:xfrm>
            <a:off x="296863" y="3873500"/>
            <a:ext cx="4914900" cy="2659063"/>
          </a:xfrm>
          <a:prstGeom prst="rect">
            <a:avLst/>
          </a:prstGeom>
          <a:noFill/>
          <a:ln w="9525">
            <a:noFill/>
            <a:miter lim="800000"/>
            <a:headEnd/>
            <a:tailEnd/>
          </a:ln>
        </p:spPr>
        <p:txBody>
          <a:bodyPr>
            <a:prstTxWarp prst="textNoShape">
              <a:avLst/>
            </a:prstTxWarp>
          </a:bodyPr>
          <a:lstStyle/>
          <a:p>
            <a:pPr marL="342900" indent="-342900">
              <a:lnSpc>
                <a:spcPts val="2000"/>
              </a:lnSpc>
              <a:spcBef>
                <a:spcPct val="20000"/>
              </a:spcBef>
              <a:spcAft>
                <a:spcPts val="600"/>
              </a:spcAft>
              <a:buClr>
                <a:schemeClr val="tx1"/>
              </a:buClr>
              <a:buFont typeface="Wingdings" charset="2"/>
              <a:buChar char="§"/>
            </a:pPr>
            <a:r>
              <a:rPr lang="en-US" sz="2400" b="1">
                <a:solidFill>
                  <a:srgbClr val="000000"/>
                </a:solidFill>
                <a:latin typeface="Calibri" charset="0"/>
              </a:rPr>
              <a:t>Marijuana </a:t>
            </a:r>
            <a:r>
              <a:rPr lang="en-US" sz="2400">
                <a:solidFill>
                  <a:srgbClr val="000000"/>
                </a:solidFill>
                <a:latin typeface="Calibri" charset="0"/>
              </a:rPr>
              <a:t>binds with brain cannabinoid receptors.</a:t>
            </a:r>
          </a:p>
          <a:p>
            <a:pPr marL="342900" indent="-342900">
              <a:lnSpc>
                <a:spcPts val="2000"/>
              </a:lnSpc>
              <a:spcBef>
                <a:spcPct val="20000"/>
              </a:spcBef>
              <a:spcAft>
                <a:spcPts val="600"/>
              </a:spcAft>
              <a:buClr>
                <a:schemeClr val="tx1"/>
              </a:buClr>
              <a:buFont typeface="Wingdings" charset="2"/>
              <a:buChar char="§"/>
            </a:pPr>
            <a:r>
              <a:rPr lang="en-US" sz="2400" b="1">
                <a:solidFill>
                  <a:srgbClr val="000000"/>
                </a:solidFill>
                <a:latin typeface="Calibri" charset="0"/>
              </a:rPr>
              <a:t>Effect on consciousness:</a:t>
            </a:r>
          </a:p>
          <a:p>
            <a:pPr marL="742950" lvl="1" indent="-285750">
              <a:lnSpc>
                <a:spcPts val="2000"/>
              </a:lnSpc>
              <a:spcBef>
                <a:spcPct val="20000"/>
              </a:spcBef>
              <a:spcAft>
                <a:spcPts val="600"/>
              </a:spcAft>
              <a:buFont typeface="Wingdings" charset="2"/>
              <a:buChar char="§"/>
            </a:pPr>
            <a:r>
              <a:rPr lang="en-US" sz="2400">
                <a:solidFill>
                  <a:srgbClr val="000000"/>
                </a:solidFill>
                <a:latin typeface="Calibri" charset="0"/>
              </a:rPr>
              <a:t>amplifies sensations </a:t>
            </a:r>
          </a:p>
          <a:p>
            <a:pPr marL="742950" lvl="1" indent="-285750">
              <a:lnSpc>
                <a:spcPts val="2000"/>
              </a:lnSpc>
              <a:spcBef>
                <a:spcPct val="20000"/>
              </a:spcBef>
              <a:spcAft>
                <a:spcPts val="600"/>
              </a:spcAft>
              <a:buFont typeface="Wingdings" charset="2"/>
              <a:buChar char="§"/>
            </a:pPr>
            <a:r>
              <a:rPr lang="en-US" sz="2400">
                <a:solidFill>
                  <a:srgbClr val="000000"/>
                </a:solidFill>
                <a:latin typeface="Calibri" charset="0"/>
              </a:rPr>
              <a:t>disinhibits impulses</a:t>
            </a:r>
          </a:p>
          <a:p>
            <a:pPr marL="742950" lvl="1" indent="-285750">
              <a:lnSpc>
                <a:spcPts val="2000"/>
              </a:lnSpc>
              <a:spcBef>
                <a:spcPct val="20000"/>
              </a:spcBef>
              <a:spcAft>
                <a:spcPts val="600"/>
              </a:spcAft>
              <a:buFont typeface="Wingdings" charset="2"/>
              <a:buChar char="§"/>
            </a:pPr>
            <a:r>
              <a:rPr lang="en-US" sz="2400">
                <a:solidFill>
                  <a:srgbClr val="000000"/>
                </a:solidFill>
                <a:latin typeface="Calibri" charset="0"/>
              </a:rPr>
              <a:t>euphoric mood</a:t>
            </a:r>
          </a:p>
          <a:p>
            <a:pPr marL="742950" lvl="1" indent="-285750">
              <a:lnSpc>
                <a:spcPts val="2000"/>
              </a:lnSpc>
              <a:spcBef>
                <a:spcPct val="20000"/>
              </a:spcBef>
              <a:spcAft>
                <a:spcPts val="600"/>
              </a:spcAft>
              <a:buFont typeface="Wingdings" charset="2"/>
              <a:buChar char="§"/>
            </a:pPr>
            <a:r>
              <a:rPr lang="en-US" sz="2400">
                <a:solidFill>
                  <a:srgbClr val="000000"/>
                </a:solidFill>
                <a:latin typeface="Calibri" charset="0"/>
              </a:rPr>
              <a:t>lack of ability to sense satiety</a:t>
            </a:r>
          </a:p>
        </p:txBody>
      </p:sp>
      <p:pic>
        <p:nvPicPr>
          <p:cNvPr id="6" name="Picture 5"/>
          <p:cNvPicPr>
            <a:picLocks noChangeAspect="1"/>
          </p:cNvPicPr>
          <p:nvPr/>
        </p:nvPicPr>
        <p:blipFill>
          <a:blip r:embed="rId4"/>
          <a:srcRect/>
          <a:stretch>
            <a:fillRect/>
          </a:stretch>
        </p:blipFill>
        <p:spPr bwMode="auto">
          <a:xfrm>
            <a:off x="5686425" y="4165600"/>
            <a:ext cx="3178175" cy="2119313"/>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9" name="Content Placeholder 2"/>
          <p:cNvSpPr txBox="1">
            <a:spLocks/>
          </p:cNvSpPr>
          <p:nvPr/>
        </p:nvSpPr>
        <p:spPr bwMode="auto">
          <a:xfrm>
            <a:off x="5543550" y="1131888"/>
            <a:ext cx="3600450" cy="5726112"/>
          </a:xfrm>
          <a:prstGeom prst="rect">
            <a:avLst/>
          </a:prstGeom>
          <a:solidFill>
            <a:srgbClr val="F36F21"/>
          </a:solidFill>
          <a:ln w="9525">
            <a:noFill/>
            <a:miter lim="800000"/>
            <a:headEnd/>
            <a:tailEnd/>
          </a:ln>
        </p:spPr>
        <p:txBody>
          <a:bodyPr anchor="ctr">
            <a:prstTxWarp prst="textNoShape">
              <a:avLst/>
            </a:prstTxWarp>
          </a:bodyPr>
          <a:lstStyle/>
          <a:p>
            <a:pPr>
              <a:lnSpc>
                <a:spcPts val="2000"/>
              </a:lnSpc>
              <a:spcBef>
                <a:spcPct val="20000"/>
              </a:spcBef>
              <a:buFont typeface="Arial" charset="0"/>
              <a:buNone/>
            </a:pPr>
            <a:r>
              <a:rPr lang="en-US" sz="2400" b="1">
                <a:solidFill>
                  <a:srgbClr val="F8F6E3"/>
                </a:solidFill>
                <a:latin typeface="Calibri" charset="0"/>
              </a:rPr>
              <a:t>Marijuana/THC:</a:t>
            </a:r>
          </a:p>
          <a:p>
            <a:pPr>
              <a:lnSpc>
                <a:spcPts val="2000"/>
              </a:lnSpc>
              <a:spcBef>
                <a:spcPct val="20000"/>
              </a:spcBef>
              <a:buFont typeface="Arial" charset="0"/>
              <a:buNone/>
            </a:pPr>
            <a:r>
              <a:rPr lang="en-US" sz="2400" b="1">
                <a:solidFill>
                  <a:srgbClr val="F8F6E3"/>
                </a:solidFill>
                <a:latin typeface="Calibri" charset="0"/>
              </a:rPr>
              <a:t>What Happens Next?</a:t>
            </a:r>
          </a:p>
          <a:p>
            <a:pPr>
              <a:lnSpc>
                <a:spcPts val="2000"/>
              </a:lnSpc>
              <a:spcBef>
                <a:spcPct val="20000"/>
              </a:spcBef>
              <a:buFont typeface="Arial" charset="0"/>
              <a:buNone/>
            </a:pPr>
            <a:endParaRPr lang="en-US" sz="2400" b="1">
              <a:solidFill>
                <a:srgbClr val="F8F6E3"/>
              </a:solidFill>
              <a:latin typeface="Calibri" charset="0"/>
            </a:endParaRPr>
          </a:p>
          <a:p>
            <a:pPr marL="342900" lvl="1" indent="-342900">
              <a:lnSpc>
                <a:spcPts val="2000"/>
              </a:lnSpc>
              <a:spcBef>
                <a:spcPct val="20000"/>
              </a:spcBef>
              <a:buFont typeface="Wingdings" charset="2"/>
              <a:buChar char="§"/>
            </a:pPr>
            <a:r>
              <a:rPr lang="en-US" sz="2400">
                <a:solidFill>
                  <a:srgbClr val="F8F6E3"/>
                </a:solidFill>
                <a:latin typeface="Calibri" charset="0"/>
              </a:rPr>
              <a:t>Impaired motor coordination,  perceptual ability, and reaction time</a:t>
            </a:r>
          </a:p>
          <a:p>
            <a:pPr>
              <a:lnSpc>
                <a:spcPts val="2000"/>
              </a:lnSpc>
              <a:spcBef>
                <a:spcPct val="20000"/>
              </a:spcBef>
              <a:buFont typeface="Wingdings" charset="2"/>
              <a:buChar char="§"/>
            </a:pPr>
            <a:r>
              <a:rPr lang="en-US" sz="2400">
                <a:solidFill>
                  <a:srgbClr val="F8F6E3"/>
                </a:solidFill>
                <a:latin typeface="Calibri" charset="0"/>
              </a:rPr>
              <a:t>THC accumulates in the body, increasing the effects of next use</a:t>
            </a:r>
          </a:p>
          <a:p>
            <a:pPr>
              <a:lnSpc>
                <a:spcPts val="2000"/>
              </a:lnSpc>
              <a:spcBef>
                <a:spcPct val="20000"/>
              </a:spcBef>
              <a:buFont typeface="Wingdings" charset="2"/>
              <a:buChar char="§"/>
            </a:pPr>
            <a:r>
              <a:rPr lang="en-US" sz="2400">
                <a:solidFill>
                  <a:srgbClr val="F8F6E3"/>
                </a:solidFill>
                <a:latin typeface="Calibri" charset="0"/>
              </a:rPr>
              <a:t>Over time, the brain shrinks in areas processing memory and emotion </a:t>
            </a:r>
          </a:p>
          <a:p>
            <a:pPr>
              <a:lnSpc>
                <a:spcPts val="2000"/>
              </a:lnSpc>
              <a:spcBef>
                <a:spcPct val="20000"/>
              </a:spcBef>
              <a:buFont typeface="Wingdings" charset="2"/>
              <a:buChar char="§"/>
            </a:pPr>
            <a:r>
              <a:rPr lang="en-US" sz="2400">
                <a:solidFill>
                  <a:srgbClr val="F8F6E3"/>
                </a:solidFill>
                <a:latin typeface="Calibri" charset="0"/>
              </a:rPr>
              <a:t>Smoke inhalation damage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500"/>
                                        <p:tgtEl>
                                          <p:spTgt spid="5">
                                            <p:txEl>
                                              <p:pRg st="2" end="2"/>
                                            </p:txEl>
                                          </p:spTgt>
                                        </p:tgtEl>
                                      </p:cBhvr>
                                    </p:animEffect>
                                  </p:child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500"/>
                                        <p:tgtEl>
                                          <p:spTgt spid="5">
                                            <p:txEl>
                                              <p:pRg st="3" end="3"/>
                                            </p:txEl>
                                          </p:spTgt>
                                        </p:tgtEl>
                                      </p:cBhvr>
                                    </p:animEffect>
                                  </p:childTnLst>
                                </p:cTn>
                              </p:par>
                            </p:childTnLst>
                          </p:cTn>
                        </p:par>
                        <p:par>
                          <p:cTn id="49" fill="hold" nodeType="afterGroup">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par>
                          <p:cTn id="53" fill="hold" nodeType="afterGroup">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fade">
                                      <p:cBhvr>
                                        <p:cTn id="56" dur="500"/>
                                        <p:tgtEl>
                                          <p:spTgt spid="5">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bg/>
                                          </p:spTgt>
                                        </p:tgtEl>
                                        <p:attrNameLst>
                                          <p:attrName>style.visibility</p:attrName>
                                        </p:attrNameLst>
                                      </p:cBhvr>
                                      <p:to>
                                        <p:strVal val="visible"/>
                                      </p:to>
                                    </p:set>
                                    <p:animEffect transition="in" filter="fade">
                                      <p:cBhvr>
                                        <p:cTn id="61" dur="500"/>
                                        <p:tgtEl>
                                          <p:spTgt spid="9">
                                            <p:bg/>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xEl>
                                              <p:pRg st="0" end="0"/>
                                            </p:txEl>
                                          </p:spTgt>
                                        </p:tgtEl>
                                        <p:attrNameLst>
                                          <p:attrName>style.visibility</p:attrName>
                                        </p:attrNameLst>
                                      </p:cBhvr>
                                      <p:to>
                                        <p:strVal val="visible"/>
                                      </p:to>
                                    </p:set>
                                    <p:animEffect transition="in" filter="fade">
                                      <p:cBhvr>
                                        <p:cTn id="64" dur="500"/>
                                        <p:tgtEl>
                                          <p:spTgt spid="9">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txEl>
                                              <p:pRg st="1" end="1"/>
                                            </p:txEl>
                                          </p:spTgt>
                                        </p:tgtEl>
                                        <p:attrNameLst>
                                          <p:attrName>style.visibility</p:attrName>
                                        </p:attrNameLst>
                                      </p:cBhvr>
                                      <p:to>
                                        <p:strVal val="visible"/>
                                      </p:to>
                                    </p:set>
                                    <p:animEffect transition="in" filter="fade">
                                      <p:cBhvr>
                                        <p:cTn id="67" dur="500"/>
                                        <p:tgtEl>
                                          <p:spTgt spid="9">
                                            <p:txEl>
                                              <p:pRg st="1" end="1"/>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
                                            <p:txEl>
                                              <p:pRg st="3" end="3"/>
                                            </p:txEl>
                                          </p:spTgt>
                                        </p:tgtEl>
                                        <p:attrNameLst>
                                          <p:attrName>style.visibility</p:attrName>
                                        </p:attrNameLst>
                                      </p:cBhvr>
                                      <p:to>
                                        <p:strVal val="visible"/>
                                      </p:to>
                                    </p:set>
                                    <p:animEffect transition="in" filter="fade">
                                      <p:cBhvr>
                                        <p:cTn id="70" dur="500"/>
                                        <p:tgtEl>
                                          <p:spTgt spid="9">
                                            <p:txEl>
                                              <p:pRg st="3" end="3"/>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xEl>
                                              <p:pRg st="4" end="4"/>
                                            </p:txEl>
                                          </p:spTgt>
                                        </p:tgtEl>
                                        <p:attrNameLst>
                                          <p:attrName>style.visibility</p:attrName>
                                        </p:attrNameLst>
                                      </p:cBhvr>
                                      <p:to>
                                        <p:strVal val="visible"/>
                                      </p:to>
                                    </p:set>
                                    <p:animEffect transition="in" filter="fade">
                                      <p:cBhvr>
                                        <p:cTn id="75" dur="500"/>
                                        <p:tgtEl>
                                          <p:spTgt spid="9">
                                            <p:txEl>
                                              <p:pRg st="4" end="4"/>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xEl>
                                              <p:pRg st="5" end="5"/>
                                            </p:txEl>
                                          </p:spTgt>
                                        </p:tgtEl>
                                        <p:attrNameLst>
                                          <p:attrName>style.visibility</p:attrName>
                                        </p:attrNameLst>
                                      </p:cBhvr>
                                      <p:to>
                                        <p:strVal val="visible"/>
                                      </p:to>
                                    </p:set>
                                    <p:animEffect transition="in" filter="fade">
                                      <p:cBhvr>
                                        <p:cTn id="80" dur="500"/>
                                        <p:tgtEl>
                                          <p:spTgt spid="9">
                                            <p:txEl>
                                              <p:pRg st="5" end="5"/>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
                                            <p:txEl>
                                              <p:pRg st="6" end="6"/>
                                            </p:txEl>
                                          </p:spTgt>
                                        </p:tgtEl>
                                        <p:attrNameLst>
                                          <p:attrName>style.visibility</p:attrName>
                                        </p:attrNameLst>
                                      </p:cBhvr>
                                      <p:to>
                                        <p:strVal val="visible"/>
                                      </p:to>
                                    </p:set>
                                    <p:animEffect transition="in" filter="fade">
                                      <p:cBhvr>
                                        <p:cTn id="8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P spid="9" grpId="0" build="p"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9144000" cy="825500"/>
          </a:xfrm>
          <a:solidFill>
            <a:srgbClr val="F36F21"/>
          </a:solidFill>
        </p:spPr>
        <p:txBody>
          <a:bodyPr lIns="274320"/>
          <a:lstStyle/>
          <a:p>
            <a:pPr algn="l" eaLnBrk="1" hangingPunct="1">
              <a:lnSpc>
                <a:spcPts val="4200"/>
              </a:lnSpc>
            </a:pPr>
            <a:r>
              <a:rPr lang="en-US" b="1">
                <a:solidFill>
                  <a:srgbClr val="F8F6E3"/>
                </a:solidFill>
              </a:rPr>
              <a:t>Summary: Desired Effects of Drugs</a:t>
            </a:r>
          </a:p>
        </p:txBody>
      </p:sp>
      <p:pic>
        <p:nvPicPr>
          <p:cNvPr id="54275" name="Content Placeholder 3" descr="MyPEL2e_table_12_06.jpg"/>
          <p:cNvPicPr>
            <a:picLocks noGrp="1" noChangeAspect="1"/>
          </p:cNvPicPr>
          <p:nvPr>
            <p:ph idx="1"/>
          </p:nvPr>
        </p:nvPicPr>
        <p:blipFill>
          <a:blip r:embed="rId3"/>
          <a:srcRect/>
          <a:stretch>
            <a:fillRect/>
          </a:stretch>
        </p:blipFill>
        <p:spPr>
          <a:xfrm>
            <a:off x="0" y="792163"/>
            <a:ext cx="9144000" cy="621347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Content Placeholder 3" descr="MyPEL2e_table_12_06.jpg"/>
          <p:cNvPicPr>
            <a:picLocks noGrp="1" noChangeAspect="1"/>
          </p:cNvPicPr>
          <p:nvPr>
            <p:ph idx="1"/>
          </p:nvPr>
        </p:nvPicPr>
        <p:blipFill>
          <a:blip r:embed="rId3"/>
          <a:srcRect/>
          <a:stretch>
            <a:fillRect/>
          </a:stretch>
        </p:blipFill>
        <p:spPr>
          <a:xfrm>
            <a:off x="0" y="879475"/>
            <a:ext cx="3965575" cy="5978525"/>
          </a:xfrm>
        </p:spPr>
      </p:pic>
      <p:sp>
        <p:nvSpPr>
          <p:cNvPr id="56323" name="Title 1"/>
          <p:cNvSpPr>
            <a:spLocks noGrp="1"/>
          </p:cNvSpPr>
          <p:nvPr>
            <p:ph type="title"/>
          </p:nvPr>
        </p:nvSpPr>
        <p:spPr>
          <a:xfrm>
            <a:off x="0" y="0"/>
            <a:ext cx="9144000" cy="914400"/>
          </a:xfrm>
          <a:solidFill>
            <a:srgbClr val="F36F21"/>
          </a:solidFill>
        </p:spPr>
        <p:txBody>
          <a:bodyPr lIns="274320"/>
          <a:lstStyle/>
          <a:p>
            <a:pPr algn="l" eaLnBrk="1" hangingPunct="1">
              <a:lnSpc>
                <a:spcPts val="4200"/>
              </a:lnSpc>
            </a:pPr>
            <a:r>
              <a:rPr lang="en-US" b="1">
                <a:solidFill>
                  <a:srgbClr val="F8F6E3"/>
                </a:solidFill>
              </a:rPr>
              <a:t>Summary: Aversive Effects of Drugs</a:t>
            </a:r>
          </a:p>
        </p:txBody>
      </p:sp>
      <p:pic>
        <p:nvPicPr>
          <p:cNvPr id="56324" name="Content Placeholder 3" descr="MyPEL2e_table_12_06.jpg"/>
          <p:cNvPicPr>
            <a:picLocks noChangeAspect="1"/>
          </p:cNvPicPr>
          <p:nvPr/>
        </p:nvPicPr>
        <p:blipFill>
          <a:blip r:embed="rId4"/>
          <a:srcRect/>
          <a:stretch>
            <a:fillRect/>
          </a:stretch>
        </p:blipFill>
        <p:spPr bwMode="auto">
          <a:xfrm>
            <a:off x="3810000" y="919163"/>
            <a:ext cx="5334000" cy="593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1020762"/>
          </a:xfrm>
        </p:spPr>
        <p:txBody>
          <a:bodyPr rtlCol="0">
            <a:normAutofit fontScale="90000"/>
          </a:bodyPr>
          <a:lstStyle/>
          <a:p>
            <a:pPr eaLnBrk="1" fontAlgn="auto" hangingPunct="1">
              <a:spcAft>
                <a:spcPts val="0"/>
              </a:spcAft>
              <a:defRPr/>
            </a:pPr>
            <a:r>
              <a:rPr lang="en-US" b="1" smtClean="0">
                <a:solidFill>
                  <a:srgbClr val="444EA2"/>
                </a:solidFill>
                <a:ea typeface="+mj-ea"/>
                <a:cs typeface="+mj-cs"/>
              </a:rPr>
              <a:t>Prevalence of Drug Use in the United States</a:t>
            </a:r>
          </a:p>
        </p:txBody>
      </p:sp>
      <p:pic>
        <p:nvPicPr>
          <p:cNvPr id="58371" name="Content Placeholder 3" descr="MyPEL2e_fig_12_08.jpg"/>
          <p:cNvPicPr>
            <a:picLocks noGrp="1" noChangeAspect="1"/>
          </p:cNvPicPr>
          <p:nvPr>
            <p:ph idx="1"/>
          </p:nvPr>
        </p:nvPicPr>
        <p:blipFill>
          <a:blip r:embed="rId3"/>
          <a:srcRect/>
          <a:stretch>
            <a:fillRect/>
          </a:stretch>
        </p:blipFill>
        <p:spPr>
          <a:xfrm>
            <a:off x="107950" y="1524000"/>
            <a:ext cx="9036050" cy="4953000"/>
          </a:xfrm>
        </p:spPr>
      </p:pic>
      <p:sp>
        <p:nvSpPr>
          <p:cNvPr id="5" name="Rectangle 4"/>
          <p:cNvSpPr/>
          <p:nvPr/>
        </p:nvSpPr>
        <p:spPr>
          <a:xfrm>
            <a:off x="5257800" y="1577975"/>
            <a:ext cx="3657600" cy="1506538"/>
          </a:xfrm>
          <a:prstGeom prst="rect">
            <a:avLst/>
          </a:prstGeom>
          <a:solidFill>
            <a:schemeClr val="bg1"/>
          </a:solidFill>
          <a:ln>
            <a:solidFill>
              <a:srgbClr val="444EA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nSpc>
                <a:spcPts val="2000"/>
              </a:lnSpc>
              <a:defRPr/>
            </a:pPr>
            <a:r>
              <a:rPr lang="en-US" sz="2400" b="1">
                <a:solidFill>
                  <a:schemeClr val="tx1"/>
                </a:solidFill>
                <a:ea typeface="Arial" charset="0"/>
                <a:cs typeface="Arial" charset="0"/>
              </a:rPr>
              <a:t>Nicotine Use as of 2011: </a:t>
            </a:r>
          </a:p>
          <a:p>
            <a:pPr algn="ctr">
              <a:lnSpc>
                <a:spcPts val="2000"/>
              </a:lnSpc>
              <a:defRPr/>
            </a:pPr>
            <a:r>
              <a:rPr lang="en-US" sz="2400">
                <a:solidFill>
                  <a:schemeClr val="tx1"/>
                </a:solidFill>
                <a:ea typeface="Arial" charset="0"/>
                <a:cs typeface="Arial" charset="0"/>
              </a:rPr>
              <a:t>26 percent of high school dropouts smoke; 6 percent of people with graduate degrees smoke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b="1" dirty="0">
                <a:solidFill>
                  <a:srgbClr val="A0366C"/>
                </a:solidFill>
                <a:ea typeface="+mj-ea"/>
                <a:cs typeface="+mj-cs"/>
              </a:rPr>
              <a:t>What influences can lead to drug use?</a:t>
            </a:r>
          </a:p>
        </p:txBody>
      </p:sp>
      <p:pic>
        <p:nvPicPr>
          <p:cNvPr id="60419" name="Picture 2"/>
          <p:cNvPicPr>
            <a:picLocks noChangeAspect="1" noChangeArrowheads="1"/>
          </p:cNvPicPr>
          <p:nvPr/>
        </p:nvPicPr>
        <p:blipFill>
          <a:blip r:embed="rId3"/>
          <a:srcRect/>
          <a:stretch>
            <a:fillRect/>
          </a:stretch>
        </p:blipFill>
        <p:spPr bwMode="auto">
          <a:xfrm>
            <a:off x="441325" y="1211263"/>
            <a:ext cx="8266113" cy="532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39713"/>
            <a:ext cx="8229600" cy="1143000"/>
          </a:xfrm>
        </p:spPr>
        <p:txBody>
          <a:bodyPr/>
          <a:lstStyle/>
          <a:p>
            <a:pPr eaLnBrk="1" hangingPunct="1">
              <a:lnSpc>
                <a:spcPts val="4000"/>
              </a:lnSpc>
            </a:pPr>
            <a:r>
              <a:rPr lang="en-US" sz="4800" b="1">
                <a:solidFill>
                  <a:srgbClr val="A0366C"/>
                </a:solidFill>
              </a:rPr>
              <a:t>What can turn drug use into dependence?</a:t>
            </a:r>
          </a:p>
        </p:txBody>
      </p:sp>
      <p:sp>
        <p:nvSpPr>
          <p:cNvPr id="3" name="Content Placeholder 2"/>
          <p:cNvSpPr>
            <a:spLocks noGrp="1"/>
          </p:cNvSpPr>
          <p:nvPr>
            <p:ph idx="1"/>
          </p:nvPr>
        </p:nvSpPr>
        <p:spPr>
          <a:xfrm>
            <a:off x="354013" y="1487488"/>
            <a:ext cx="8343900" cy="2147887"/>
          </a:xfrm>
        </p:spPr>
        <p:txBody>
          <a:bodyPr/>
          <a:lstStyle/>
          <a:p>
            <a:pPr eaLnBrk="1" hangingPunct="1">
              <a:lnSpc>
                <a:spcPts val="2800"/>
              </a:lnSpc>
              <a:buFont typeface="Wingdings" charset="2"/>
              <a:buChar char="§"/>
            </a:pPr>
            <a:r>
              <a:rPr lang="en-US" sz="1700" b="1"/>
              <a:t>Biological factors</a:t>
            </a:r>
            <a:r>
              <a:rPr lang="en-US" sz="1700"/>
              <a:t>: dependence in relatives, thrill-seeking in childhood, genes related to alcohol sensitivity and dependence, and easily disrupted dopamine reward system</a:t>
            </a:r>
          </a:p>
          <a:p>
            <a:pPr eaLnBrk="1" hangingPunct="1">
              <a:lnSpc>
                <a:spcPts val="2800"/>
              </a:lnSpc>
              <a:buFont typeface="Wingdings" charset="2"/>
              <a:buChar char="§"/>
            </a:pPr>
            <a:r>
              <a:rPr lang="en-US" sz="1700" b="1"/>
              <a:t>Psychological factors: </a:t>
            </a:r>
            <a:r>
              <a:rPr lang="en-US" sz="1700"/>
              <a:t>seeking gratification, depression, problems forming identity, problems assessing risks and costs</a:t>
            </a:r>
          </a:p>
          <a:p>
            <a:pPr eaLnBrk="1" hangingPunct="1">
              <a:lnSpc>
                <a:spcPts val="2800"/>
              </a:lnSpc>
              <a:buFont typeface="Wingdings" charset="2"/>
              <a:buChar char="§"/>
            </a:pPr>
            <a:r>
              <a:rPr lang="en-US" sz="1700" b="1"/>
              <a:t>Social influences: </a:t>
            </a:r>
            <a:r>
              <a:rPr lang="en-US" sz="1700"/>
              <a:t>media glorification, observing peers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oup 14"/>
          <p:cNvGrpSpPr>
            <a:grpSpLocks/>
          </p:cNvGrpSpPr>
          <p:nvPr/>
        </p:nvGrpSpPr>
        <p:grpSpPr bwMode="auto">
          <a:xfrm>
            <a:off x="1323975" y="225425"/>
            <a:ext cx="2490788" cy="2809875"/>
            <a:chOff x="3566943" y="250461"/>
            <a:chExt cx="2491191" cy="2793319"/>
          </a:xfrm>
        </p:grpSpPr>
        <p:sp>
          <p:nvSpPr>
            <p:cNvPr id="5" name="Freeform 4"/>
            <p:cNvSpPr/>
            <p:nvPr/>
          </p:nvSpPr>
          <p:spPr>
            <a:xfrm rot="6340383">
              <a:off x="4156047" y="2753267"/>
              <a:ext cx="536570" cy="44457"/>
            </a:xfrm>
            <a:custGeom>
              <a:avLst/>
              <a:gdLst>
                <a:gd name="connsiteX0" fmla="*/ 0 w 179359"/>
                <a:gd name="connsiteY0" fmla="*/ 19708 h 39416"/>
                <a:gd name="connsiteX1" fmla="*/ 179359 w 179359"/>
                <a:gd name="connsiteY1" fmla="*/ 19708 h 39416"/>
              </a:gdLst>
              <a:ahLst/>
              <a:cxnLst>
                <a:cxn ang="0">
                  <a:pos x="connsiteX0" y="connsiteY0"/>
                </a:cxn>
                <a:cxn ang="0">
                  <a:pos x="connsiteX1" y="connsiteY1"/>
                </a:cxn>
              </a:cxnLst>
              <a:rect l="l" t="t" r="r" b="b"/>
              <a:pathLst>
                <a:path w="179359" h="39416">
                  <a:moveTo>
                    <a:pt x="179359" y="19708"/>
                  </a:moveTo>
                  <a:lnTo>
                    <a:pt x="0"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97895" tIns="15225" rIns="97896" bIns="15224" spcCol="1270" anchor="ctr"/>
            <a:lstStyle/>
            <a:p>
              <a:pPr algn="ctr" defTabSz="222250" fontAlgn="auto">
                <a:lnSpc>
                  <a:spcPct val="90000"/>
                </a:lnSpc>
                <a:spcBef>
                  <a:spcPts val="0"/>
                </a:spcBef>
                <a:spcAft>
                  <a:spcPct val="35000"/>
                </a:spcAft>
                <a:defRPr/>
              </a:pPr>
              <a:endParaRPr lang="en-US" sz="500" dirty="0"/>
            </a:p>
          </p:txBody>
        </p:sp>
        <p:sp>
          <p:nvSpPr>
            <p:cNvPr id="6" name="Freeform 5"/>
            <p:cNvSpPr/>
            <p:nvPr/>
          </p:nvSpPr>
          <p:spPr>
            <a:xfrm>
              <a:off x="3566943" y="250461"/>
              <a:ext cx="2491191" cy="2376688"/>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anchor="ctr">
              <a:prstTxWarp prst="textNoShape">
                <a:avLst/>
              </a:prstTxWarp>
            </a:bodyPr>
            <a:lstStyle/>
            <a:p>
              <a:pPr algn="ctr" defTabSz="1066800">
                <a:lnSpc>
                  <a:spcPts val="2000"/>
                </a:lnSpc>
                <a:defRPr/>
              </a:pPr>
              <a:r>
                <a:rPr lang="en-US" sz="2400" b="1">
                  <a:solidFill>
                    <a:srgbClr val="F8F6E3"/>
                  </a:solidFill>
                  <a:ea typeface="Arial" charset="0"/>
                  <a:cs typeface="Arial" charset="0"/>
                </a:rPr>
                <a:t>Are substances inherently addictive and should they be avoided at all cost?  </a:t>
              </a:r>
              <a:endParaRPr lang="en-US" sz="2400">
                <a:solidFill>
                  <a:srgbClr val="F8F6E3"/>
                </a:solidFill>
                <a:ea typeface="Arial" charset="0"/>
                <a:cs typeface="Arial" charset="0"/>
              </a:endParaRPr>
            </a:p>
          </p:txBody>
        </p:sp>
      </p:grpSp>
      <p:grpSp>
        <p:nvGrpSpPr>
          <p:cNvPr id="12" name="Group 15"/>
          <p:cNvGrpSpPr>
            <a:grpSpLocks/>
          </p:cNvGrpSpPr>
          <p:nvPr/>
        </p:nvGrpSpPr>
        <p:grpSpPr bwMode="auto">
          <a:xfrm>
            <a:off x="2803525" y="1476375"/>
            <a:ext cx="3316288" cy="2376488"/>
            <a:chOff x="5376552" y="984481"/>
            <a:chExt cx="3315622" cy="2377441"/>
          </a:xfrm>
        </p:grpSpPr>
        <p:sp>
          <p:nvSpPr>
            <p:cNvPr id="7" name="Freeform 6"/>
            <p:cNvSpPr/>
            <p:nvPr/>
          </p:nvSpPr>
          <p:spPr>
            <a:xfrm rot="20369165">
              <a:off x="5376552" y="2558325"/>
              <a:ext cx="1025319" cy="142932"/>
            </a:xfrm>
            <a:custGeom>
              <a:avLst/>
              <a:gdLst>
                <a:gd name="connsiteX0" fmla="*/ 0 w 766422"/>
                <a:gd name="connsiteY0" fmla="*/ 19708 h 39416"/>
                <a:gd name="connsiteX1" fmla="*/ 766422 w 766422"/>
                <a:gd name="connsiteY1" fmla="*/ 19708 h 39416"/>
              </a:gdLst>
              <a:ahLst/>
              <a:cxnLst>
                <a:cxn ang="0">
                  <a:pos x="connsiteX0" y="connsiteY0"/>
                </a:cxn>
                <a:cxn ang="0">
                  <a:pos x="connsiteX1" y="connsiteY1"/>
                </a:cxn>
              </a:cxnLst>
              <a:rect l="l" t="t" r="r" b="b"/>
              <a:pathLst>
                <a:path w="766422" h="39416">
                  <a:moveTo>
                    <a:pt x="0" y="19708"/>
                  </a:moveTo>
                  <a:lnTo>
                    <a:pt x="766422"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76750" tIns="546" rIns="376750" bIns="548" spcCol="1270" anchor="ctr"/>
            <a:lstStyle/>
            <a:p>
              <a:pPr algn="ctr" defTabSz="222250" fontAlgn="auto">
                <a:lnSpc>
                  <a:spcPct val="90000"/>
                </a:lnSpc>
                <a:spcBef>
                  <a:spcPts val="0"/>
                </a:spcBef>
                <a:spcAft>
                  <a:spcPct val="35000"/>
                </a:spcAft>
                <a:defRPr/>
              </a:pPr>
              <a:endParaRPr lang="en-US" sz="500" dirty="0"/>
            </a:p>
          </p:txBody>
        </p:sp>
        <p:sp>
          <p:nvSpPr>
            <p:cNvPr id="8" name="Freeform 7"/>
            <p:cNvSpPr/>
            <p:nvPr/>
          </p:nvSpPr>
          <p:spPr>
            <a:xfrm>
              <a:off x="6312989" y="984481"/>
              <a:ext cx="2379185" cy="2377441"/>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anchor="ctr">
              <a:prstTxWarp prst="textNoShape">
                <a:avLst/>
              </a:prstTxWarp>
            </a:bodyPr>
            <a:lstStyle/>
            <a:p>
              <a:pPr algn="ctr" defTabSz="1066800">
                <a:lnSpc>
                  <a:spcPts val="2000"/>
                </a:lnSpc>
                <a:defRPr/>
              </a:pPr>
              <a:r>
                <a:rPr lang="en-US" sz="2400" b="1">
                  <a:solidFill>
                    <a:srgbClr val="F8F6E3"/>
                  </a:solidFill>
                  <a:ea typeface="Arial" charset="0"/>
                  <a:cs typeface="Arial" charset="0"/>
                </a:rPr>
                <a:t>Does recovery require therapy, or require a 12-step group?  </a:t>
              </a:r>
              <a:endParaRPr lang="en-US" sz="2400">
                <a:solidFill>
                  <a:srgbClr val="F8F6E3"/>
                </a:solidFill>
                <a:ea typeface="Arial" charset="0"/>
                <a:cs typeface="Arial" charset="0"/>
              </a:endParaRPr>
            </a:p>
          </p:txBody>
        </p:sp>
      </p:grpSp>
      <p:grpSp>
        <p:nvGrpSpPr>
          <p:cNvPr id="13" name="Group 16"/>
          <p:cNvGrpSpPr>
            <a:grpSpLocks/>
          </p:cNvGrpSpPr>
          <p:nvPr/>
        </p:nvGrpSpPr>
        <p:grpSpPr bwMode="auto">
          <a:xfrm>
            <a:off x="1117600" y="4141788"/>
            <a:ext cx="3216275" cy="2600325"/>
            <a:chOff x="5927566" y="3966036"/>
            <a:chExt cx="3216434" cy="2600413"/>
          </a:xfrm>
        </p:grpSpPr>
        <p:sp>
          <p:nvSpPr>
            <p:cNvPr id="9" name="Freeform 8"/>
            <p:cNvSpPr/>
            <p:nvPr/>
          </p:nvSpPr>
          <p:spPr>
            <a:xfrm rot="2554583">
              <a:off x="5927566" y="4169243"/>
              <a:ext cx="1003350" cy="150817"/>
            </a:xfrm>
            <a:custGeom>
              <a:avLst/>
              <a:gdLst>
                <a:gd name="connsiteX0" fmla="*/ 0 w 341438"/>
                <a:gd name="connsiteY0" fmla="*/ 19708 h 39416"/>
                <a:gd name="connsiteX1" fmla="*/ 341438 w 341438"/>
                <a:gd name="connsiteY1" fmla="*/ 19708 h 39416"/>
              </a:gdLst>
              <a:ahLst/>
              <a:cxnLst>
                <a:cxn ang="0">
                  <a:pos x="connsiteX0" y="connsiteY0"/>
                </a:cxn>
                <a:cxn ang="0">
                  <a:pos x="connsiteX1" y="connsiteY1"/>
                </a:cxn>
              </a:cxnLst>
              <a:rect l="l" t="t" r="r" b="b"/>
              <a:pathLst>
                <a:path w="341438" h="39416">
                  <a:moveTo>
                    <a:pt x="0" y="19708"/>
                  </a:moveTo>
                  <a:lnTo>
                    <a:pt x="341438"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74882" tIns="11172" rIns="174884" bIns="11172" spcCol="1270" anchor="ctr"/>
            <a:lstStyle/>
            <a:p>
              <a:pPr algn="ctr" defTabSz="222250" fontAlgn="auto">
                <a:lnSpc>
                  <a:spcPct val="90000"/>
                </a:lnSpc>
                <a:spcBef>
                  <a:spcPts val="0"/>
                </a:spcBef>
                <a:spcAft>
                  <a:spcPct val="35000"/>
                </a:spcAft>
                <a:defRPr/>
              </a:pPr>
              <a:endParaRPr lang="en-US" sz="500" dirty="0"/>
            </a:p>
          </p:txBody>
        </p:sp>
        <p:sp>
          <p:nvSpPr>
            <p:cNvPr id="10" name="Freeform 9"/>
            <p:cNvSpPr/>
            <p:nvPr/>
          </p:nvSpPr>
          <p:spPr>
            <a:xfrm>
              <a:off x="6495919" y="3966036"/>
              <a:ext cx="2648081" cy="2600413"/>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anchor="ctr">
              <a:prstTxWarp prst="textNoShape">
                <a:avLst/>
              </a:prstTxWarp>
            </a:bodyPr>
            <a:lstStyle/>
            <a:p>
              <a:pPr algn="ctr" defTabSz="1066800">
                <a:lnSpc>
                  <a:spcPts val="2000"/>
                </a:lnSpc>
                <a:defRPr/>
              </a:pPr>
              <a:r>
                <a:rPr lang="en-US" sz="2400" b="1">
                  <a:solidFill>
                    <a:srgbClr val="F8F6E3"/>
                  </a:solidFill>
                  <a:ea typeface="Arial" charset="0"/>
                  <a:cs typeface="Arial" charset="0"/>
                </a:rPr>
                <a:t>Is the “addiction” concept applicable to repeated behaviors that do not involve ingesting chemicals? </a:t>
              </a:r>
            </a:p>
          </p:txBody>
        </p:sp>
      </p:grpSp>
      <p:sp>
        <p:nvSpPr>
          <p:cNvPr id="2" name="Rectangle 1"/>
          <p:cNvSpPr>
            <a:spLocks noChangeArrowheads="1"/>
          </p:cNvSpPr>
          <p:nvPr/>
        </p:nvSpPr>
        <p:spPr bwMode="auto">
          <a:xfrm>
            <a:off x="3814763" y="225425"/>
            <a:ext cx="3976687" cy="1135063"/>
          </a:xfrm>
          <a:prstGeom prst="rect">
            <a:avLst/>
          </a:prstGeom>
          <a:noFill/>
          <a:ln w="9525">
            <a:noFill/>
            <a:miter lim="800000"/>
            <a:headEnd/>
            <a:tailEnd/>
          </a:ln>
        </p:spPr>
        <p:txBody>
          <a:bodyPr>
            <a:prstTxWarp prst="textNoShape">
              <a:avLst/>
            </a:prstTxWarp>
            <a:spAutoFit/>
          </a:bodyPr>
          <a:lstStyle/>
          <a:p>
            <a:pPr defTabSz="1066800">
              <a:lnSpc>
                <a:spcPts val="2000"/>
              </a:lnSpc>
            </a:pPr>
            <a:r>
              <a:rPr lang="en-US" sz="2400">
                <a:latin typeface="Calibri" charset="0"/>
              </a:rPr>
              <a:t>Only 10 to 16 percent of people who try most drugs, even morphine and cocaine, become addicted. </a:t>
            </a:r>
          </a:p>
        </p:txBody>
      </p:sp>
      <p:sp>
        <p:nvSpPr>
          <p:cNvPr id="3" name="Rectangle 2"/>
          <p:cNvSpPr>
            <a:spLocks noChangeArrowheads="1"/>
          </p:cNvSpPr>
          <p:nvPr/>
        </p:nvSpPr>
        <p:spPr bwMode="auto">
          <a:xfrm>
            <a:off x="6416675" y="1922463"/>
            <a:ext cx="2573338" cy="1647825"/>
          </a:xfrm>
          <a:prstGeom prst="rect">
            <a:avLst/>
          </a:prstGeom>
          <a:noFill/>
          <a:ln w="9525">
            <a:noFill/>
            <a:miter lim="800000"/>
            <a:headEnd/>
            <a:tailEnd/>
          </a:ln>
        </p:spPr>
        <p:txBody>
          <a:bodyPr>
            <a:prstTxWarp prst="textNoShape">
              <a:avLst/>
            </a:prstTxWarp>
            <a:spAutoFit/>
          </a:bodyPr>
          <a:lstStyle/>
          <a:p>
            <a:pPr defTabSz="1066800">
              <a:lnSpc>
                <a:spcPts val="2000"/>
              </a:lnSpc>
            </a:pPr>
            <a:r>
              <a:rPr lang="en-US" sz="2400">
                <a:latin typeface="Calibri" charset="0"/>
              </a:rPr>
              <a:t>In general, recovery rates do not seem to differ much from people quitting on their own.</a:t>
            </a:r>
          </a:p>
        </p:txBody>
      </p:sp>
      <p:sp>
        <p:nvSpPr>
          <p:cNvPr id="4" name="Freeform 3"/>
          <p:cNvSpPr/>
          <p:nvPr/>
        </p:nvSpPr>
        <p:spPr>
          <a:xfrm>
            <a:off x="74613" y="2841625"/>
            <a:ext cx="2879725" cy="1416050"/>
          </a:xfrm>
          <a:custGeom>
            <a:avLst/>
            <a:gdLst>
              <a:gd name="connsiteX0" fmla="*/ 0 w 3593083"/>
              <a:gd name="connsiteY0" fmla="*/ 1700930 h 3401860"/>
              <a:gd name="connsiteX1" fmla="*/ 1796542 w 3593083"/>
              <a:gd name="connsiteY1" fmla="*/ 0 h 3401860"/>
              <a:gd name="connsiteX2" fmla="*/ 3593084 w 3593083"/>
              <a:gd name="connsiteY2" fmla="*/ 1700930 h 3401860"/>
              <a:gd name="connsiteX3" fmla="*/ 1796542 w 3593083"/>
              <a:gd name="connsiteY3" fmla="*/ 3401860 h 3401860"/>
              <a:gd name="connsiteX4" fmla="*/ 0 w 3593083"/>
              <a:gd name="connsiteY4" fmla="*/ 1700930 h 340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083" h="3401860">
                <a:moveTo>
                  <a:pt x="0" y="1700930"/>
                </a:moveTo>
                <a:cubicBezTo>
                  <a:pt x="0" y="761532"/>
                  <a:pt x="804339" y="0"/>
                  <a:pt x="1796542" y="0"/>
                </a:cubicBezTo>
                <a:cubicBezTo>
                  <a:pt x="2788745" y="0"/>
                  <a:pt x="3593084" y="761532"/>
                  <a:pt x="3593084" y="1700930"/>
                </a:cubicBezTo>
                <a:cubicBezTo>
                  <a:pt x="3593084" y="2640328"/>
                  <a:pt x="2788745" y="3401860"/>
                  <a:pt x="1796542" y="3401860"/>
                </a:cubicBezTo>
                <a:cubicBezTo>
                  <a:pt x="804339" y="3401860"/>
                  <a:pt x="0" y="2640328"/>
                  <a:pt x="0" y="1700930"/>
                </a:cubicBezTo>
                <a:close/>
              </a:path>
            </a:pathLst>
          </a:custGeom>
          <a:solidFill>
            <a:srgbClr val="F8F6E3"/>
          </a:solidFill>
          <a:ln>
            <a:solidFill>
              <a:srgbClr val="444EA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41435" tIns="513431" rIns="541435" bIns="513431" anchor="ctr">
            <a:prstTxWarp prst="textNoShape">
              <a:avLst/>
            </a:prstTxWarp>
          </a:bodyPr>
          <a:lstStyle/>
          <a:p>
            <a:pPr algn="ctr" defTabSz="1066800">
              <a:lnSpc>
                <a:spcPts val="2000"/>
              </a:lnSpc>
              <a:spcAft>
                <a:spcPct val="35000"/>
              </a:spcAft>
              <a:defRPr/>
            </a:pPr>
            <a:r>
              <a:rPr lang="en-US" sz="2400">
                <a:solidFill>
                  <a:schemeClr val="tx1"/>
                </a:solidFill>
                <a:ea typeface="Arial" charset="0"/>
                <a:cs typeface="Arial" charset="0"/>
              </a:rPr>
              <a:t>Controversies Related to Addiction</a:t>
            </a:r>
          </a:p>
        </p:txBody>
      </p:sp>
      <p:sp>
        <p:nvSpPr>
          <p:cNvPr id="20" name="Rectangle 19"/>
          <p:cNvSpPr>
            <a:spLocks noChangeArrowheads="1"/>
          </p:cNvSpPr>
          <p:nvPr/>
        </p:nvSpPr>
        <p:spPr bwMode="auto">
          <a:xfrm>
            <a:off x="4213225" y="4084638"/>
            <a:ext cx="4776788" cy="2417762"/>
          </a:xfrm>
          <a:prstGeom prst="rect">
            <a:avLst/>
          </a:prstGeom>
          <a:noFill/>
          <a:ln w="9525">
            <a:noFill/>
            <a:miter lim="800000"/>
            <a:headEnd/>
            <a:tailEnd/>
          </a:ln>
        </p:spPr>
        <p:txBody>
          <a:bodyPr>
            <a:prstTxWarp prst="textNoShape">
              <a:avLst/>
            </a:prstTxWarp>
            <a:spAutoFit/>
          </a:bodyPr>
          <a:lstStyle/>
          <a:p>
            <a:pPr marL="287338" defTabSz="1066800">
              <a:lnSpc>
                <a:spcPts val="2000"/>
              </a:lnSpc>
            </a:pPr>
            <a:r>
              <a:rPr lang="en-US" sz="2400">
                <a:latin typeface="Calibri" charset="0"/>
              </a:rPr>
              <a:t>Labeling it this way can be seen as making excuses for misbehavior such as gambling or sexual affairs. However, many of the dependence criteria are often met, and there may be a dopamine-based chemical process underlying some ‘addictive’ behavior patterns.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371600"/>
          </a:xfrm>
          <a:solidFill>
            <a:srgbClr val="444EA2"/>
          </a:solidFill>
        </p:spPr>
        <p:txBody>
          <a:bodyPr lIns="274320"/>
          <a:lstStyle/>
          <a:p>
            <a:pPr eaLnBrk="1" hangingPunct="1">
              <a:lnSpc>
                <a:spcPts val="4200"/>
              </a:lnSpc>
            </a:pPr>
            <a:r>
              <a:rPr lang="en-US" b="1">
                <a:solidFill>
                  <a:srgbClr val="F8F6E3"/>
                </a:solidFill>
              </a:rPr>
              <a:t>Topics to digest, to expand our consciousness</a:t>
            </a:r>
          </a:p>
        </p:txBody>
      </p:sp>
      <p:sp>
        <p:nvSpPr>
          <p:cNvPr id="18435" name="Content Placeholder 2"/>
          <p:cNvSpPr>
            <a:spLocks noGrp="1"/>
          </p:cNvSpPr>
          <p:nvPr>
            <p:ph idx="1"/>
          </p:nvPr>
        </p:nvSpPr>
        <p:spPr>
          <a:xfrm>
            <a:off x="838200" y="1676400"/>
            <a:ext cx="7696200" cy="4068763"/>
          </a:xfrm>
        </p:spPr>
        <p:txBody>
          <a:bodyPr/>
          <a:lstStyle/>
          <a:p>
            <a:pPr eaLnBrk="1" hangingPunct="1">
              <a:lnSpc>
                <a:spcPts val="3200"/>
              </a:lnSpc>
              <a:spcAft>
                <a:spcPts val="1800"/>
              </a:spcAft>
              <a:buFont typeface="Wingdings" charset="2"/>
              <a:buChar char="§"/>
            </a:pPr>
            <a:r>
              <a:rPr lang="en-US"/>
              <a:t>When Drugs are a problem:  Criteria for Tolerance, Dependence, and Addiction</a:t>
            </a:r>
          </a:p>
          <a:p>
            <a:pPr eaLnBrk="1" hangingPunct="1">
              <a:lnSpc>
                <a:spcPts val="3200"/>
              </a:lnSpc>
              <a:spcAft>
                <a:spcPts val="1800"/>
              </a:spcAft>
              <a:buFont typeface="Wingdings" charset="2"/>
              <a:buChar char="§"/>
            </a:pPr>
            <a:r>
              <a:rPr lang="en-US"/>
              <a:t>Types of Psychoactive Drugs:</a:t>
            </a:r>
          </a:p>
          <a:p>
            <a:pPr lvl="1" eaLnBrk="1" hangingPunct="1">
              <a:lnSpc>
                <a:spcPts val="3200"/>
              </a:lnSpc>
              <a:spcAft>
                <a:spcPts val="1800"/>
              </a:spcAft>
              <a:buFont typeface="Wingdings" charset="2"/>
              <a:buChar char="§"/>
            </a:pPr>
            <a:r>
              <a:rPr lang="en-US" sz="3200"/>
              <a:t>Depressants</a:t>
            </a:r>
          </a:p>
          <a:p>
            <a:pPr lvl="1" eaLnBrk="1" hangingPunct="1">
              <a:lnSpc>
                <a:spcPts val="3200"/>
              </a:lnSpc>
              <a:spcAft>
                <a:spcPts val="1800"/>
              </a:spcAft>
              <a:buFont typeface="Wingdings" charset="2"/>
              <a:buChar char="§"/>
            </a:pPr>
            <a:r>
              <a:rPr lang="en-US" sz="3200"/>
              <a:t>Stimulants</a:t>
            </a:r>
          </a:p>
          <a:p>
            <a:pPr lvl="1" eaLnBrk="1" hangingPunct="1">
              <a:lnSpc>
                <a:spcPts val="3200"/>
              </a:lnSpc>
              <a:spcAft>
                <a:spcPts val="1800"/>
              </a:spcAft>
              <a:buFont typeface="Wingdings" charset="2"/>
              <a:buChar char="§"/>
            </a:pPr>
            <a:r>
              <a:rPr lang="en-US" sz="3200"/>
              <a:t>Hallucinogens</a:t>
            </a:r>
          </a:p>
          <a:p>
            <a:pPr eaLnBrk="1" hangingPunct="1">
              <a:lnSpc>
                <a:spcPts val="3200"/>
              </a:lnSpc>
              <a:spcAft>
                <a:spcPts val="1800"/>
              </a:spcAft>
              <a:buFont typeface="Wingdings" charset="2"/>
              <a:buChar char="§"/>
            </a:pPr>
            <a:r>
              <a:rPr lang="en-US"/>
              <a:t>Biological, psychological, and social-cultural influences on drug use</a:t>
            </a:r>
          </a:p>
          <a:p>
            <a:pPr eaLnBrk="1" hangingPunct="1">
              <a:lnSpc>
                <a:spcPts val="3200"/>
              </a:lnSpc>
              <a:spcAft>
                <a:spcPts val="1800"/>
              </a:spcAft>
              <a:buFont typeface="Wingdings" charset="2"/>
              <a:buChar cha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11"/>
          <p:cNvPicPr>
            <a:picLocks noChangeAspect="1" noChangeArrowheads="1"/>
          </p:cNvPicPr>
          <p:nvPr/>
        </p:nvPicPr>
        <p:blipFill>
          <a:blip r:embed="rId3"/>
          <a:srcRect l="11067" r="10033"/>
          <a:stretch>
            <a:fillRect/>
          </a:stretch>
        </p:blipFill>
        <p:spPr bwMode="auto">
          <a:xfrm>
            <a:off x="0" y="1143000"/>
            <a:ext cx="6172200" cy="5715000"/>
          </a:xfrm>
          <a:prstGeom prst="rect">
            <a:avLst/>
          </a:prstGeom>
          <a:noFill/>
          <a:ln w="9525">
            <a:noFill/>
            <a:miter lim="800000"/>
            <a:headEnd/>
            <a:tailEnd/>
          </a:ln>
        </p:spPr>
      </p:pic>
      <p:sp>
        <p:nvSpPr>
          <p:cNvPr id="19459" name="Title 1"/>
          <p:cNvSpPr txBox="1">
            <a:spLocks/>
          </p:cNvSpPr>
          <p:nvPr/>
        </p:nvSpPr>
        <p:spPr bwMode="auto">
          <a:xfrm>
            <a:off x="0" y="0"/>
            <a:ext cx="9144000" cy="1143000"/>
          </a:xfrm>
          <a:prstGeom prst="rect">
            <a:avLst/>
          </a:prstGeom>
          <a:solidFill>
            <a:srgbClr val="444EA2"/>
          </a:solidFill>
          <a:ln w="9525">
            <a:noFill/>
            <a:miter lim="800000"/>
            <a:headEnd/>
            <a:tailEnd/>
          </a:ln>
        </p:spPr>
        <p:txBody>
          <a:bodyPr lIns="274320" anchor="ctr">
            <a:prstTxWarp prst="textNoShape">
              <a:avLst/>
            </a:prstTxWarp>
          </a:bodyPr>
          <a:lstStyle/>
          <a:p>
            <a:pPr>
              <a:lnSpc>
                <a:spcPts val="4200"/>
              </a:lnSpc>
            </a:pPr>
            <a:r>
              <a:rPr lang="en-US" sz="3200" b="1" i="1">
                <a:solidFill>
                  <a:srgbClr val="F8F6E3"/>
                </a:solidFill>
                <a:latin typeface="Calibri" charset="0"/>
              </a:rPr>
              <a:t>Altering Consciousness </a:t>
            </a:r>
          </a:p>
          <a:p>
            <a:pPr>
              <a:lnSpc>
                <a:spcPts val="4200"/>
              </a:lnSpc>
            </a:pPr>
            <a:r>
              <a:rPr lang="en-US" sz="4400" b="1">
                <a:solidFill>
                  <a:srgbClr val="F8F6E3"/>
                </a:solidFill>
                <a:latin typeface="Calibri" charset="0"/>
              </a:rPr>
              <a:t>Drugs</a:t>
            </a:r>
          </a:p>
        </p:txBody>
      </p:sp>
      <p:sp>
        <p:nvSpPr>
          <p:cNvPr id="12" name="Rounded Rectangle 11"/>
          <p:cNvSpPr>
            <a:spLocks noChangeArrowheads="1"/>
          </p:cNvSpPr>
          <p:nvPr/>
        </p:nvSpPr>
        <p:spPr bwMode="auto">
          <a:xfrm>
            <a:off x="136525" y="1222375"/>
            <a:ext cx="3532188" cy="1987550"/>
          </a:xfrm>
          <a:prstGeom prst="roundRect">
            <a:avLst>
              <a:gd name="adj" fmla="val 16667"/>
            </a:avLst>
          </a:prstGeom>
          <a:solidFill>
            <a:schemeClr val="tx1"/>
          </a:solidFill>
          <a:ln w="9525">
            <a:noFill/>
            <a:round/>
            <a:headEnd/>
            <a:tailEnd/>
          </a:ln>
        </p:spPr>
        <p:txBody>
          <a:bodyPr>
            <a:prstTxWarp prst="textNoShape">
              <a:avLst/>
            </a:prstTxWarp>
            <a:spAutoFit/>
          </a:bodyPr>
          <a:lstStyle/>
          <a:p>
            <a:pPr>
              <a:lnSpc>
                <a:spcPts val="2200"/>
              </a:lnSpc>
              <a:spcAft>
                <a:spcPts val="1200"/>
              </a:spcAft>
            </a:pPr>
            <a:r>
              <a:rPr lang="en-US" sz="2400" b="1">
                <a:solidFill>
                  <a:srgbClr val="FAC090"/>
                </a:solidFill>
                <a:latin typeface="Calibri" charset="0"/>
              </a:rPr>
              <a:t>Psychoactive drugs </a:t>
            </a:r>
            <a:r>
              <a:rPr lang="en-US" sz="2400">
                <a:solidFill>
                  <a:srgbClr val="F8F6E3"/>
                </a:solidFill>
                <a:latin typeface="Calibri" charset="0"/>
              </a:rPr>
              <a:t>are chemicals introduced into the body which alter perceptions, mood, and other elements of conscious experience.</a:t>
            </a:r>
          </a:p>
        </p:txBody>
      </p:sp>
      <p:sp>
        <p:nvSpPr>
          <p:cNvPr id="7" name="Content Placeholder 2"/>
          <p:cNvSpPr txBox="1">
            <a:spLocks/>
          </p:cNvSpPr>
          <p:nvPr/>
        </p:nvSpPr>
        <p:spPr bwMode="auto">
          <a:xfrm>
            <a:off x="5818188" y="1143000"/>
            <a:ext cx="3325812" cy="5715000"/>
          </a:xfrm>
          <a:prstGeom prst="rect">
            <a:avLst/>
          </a:prstGeom>
          <a:solidFill>
            <a:srgbClr val="A0366C"/>
          </a:solidFill>
          <a:ln w="9525">
            <a:noFill/>
            <a:miter lim="800000"/>
            <a:headEnd/>
            <a:tailEnd/>
          </a:ln>
        </p:spPr>
        <p:txBody>
          <a:bodyPr anchor="ctr">
            <a:prstTxWarp prst="textNoShape">
              <a:avLst/>
            </a:prstTxWarp>
          </a:bodyPr>
          <a:lstStyle/>
          <a:p>
            <a:pPr>
              <a:lnSpc>
                <a:spcPts val="2000"/>
              </a:lnSpc>
              <a:spcBef>
                <a:spcPct val="20000"/>
              </a:spcBef>
              <a:buFont typeface="Arial" charset="0"/>
              <a:buNone/>
            </a:pPr>
            <a:r>
              <a:rPr lang="en-US" sz="2400" b="1">
                <a:solidFill>
                  <a:srgbClr val="F8F6E3"/>
                </a:solidFill>
                <a:latin typeface="Calibri" charset="0"/>
              </a:rPr>
              <a:t>Dependence/Addiction</a:t>
            </a:r>
          </a:p>
          <a:p>
            <a:pPr>
              <a:lnSpc>
                <a:spcPts val="2000"/>
              </a:lnSpc>
              <a:spcBef>
                <a:spcPct val="20000"/>
              </a:spcBef>
              <a:buFont typeface="Wingdings" charset="2"/>
              <a:buChar char="§"/>
            </a:pPr>
            <a:r>
              <a:rPr lang="en-US" sz="2400">
                <a:solidFill>
                  <a:srgbClr val="F8F6E3"/>
                </a:solidFill>
                <a:latin typeface="Calibri" charset="0"/>
              </a:rPr>
              <a:t>Many psychoactive drugs can be harmful to the body.</a:t>
            </a:r>
          </a:p>
          <a:p>
            <a:pPr>
              <a:lnSpc>
                <a:spcPts val="2000"/>
              </a:lnSpc>
              <a:spcBef>
                <a:spcPct val="20000"/>
              </a:spcBef>
              <a:buFont typeface="Wingdings" charset="2"/>
              <a:buChar char="§"/>
            </a:pPr>
            <a:r>
              <a:rPr lang="en-US" sz="2400">
                <a:solidFill>
                  <a:srgbClr val="F8F6E3"/>
                </a:solidFill>
                <a:latin typeface="Calibri" charset="0"/>
              </a:rPr>
              <a:t>Psychoactive drugs are particularly dangerous when a person develops an addiction or becomes  </a:t>
            </a:r>
            <a:r>
              <a:rPr lang="en-US" sz="2400" b="1">
                <a:solidFill>
                  <a:srgbClr val="FAC090"/>
                </a:solidFill>
                <a:latin typeface="Calibri" charset="0"/>
              </a:rPr>
              <a:t>dependent</a:t>
            </a:r>
            <a:r>
              <a:rPr lang="en-US" sz="2400">
                <a:solidFill>
                  <a:srgbClr val="F8F6E3"/>
                </a:solidFill>
                <a:latin typeface="Calibri" charset="0"/>
              </a:rPr>
              <a:t> on the substance.</a:t>
            </a:r>
          </a:p>
          <a:p>
            <a:pPr>
              <a:lnSpc>
                <a:spcPts val="2000"/>
              </a:lnSpc>
              <a:spcBef>
                <a:spcPct val="20000"/>
              </a:spcBef>
              <a:buFont typeface="Wingdings" charset="2"/>
              <a:buChar char="§"/>
            </a:pPr>
            <a:r>
              <a:rPr lang="en-US" sz="2400">
                <a:solidFill>
                  <a:srgbClr val="F8F6E3"/>
                </a:solidFill>
                <a:latin typeface="Calibri" charset="0"/>
              </a:rPr>
              <a:t>Factors related to addiction: </a:t>
            </a:r>
          </a:p>
          <a:p>
            <a:pPr marL="742950" lvl="1" indent="-285750">
              <a:lnSpc>
                <a:spcPts val="2000"/>
              </a:lnSpc>
              <a:spcBef>
                <a:spcPct val="20000"/>
              </a:spcBef>
              <a:buFont typeface="Wingdings" charset="2"/>
              <a:buChar char="§"/>
            </a:pPr>
            <a:r>
              <a:rPr lang="en-US" sz="2400">
                <a:solidFill>
                  <a:srgbClr val="F8F6E3"/>
                </a:solidFill>
                <a:latin typeface="Calibri" charset="0"/>
              </a:rPr>
              <a:t>tolerance</a:t>
            </a:r>
          </a:p>
          <a:p>
            <a:pPr marL="742950" lvl="1" indent="-285750">
              <a:lnSpc>
                <a:spcPts val="2000"/>
              </a:lnSpc>
              <a:spcBef>
                <a:spcPct val="20000"/>
              </a:spcBef>
              <a:buFont typeface="Wingdings" charset="2"/>
              <a:buChar char="§"/>
            </a:pPr>
            <a:r>
              <a:rPr lang="en-US" sz="2400">
                <a:solidFill>
                  <a:srgbClr val="F8F6E3"/>
                </a:solidFill>
                <a:latin typeface="Calibri" charset="0"/>
              </a:rPr>
              <a:t>withdrawal</a:t>
            </a:r>
          </a:p>
          <a:p>
            <a:pPr marL="742950" lvl="1" indent="-285750">
              <a:lnSpc>
                <a:spcPts val="2000"/>
              </a:lnSpc>
              <a:spcBef>
                <a:spcPct val="20000"/>
              </a:spcBef>
              <a:buFont typeface="Wingdings" charset="2"/>
              <a:buChar char="§"/>
            </a:pPr>
            <a:r>
              <a:rPr lang="en-US" sz="2400">
                <a:solidFill>
                  <a:srgbClr val="F8F6E3"/>
                </a:solidFill>
                <a:latin typeface="Calibri" charset="0"/>
              </a:rPr>
              <a:t>impact on daily life of substance use</a:t>
            </a:r>
          </a:p>
          <a:p>
            <a:pPr marL="742950" lvl="1" indent="-285750">
              <a:lnSpc>
                <a:spcPts val="2000"/>
              </a:lnSpc>
              <a:spcBef>
                <a:spcPct val="20000"/>
              </a:spcBef>
              <a:buFont typeface="Wingdings" charset="2"/>
              <a:buChar char="§"/>
            </a:pPr>
            <a:r>
              <a:rPr lang="en-US" sz="2400">
                <a:solidFill>
                  <a:srgbClr val="F8F6E3"/>
                </a:solidFill>
                <a:latin typeface="Calibri" charset="0"/>
              </a:rPr>
              <a:t>physical and psychological dependence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500"/>
                                        <p:tgtEl>
                                          <p:spTgt spid="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500"/>
                                        <p:tgtEl>
                                          <p:spTgt spid="7">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500"/>
                                        <p:tgtEl>
                                          <p:spTgt spid="7">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7" end="7"/>
                                            </p:txEl>
                                          </p:spTgt>
                                        </p:tgtEl>
                                        <p:attrNameLst>
                                          <p:attrName>style.visibility</p:attrName>
                                        </p:attrNameLst>
                                      </p:cBhvr>
                                      <p:to>
                                        <p:strVal val="visible"/>
                                      </p:to>
                                    </p:set>
                                    <p:animEffect transition="in" filter="fade">
                                      <p:cBhvr>
                                        <p:cTn id="5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Content Placeholder 2"/>
          <p:cNvSpPr>
            <a:spLocks noGrp="1"/>
          </p:cNvSpPr>
          <p:nvPr>
            <p:ph sz="half" idx="1"/>
          </p:nvPr>
        </p:nvSpPr>
        <p:spPr>
          <a:xfrm>
            <a:off x="6378575" y="1282700"/>
            <a:ext cx="2490788" cy="2324100"/>
          </a:xfrm>
        </p:spPr>
        <p:txBody>
          <a:bodyPr/>
          <a:lstStyle/>
          <a:p>
            <a:pPr marL="0" indent="0" eaLnBrk="1" hangingPunct="1">
              <a:lnSpc>
                <a:spcPts val="2400"/>
              </a:lnSpc>
              <a:spcAft>
                <a:spcPts val="600"/>
              </a:spcAft>
              <a:buFont typeface="Arial" charset="0"/>
              <a:buNone/>
            </a:pPr>
            <a:r>
              <a:rPr lang="en-US" sz="1100" b="1">
                <a:solidFill>
                  <a:srgbClr val="444EA2"/>
                </a:solidFill>
              </a:rPr>
              <a:t>Tolerance</a:t>
            </a:r>
            <a:r>
              <a:rPr lang="en-US" sz="1100"/>
              <a:t> of a drug refers to the diminished psychoactive effects after repeated use. </a:t>
            </a:r>
          </a:p>
          <a:p>
            <a:pPr marL="0" indent="0" eaLnBrk="1" hangingPunct="1">
              <a:lnSpc>
                <a:spcPts val="2400"/>
              </a:lnSpc>
              <a:spcAft>
                <a:spcPts val="600"/>
              </a:spcAft>
              <a:buFont typeface="Arial" charset="0"/>
              <a:buNone/>
            </a:pPr>
            <a:r>
              <a:rPr lang="en-US" sz="1100"/>
              <a:t>Tolerance feeds addiction because users take increasing amounts of a drug to get the desired effect. </a:t>
            </a:r>
          </a:p>
        </p:txBody>
      </p:sp>
      <p:pic>
        <p:nvPicPr>
          <p:cNvPr id="21507" name="Picture 4" descr="12673_MyersPsy8e_fig"/>
          <p:cNvPicPr>
            <a:picLocks noChangeAspect="1" noChangeArrowheads="1"/>
          </p:cNvPicPr>
          <p:nvPr/>
        </p:nvPicPr>
        <p:blipFill>
          <a:blip r:embed="rId3"/>
          <a:srcRect/>
          <a:stretch>
            <a:fillRect/>
          </a:stretch>
        </p:blipFill>
        <p:spPr bwMode="auto">
          <a:xfrm>
            <a:off x="96838" y="1192213"/>
            <a:ext cx="6045200" cy="5105400"/>
          </a:xfrm>
          <a:prstGeom prst="rect">
            <a:avLst/>
          </a:prstGeom>
          <a:noFill/>
          <a:ln w="9525">
            <a:noFill/>
            <a:miter lim="800000"/>
            <a:headEnd/>
            <a:tailEnd/>
          </a:ln>
        </p:spPr>
      </p:pic>
      <p:sp>
        <p:nvSpPr>
          <p:cNvPr id="21508" name="Title 1"/>
          <p:cNvSpPr>
            <a:spLocks noGrp="1"/>
          </p:cNvSpPr>
          <p:nvPr>
            <p:ph type="title"/>
          </p:nvPr>
        </p:nvSpPr>
        <p:spPr>
          <a:xfrm>
            <a:off x="0" y="0"/>
            <a:ext cx="9144000" cy="1020763"/>
          </a:xfrm>
        </p:spPr>
        <p:txBody>
          <a:bodyPr lIns="274320"/>
          <a:lstStyle/>
          <a:p>
            <a:pPr eaLnBrk="1" hangingPunct="1">
              <a:lnSpc>
                <a:spcPts val="3800"/>
              </a:lnSpc>
            </a:pPr>
            <a:r>
              <a:rPr lang="en-US" b="1">
                <a:solidFill>
                  <a:srgbClr val="444EA2"/>
                </a:solidFill>
              </a:rPr>
              <a:t>Tolerance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p:cNvPicPr>
          <p:nvPr/>
        </p:nvPicPr>
        <p:blipFill>
          <a:blip r:embed="rId3"/>
          <a:srcRect/>
          <a:stretch>
            <a:fillRect/>
          </a:stretch>
        </p:blipFill>
        <p:spPr bwMode="auto">
          <a:xfrm>
            <a:off x="4879975" y="1095375"/>
            <a:ext cx="4264025" cy="5846763"/>
          </a:xfrm>
          <a:prstGeom prst="rect">
            <a:avLst/>
          </a:prstGeom>
          <a:noFill/>
          <a:ln w="9525">
            <a:noFill/>
            <a:miter lim="800000"/>
            <a:headEnd/>
            <a:tailEnd/>
          </a:ln>
        </p:spPr>
      </p:pic>
      <p:sp>
        <p:nvSpPr>
          <p:cNvPr id="23555"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a:solidFill>
                  <a:srgbClr val="F8F6E3"/>
                </a:solidFill>
              </a:rPr>
              <a:t>Withdrawal</a:t>
            </a:r>
            <a:endParaRPr lang="en-US" sz="3200" b="1">
              <a:solidFill>
                <a:srgbClr val="F8F6E3"/>
              </a:solidFill>
            </a:endParaRPr>
          </a:p>
        </p:txBody>
      </p:sp>
      <p:sp>
        <p:nvSpPr>
          <p:cNvPr id="46084" name="Rectangle 1"/>
          <p:cNvSpPr>
            <a:spLocks noChangeArrowheads="1"/>
          </p:cNvSpPr>
          <p:nvPr/>
        </p:nvSpPr>
        <p:spPr bwMode="auto">
          <a:xfrm>
            <a:off x="238125" y="1316038"/>
            <a:ext cx="4402138" cy="4564062"/>
          </a:xfrm>
          <a:prstGeom prst="rect">
            <a:avLst/>
          </a:prstGeom>
          <a:noFill/>
          <a:ln w="9525">
            <a:noFill/>
            <a:miter lim="800000"/>
            <a:headEnd/>
            <a:tailEnd/>
          </a:ln>
        </p:spPr>
        <p:txBody>
          <a:bodyPr>
            <a:prstTxWarp prst="textNoShape">
              <a:avLst/>
            </a:prstTxWarp>
            <a:spAutoFit/>
          </a:bodyPr>
          <a:lstStyle/>
          <a:p>
            <a:pPr marL="457200" indent="-457200">
              <a:lnSpc>
                <a:spcPts val="2400"/>
              </a:lnSpc>
              <a:spcBef>
                <a:spcPct val="20000"/>
              </a:spcBef>
              <a:spcAft>
                <a:spcPts val="600"/>
              </a:spcAft>
              <a:buFont typeface="Wingdings" charset="2"/>
              <a:buChar char="§"/>
            </a:pPr>
            <a:r>
              <a:rPr lang="en-US" sz="2800">
                <a:solidFill>
                  <a:srgbClr val="000000"/>
                </a:solidFill>
                <a:latin typeface="Calibri" charset="0"/>
              </a:rPr>
              <a:t>After the benefits of a substance wear off, especially after </a:t>
            </a:r>
            <a:r>
              <a:rPr lang="en-US" sz="2800" b="1">
                <a:solidFill>
                  <a:srgbClr val="000000"/>
                </a:solidFill>
                <a:latin typeface="Calibri" charset="0"/>
              </a:rPr>
              <a:t>tolerance</a:t>
            </a:r>
            <a:r>
              <a:rPr lang="en-US" sz="2800">
                <a:solidFill>
                  <a:srgbClr val="000000"/>
                </a:solidFill>
                <a:latin typeface="Calibri" charset="0"/>
              </a:rPr>
              <a:t> has developed, drug users may experience </a:t>
            </a:r>
            <a:r>
              <a:rPr lang="en-US" sz="2800" b="1">
                <a:solidFill>
                  <a:srgbClr val="444EA2"/>
                </a:solidFill>
                <a:latin typeface="Calibri" charset="0"/>
              </a:rPr>
              <a:t>withdrawal </a:t>
            </a:r>
            <a:r>
              <a:rPr lang="en-US" sz="2800">
                <a:solidFill>
                  <a:srgbClr val="000000"/>
                </a:solidFill>
                <a:latin typeface="Calibri" charset="0"/>
              </a:rPr>
              <a:t>(painful symptoms of the body readjusting to the absence of the drug).</a:t>
            </a:r>
          </a:p>
          <a:p>
            <a:pPr marL="457200" indent="-457200">
              <a:lnSpc>
                <a:spcPts val="2400"/>
              </a:lnSpc>
              <a:spcBef>
                <a:spcPct val="20000"/>
              </a:spcBef>
              <a:spcAft>
                <a:spcPts val="600"/>
              </a:spcAft>
              <a:buFont typeface="Wingdings" charset="2"/>
              <a:buChar char="§"/>
            </a:pPr>
            <a:r>
              <a:rPr lang="en-US" sz="2800">
                <a:solidFill>
                  <a:srgbClr val="000000"/>
                </a:solidFill>
                <a:latin typeface="Calibri" charset="0"/>
              </a:rPr>
              <a:t>Withdrawal worsens addiction because users want to resume taking the drug to end withdrawal symptoms.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fade">
                                      <p:cBhvr>
                                        <p:cTn id="7" dur="500"/>
                                        <p:tgtEl>
                                          <p:spTgt spid="460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4">
                                            <p:txEl>
                                              <p:pRg st="1" end="1"/>
                                            </p:txEl>
                                          </p:spTgt>
                                        </p:tgtEl>
                                        <p:attrNameLst>
                                          <p:attrName>style.visibility</p:attrName>
                                        </p:attrNameLst>
                                      </p:cBhvr>
                                      <p:to>
                                        <p:strVal val="visible"/>
                                      </p:to>
                                    </p:set>
                                    <p:animEffect transition="in" filter="fade">
                                      <p:cBhvr>
                                        <p:cTn id="12" dur="500"/>
                                        <p:tgtEl>
                                          <p:spTgt spid="460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a:solidFill>
                  <a:srgbClr val="F8F6E3"/>
                </a:solidFill>
              </a:rPr>
              <a:t>Dependence</a:t>
            </a:r>
          </a:p>
        </p:txBody>
      </p:sp>
      <p:sp>
        <p:nvSpPr>
          <p:cNvPr id="7" name="Oval 6"/>
          <p:cNvSpPr>
            <a:spLocks noChangeArrowheads="1"/>
          </p:cNvSpPr>
          <p:nvPr/>
        </p:nvSpPr>
        <p:spPr bwMode="auto">
          <a:xfrm>
            <a:off x="233363" y="1765300"/>
            <a:ext cx="4338637" cy="4294188"/>
          </a:xfrm>
          <a:prstGeom prst="ellipse">
            <a:avLst/>
          </a:prstGeom>
          <a:solidFill>
            <a:srgbClr val="F36F21"/>
          </a:solidFill>
          <a:ln w="9525">
            <a:noFill/>
            <a:round/>
            <a:headEnd/>
            <a:tailEnd/>
          </a:ln>
        </p:spPr>
        <p:txBody>
          <a:bodyPr>
            <a:prstTxWarp prst="textNoShape">
              <a:avLst/>
            </a:prstTxWarp>
            <a:spAutoFit/>
          </a:bodyPr>
          <a:lstStyle/>
          <a:p>
            <a:pPr marL="342900" indent="-342900" algn="ctr">
              <a:lnSpc>
                <a:spcPts val="2400"/>
              </a:lnSpc>
              <a:spcAft>
                <a:spcPts val="1200"/>
              </a:spcAft>
            </a:pPr>
            <a:r>
              <a:rPr lang="en-US" sz="3200" b="1">
                <a:solidFill>
                  <a:srgbClr val="FAC090"/>
                </a:solidFill>
                <a:latin typeface="Calibri" charset="0"/>
              </a:rPr>
              <a:t>In physical dependence,</a:t>
            </a:r>
            <a:endParaRPr lang="en-US" sz="3200" b="1">
              <a:solidFill>
                <a:srgbClr val="A0366C"/>
              </a:solidFill>
              <a:latin typeface="Calibri" charset="0"/>
            </a:endParaRPr>
          </a:p>
          <a:p>
            <a:pPr marL="342900" indent="-342900" algn="ctr">
              <a:lnSpc>
                <a:spcPts val="2400"/>
              </a:lnSpc>
            </a:pPr>
            <a:r>
              <a:rPr lang="en-US" sz="2800">
                <a:solidFill>
                  <a:srgbClr val="F8F6E3"/>
                </a:solidFill>
                <a:latin typeface="Calibri" charset="0"/>
              </a:rPr>
              <a:t>the body has been altered in ways that create cravings for the drug (e.g. to end withdrawal symptoms).</a:t>
            </a:r>
          </a:p>
        </p:txBody>
      </p:sp>
      <p:sp>
        <p:nvSpPr>
          <p:cNvPr id="10" name="Oval 9"/>
          <p:cNvSpPr>
            <a:spLocks noChangeArrowheads="1"/>
          </p:cNvSpPr>
          <p:nvPr/>
        </p:nvSpPr>
        <p:spPr bwMode="auto">
          <a:xfrm>
            <a:off x="4483100" y="1703388"/>
            <a:ext cx="4445000" cy="4402137"/>
          </a:xfrm>
          <a:prstGeom prst="ellipse">
            <a:avLst/>
          </a:prstGeom>
          <a:solidFill>
            <a:srgbClr val="3AA082"/>
          </a:solidFill>
          <a:ln w="9525">
            <a:noFill/>
            <a:round/>
            <a:headEnd/>
            <a:tailEnd/>
          </a:ln>
        </p:spPr>
        <p:txBody>
          <a:bodyPr>
            <a:prstTxWarp prst="textNoShape">
              <a:avLst/>
            </a:prstTxWarp>
            <a:spAutoFit/>
          </a:bodyPr>
          <a:lstStyle/>
          <a:p>
            <a:pPr algn="ctr">
              <a:lnSpc>
                <a:spcPts val="2400"/>
              </a:lnSpc>
              <a:spcAft>
                <a:spcPts val="1200"/>
              </a:spcAft>
            </a:pPr>
            <a:r>
              <a:rPr lang="en-US" sz="3200" b="1">
                <a:solidFill>
                  <a:srgbClr val="FAC090"/>
                </a:solidFill>
                <a:latin typeface="Calibri" charset="0"/>
              </a:rPr>
              <a:t>In psychological dependence,</a:t>
            </a:r>
          </a:p>
          <a:p>
            <a:pPr algn="ctr">
              <a:lnSpc>
                <a:spcPts val="2400"/>
              </a:lnSpc>
            </a:pPr>
            <a:r>
              <a:rPr lang="en-US" sz="2800">
                <a:solidFill>
                  <a:srgbClr val="F8F6E3"/>
                </a:solidFill>
                <a:latin typeface="Calibri" charset="0"/>
              </a:rPr>
              <a:t>a person’s resources for coping with daily life wither as a drug becomes “needed” to relax,  socialize, or sleep.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000"/>
                            </p:stCondLst>
                            <p:childTnLst>
                              <p:par>
                                <p:cTn id="11" presetID="45" presetClass="entr" presetSubtype="0" fill="hold" grpId="0" nodeType="afterEffect">
                                  <p:stCondLst>
                                    <p:cond delay="2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ppt_w</p:attrName>
                                        </p:attrNameLst>
                                      </p:cBhvr>
                                      <p:tavLst>
                                        <p:tav tm="0" fmla="#ppt_w*sin(2.5*pi*$)">
                                          <p:val>
                                            <p:fltVal val="0"/>
                                          </p:val>
                                        </p:tav>
                                        <p:tav tm="100000">
                                          <p:val>
                                            <p:fltVal val="1"/>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582613"/>
            <a:ext cx="8229600" cy="792162"/>
          </a:xfrm>
        </p:spPr>
        <p:txBody>
          <a:bodyPr/>
          <a:lstStyle/>
          <a:p>
            <a:pPr eaLnBrk="1" hangingPunct="1">
              <a:lnSpc>
                <a:spcPts val="4000"/>
              </a:lnSpc>
            </a:pPr>
            <a:r>
              <a:rPr lang="en-US" sz="4800" b="1">
                <a:solidFill>
                  <a:srgbClr val="444EA2"/>
                </a:solidFill>
              </a:rPr>
              <a:t>Dependence </a:t>
            </a:r>
            <a:r>
              <a:rPr lang="en-US" sz="4000" b="1">
                <a:solidFill>
                  <a:srgbClr val="444EA2"/>
                </a:solidFill>
              </a:rPr>
              <a:t/>
            </a:r>
            <a:br>
              <a:rPr lang="en-US" sz="4000" b="1">
                <a:solidFill>
                  <a:srgbClr val="444EA2"/>
                </a:solidFill>
              </a:rPr>
            </a:br>
            <a:r>
              <a:rPr lang="en-US" sz="3200" b="1" i="1">
                <a:solidFill>
                  <a:srgbClr val="444EA2"/>
                </a:solidFill>
              </a:rPr>
              <a:t>on a substance (or activity?)</a:t>
            </a:r>
          </a:p>
        </p:txBody>
      </p:sp>
      <p:sp>
        <p:nvSpPr>
          <p:cNvPr id="3" name="Content Placeholder 2"/>
          <p:cNvSpPr>
            <a:spLocks noGrp="1"/>
          </p:cNvSpPr>
          <p:nvPr>
            <p:ph idx="1"/>
          </p:nvPr>
        </p:nvSpPr>
        <p:spPr>
          <a:xfrm>
            <a:off x="457200" y="1874838"/>
            <a:ext cx="8382000" cy="4011612"/>
          </a:xfrm>
        </p:spPr>
        <p:txBody>
          <a:bodyPr/>
          <a:lstStyle/>
          <a:p>
            <a:pPr eaLnBrk="1" hangingPunct="1">
              <a:lnSpc>
                <a:spcPts val="2800"/>
              </a:lnSpc>
              <a:spcAft>
                <a:spcPts val="600"/>
              </a:spcAft>
              <a:buClr>
                <a:schemeClr val="tx1"/>
              </a:buClr>
              <a:buFont typeface="Wingdings" charset="2"/>
              <a:buChar char="§"/>
            </a:pPr>
            <a:r>
              <a:rPr lang="en-US" sz="2200" b="1">
                <a:solidFill>
                  <a:srgbClr val="F36F21"/>
                </a:solidFill>
              </a:rPr>
              <a:t>Tolerance: </a:t>
            </a:r>
            <a:r>
              <a:rPr lang="en-US" sz="2200"/>
              <a:t>the need to use more to receive the desired effect</a:t>
            </a:r>
          </a:p>
          <a:p>
            <a:pPr eaLnBrk="1" hangingPunct="1">
              <a:lnSpc>
                <a:spcPts val="2800"/>
              </a:lnSpc>
              <a:spcAft>
                <a:spcPts val="600"/>
              </a:spcAft>
              <a:buClr>
                <a:schemeClr val="tx1"/>
              </a:buClr>
              <a:buFont typeface="Wingdings" charset="2"/>
              <a:buChar char="§"/>
            </a:pPr>
            <a:r>
              <a:rPr lang="en-US" sz="2200" b="1">
                <a:solidFill>
                  <a:srgbClr val="F36F21"/>
                </a:solidFill>
              </a:rPr>
              <a:t>Withdrawal: </a:t>
            </a:r>
            <a:r>
              <a:rPr lang="en-US" sz="2200"/>
              <a:t>the distress experienced when the “high” subsides</a:t>
            </a:r>
          </a:p>
          <a:p>
            <a:pPr eaLnBrk="1" hangingPunct="1">
              <a:lnSpc>
                <a:spcPts val="2800"/>
              </a:lnSpc>
              <a:spcAft>
                <a:spcPts val="600"/>
              </a:spcAft>
              <a:buClr>
                <a:schemeClr val="tx1"/>
              </a:buClr>
              <a:buFont typeface="Wingdings" charset="2"/>
              <a:buChar char="§"/>
            </a:pPr>
            <a:r>
              <a:rPr lang="en-US" sz="2200"/>
              <a:t>Using </a:t>
            </a:r>
            <a:r>
              <a:rPr lang="en-US" sz="2200" b="1">
                <a:solidFill>
                  <a:srgbClr val="F36F21"/>
                </a:solidFill>
              </a:rPr>
              <a:t>more than intended</a:t>
            </a:r>
          </a:p>
          <a:p>
            <a:pPr eaLnBrk="1" hangingPunct="1">
              <a:lnSpc>
                <a:spcPts val="2800"/>
              </a:lnSpc>
              <a:spcAft>
                <a:spcPts val="600"/>
              </a:spcAft>
              <a:buClr>
                <a:schemeClr val="tx1"/>
              </a:buClr>
              <a:buFont typeface="Wingdings" charset="2"/>
              <a:buChar char="§"/>
            </a:pPr>
            <a:r>
              <a:rPr lang="en-US" sz="2200"/>
              <a:t>Persistent, </a:t>
            </a:r>
            <a:r>
              <a:rPr lang="en-US" sz="2200" b="1">
                <a:solidFill>
                  <a:srgbClr val="F36F21"/>
                </a:solidFill>
              </a:rPr>
              <a:t>failed attempts to regulate use</a:t>
            </a:r>
          </a:p>
          <a:p>
            <a:pPr eaLnBrk="1" hangingPunct="1">
              <a:lnSpc>
                <a:spcPts val="2800"/>
              </a:lnSpc>
              <a:spcAft>
                <a:spcPts val="600"/>
              </a:spcAft>
              <a:buClr>
                <a:schemeClr val="tx1"/>
              </a:buClr>
              <a:buFont typeface="Wingdings" charset="2"/>
              <a:buChar char="§"/>
            </a:pPr>
            <a:r>
              <a:rPr lang="en-US" sz="2200"/>
              <a:t>Much </a:t>
            </a:r>
            <a:r>
              <a:rPr lang="en-US" sz="2200" b="1">
                <a:solidFill>
                  <a:srgbClr val="F36F21"/>
                </a:solidFill>
              </a:rPr>
              <a:t>time spent </a:t>
            </a:r>
            <a:r>
              <a:rPr lang="en-US" sz="2200"/>
              <a:t>preoccupied with the substance, obtaining it, and recovering</a:t>
            </a:r>
          </a:p>
          <a:p>
            <a:pPr eaLnBrk="1" hangingPunct="1">
              <a:lnSpc>
                <a:spcPts val="2800"/>
              </a:lnSpc>
              <a:spcAft>
                <a:spcPts val="600"/>
              </a:spcAft>
              <a:buClr>
                <a:schemeClr val="tx1"/>
              </a:buClr>
              <a:buFont typeface="Wingdings" charset="2"/>
              <a:buChar char="§"/>
            </a:pPr>
            <a:r>
              <a:rPr lang="en-US" sz="2200"/>
              <a:t>Important </a:t>
            </a:r>
            <a:r>
              <a:rPr lang="en-US" sz="2200" b="1">
                <a:solidFill>
                  <a:srgbClr val="F36F21"/>
                </a:solidFill>
              </a:rPr>
              <a:t>activities reduced </a:t>
            </a:r>
            <a:r>
              <a:rPr lang="en-US" sz="2200"/>
              <a:t>because of use</a:t>
            </a:r>
          </a:p>
          <a:p>
            <a:pPr eaLnBrk="1" hangingPunct="1">
              <a:lnSpc>
                <a:spcPts val="2800"/>
              </a:lnSpc>
              <a:spcAft>
                <a:spcPts val="600"/>
              </a:spcAft>
              <a:buClr>
                <a:schemeClr val="tx1"/>
              </a:buClr>
              <a:buFont typeface="Wingdings" charset="2"/>
              <a:buChar char="§"/>
            </a:pPr>
            <a:r>
              <a:rPr lang="en-US" sz="2200"/>
              <a:t>Continued </a:t>
            </a:r>
            <a:r>
              <a:rPr lang="en-US" sz="2200" b="1">
                <a:solidFill>
                  <a:srgbClr val="F36F21"/>
                </a:solidFill>
              </a:rPr>
              <a:t>use despite aversive consequences</a:t>
            </a:r>
          </a:p>
          <a:p>
            <a:pPr eaLnBrk="1" hangingPunct="1">
              <a:lnSpc>
                <a:spcPts val="2800"/>
              </a:lnSpc>
              <a:spcAft>
                <a:spcPts val="600"/>
              </a:spcAft>
              <a:buClr>
                <a:schemeClr val="tx1"/>
              </a:buClr>
              <a:buFont typeface="Wingdings" charset="2"/>
              <a:buChar char="§"/>
            </a:pPr>
            <a:endParaRPr lang="en-US" sz="22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143000"/>
          </a:xfrm>
          <a:solidFill>
            <a:srgbClr val="3AA082"/>
          </a:solidFill>
        </p:spPr>
        <p:txBody>
          <a:bodyPr lIns="274320"/>
          <a:lstStyle/>
          <a:p>
            <a:pPr algn="l" eaLnBrk="1" hangingPunct="1">
              <a:lnSpc>
                <a:spcPts val="4200"/>
              </a:lnSpc>
            </a:pPr>
            <a:r>
              <a:rPr lang="en-US" b="1">
                <a:solidFill>
                  <a:srgbClr val="F8F6E3"/>
                </a:solidFill>
              </a:rPr>
              <a:t>Depressants</a:t>
            </a:r>
          </a:p>
        </p:txBody>
      </p:sp>
      <p:sp>
        <p:nvSpPr>
          <p:cNvPr id="29699" name="Content Placeholder 2"/>
          <p:cNvSpPr>
            <a:spLocks noGrp="1"/>
          </p:cNvSpPr>
          <p:nvPr>
            <p:ph idx="1"/>
          </p:nvPr>
        </p:nvSpPr>
        <p:spPr>
          <a:xfrm>
            <a:off x="688975" y="1846263"/>
            <a:ext cx="2876550" cy="4754562"/>
          </a:xfrm>
        </p:spPr>
        <p:txBody>
          <a:bodyPr/>
          <a:lstStyle/>
          <a:p>
            <a:pPr eaLnBrk="1" hangingPunct="1"/>
            <a:endParaRPr lang="en-US"/>
          </a:p>
          <a:p>
            <a:pPr eaLnBrk="1" hangingPunct="1">
              <a:buFont typeface="Arial" charset="0"/>
              <a:buNone/>
            </a:pPr>
            <a:r>
              <a:rPr lang="en-US" b="1"/>
              <a:t>Examples:</a:t>
            </a:r>
          </a:p>
          <a:p>
            <a:pPr eaLnBrk="1" hangingPunct="1">
              <a:buFont typeface="Wingdings" charset="2"/>
              <a:buChar char="§"/>
            </a:pPr>
            <a:r>
              <a:rPr lang="en-US"/>
              <a:t>alcohol</a:t>
            </a:r>
          </a:p>
          <a:p>
            <a:pPr eaLnBrk="1" hangingPunct="1">
              <a:buFont typeface="Wingdings" charset="2"/>
              <a:buChar char="§"/>
            </a:pPr>
            <a:r>
              <a:rPr lang="en-US"/>
              <a:t>barbiturates</a:t>
            </a:r>
          </a:p>
          <a:p>
            <a:pPr eaLnBrk="1" hangingPunct="1">
              <a:buFont typeface="Wingdings" charset="2"/>
              <a:buChar char="§"/>
            </a:pPr>
            <a:r>
              <a:rPr lang="en-US"/>
              <a:t>opiates</a:t>
            </a:r>
          </a:p>
        </p:txBody>
      </p:sp>
      <p:pic>
        <p:nvPicPr>
          <p:cNvPr id="29700" name="Picture 3" descr="MyPEL2e_12UN14.jpg"/>
          <p:cNvPicPr>
            <a:picLocks noChangeAspect="1"/>
          </p:cNvPicPr>
          <p:nvPr/>
        </p:nvPicPr>
        <p:blipFill>
          <a:blip r:embed="rId3"/>
          <a:srcRect/>
          <a:stretch>
            <a:fillRect/>
          </a:stretch>
        </p:blipFill>
        <p:spPr bwMode="auto">
          <a:xfrm>
            <a:off x="4192588" y="2119313"/>
            <a:ext cx="4600575" cy="4481512"/>
          </a:xfrm>
          <a:prstGeom prst="rect">
            <a:avLst/>
          </a:prstGeom>
          <a:noFill/>
          <a:ln w="9525">
            <a:noFill/>
            <a:miter lim="800000"/>
            <a:headEnd/>
            <a:tailEnd/>
          </a:ln>
        </p:spPr>
      </p:pic>
      <p:sp>
        <p:nvSpPr>
          <p:cNvPr id="5" name="Rounded Rectangle 4"/>
          <p:cNvSpPr>
            <a:spLocks noChangeArrowheads="1"/>
          </p:cNvSpPr>
          <p:nvPr/>
        </p:nvSpPr>
        <p:spPr bwMode="auto">
          <a:xfrm>
            <a:off x="4283075" y="173038"/>
            <a:ext cx="3832225" cy="1649412"/>
          </a:xfrm>
          <a:prstGeom prst="roundRect">
            <a:avLst>
              <a:gd name="adj" fmla="val 16667"/>
            </a:avLst>
          </a:prstGeom>
          <a:solidFill>
            <a:srgbClr val="F8F6E3"/>
          </a:solidFill>
          <a:ln w="9525">
            <a:noFill/>
            <a:round/>
            <a:headEnd/>
            <a:tailEnd/>
          </a:ln>
        </p:spPr>
        <p:txBody>
          <a:bodyPr anchor="ctr">
            <a:prstTxWarp prst="textNoShape">
              <a:avLst/>
            </a:prstTxWarp>
          </a:bodyPr>
          <a:lstStyle/>
          <a:p>
            <a:pPr algn="ctr">
              <a:lnSpc>
                <a:spcPts val="2000"/>
              </a:lnSpc>
            </a:pPr>
            <a:r>
              <a:rPr lang="en-US" sz="2400" b="1">
                <a:solidFill>
                  <a:srgbClr val="A0366C"/>
                </a:solidFill>
                <a:latin typeface="Calibri" charset="0"/>
              </a:rPr>
              <a:t>Depressants are chemicals that reduce neural activity and other body functions.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1912</Words>
  <Application>Microsoft Macintosh PowerPoint</Application>
  <PresentationFormat>On-screen Show (4:3)</PresentationFormat>
  <Paragraphs>220</Paragraphs>
  <Slides>26</Slides>
  <Notes>25</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26</vt:i4>
      </vt:variant>
    </vt:vector>
  </HeadingPairs>
  <TitlesOfParts>
    <vt:vector size="32" baseType="lpstr">
      <vt:lpstr>Arial</vt:lpstr>
      <vt:lpstr>Calibri</vt:lpstr>
      <vt:lpstr>ＭＳ Ｐゴシック</vt:lpstr>
      <vt:lpstr>Times New Roman</vt:lpstr>
      <vt:lpstr>Wingdings</vt:lpstr>
      <vt:lpstr>Office Theme</vt:lpstr>
      <vt:lpstr>Slide 1</vt:lpstr>
      <vt:lpstr>Module 10: Drugs and Consciousness</vt:lpstr>
      <vt:lpstr>Topics to digest, to expand our consciousness</vt:lpstr>
      <vt:lpstr>Slide 4</vt:lpstr>
      <vt:lpstr>Tolerance</vt:lpstr>
      <vt:lpstr>Withdrawal</vt:lpstr>
      <vt:lpstr>Dependence</vt:lpstr>
      <vt:lpstr>Dependence  on a substance (or activity?)</vt:lpstr>
      <vt:lpstr>Depressants</vt:lpstr>
      <vt:lpstr>Effects of Alcohol Use</vt:lpstr>
      <vt:lpstr>Barbiturates </vt:lpstr>
      <vt:lpstr>Opiates:  Highly Addictive Depressants</vt:lpstr>
      <vt:lpstr>Stimulants</vt:lpstr>
      <vt:lpstr>Caffeine</vt:lpstr>
      <vt:lpstr>Nicotine</vt:lpstr>
      <vt:lpstr>Why do people smoke?</vt:lpstr>
      <vt:lpstr>Cocaine</vt:lpstr>
      <vt:lpstr>Methamphetamine</vt:lpstr>
      <vt:lpstr>Ecstasy/MDMA (MethyleneDioxyMethAmphetamine)</vt:lpstr>
      <vt:lpstr>Hallucinogens</vt:lpstr>
      <vt:lpstr>Summary: Desired Effects of Drugs</vt:lpstr>
      <vt:lpstr>Summary: Aversive Effects of Drugs</vt:lpstr>
      <vt:lpstr>Prevalence of Drug Use in the United States</vt:lpstr>
      <vt:lpstr>What influences can lead to drug use?</vt:lpstr>
      <vt:lpstr>What can turn drug use into dependence?</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dc:creator>
  <cp:lastModifiedBy>John &amp; Linda  Blasdel</cp:lastModifiedBy>
  <cp:revision>32</cp:revision>
  <dcterms:created xsi:type="dcterms:W3CDTF">2014-11-18T11:50:40Z</dcterms:created>
  <dcterms:modified xsi:type="dcterms:W3CDTF">2014-11-18T11:51:16Z</dcterms:modified>
</cp:coreProperties>
</file>