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4"/>
  </p:notesMasterIdLst>
  <p:sldIdLst>
    <p:sldId id="299"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1pPr>
    <a:lvl2pPr marL="4572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2pPr>
    <a:lvl3pPr marL="9144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3pPr>
    <a:lvl4pPr marL="13716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4pPr>
    <a:lvl5pPr marL="18288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kern="1200">
        <a:solidFill>
          <a:schemeClr val="tx1"/>
        </a:solidFill>
        <a:latin typeface="Arial" pitchFamily="-111" charset="0"/>
        <a:ea typeface="Arial" pitchFamily="-111" charset="0"/>
        <a:cs typeface="Arial" pitchFamily="-111" charset="0"/>
      </a:defRPr>
    </a:lvl6pPr>
    <a:lvl7pPr marL="2743200" algn="l" defTabSz="457200" rtl="0" eaLnBrk="1" latinLnBrk="0" hangingPunct="1">
      <a:defRPr kern="1200">
        <a:solidFill>
          <a:schemeClr val="tx1"/>
        </a:solidFill>
        <a:latin typeface="Arial" pitchFamily="-111" charset="0"/>
        <a:ea typeface="Arial" pitchFamily="-111" charset="0"/>
        <a:cs typeface="Arial" pitchFamily="-111" charset="0"/>
      </a:defRPr>
    </a:lvl7pPr>
    <a:lvl8pPr marL="3200400" algn="l" defTabSz="457200" rtl="0" eaLnBrk="1" latinLnBrk="0" hangingPunct="1">
      <a:defRPr kern="1200">
        <a:solidFill>
          <a:schemeClr val="tx1"/>
        </a:solidFill>
        <a:latin typeface="Arial" pitchFamily="-111" charset="0"/>
        <a:ea typeface="Arial" pitchFamily="-111" charset="0"/>
        <a:cs typeface="Arial" pitchFamily="-111" charset="0"/>
      </a:defRPr>
    </a:lvl8pPr>
    <a:lvl9pPr marL="3657600" algn="l" defTabSz="457200" rtl="0" eaLnBrk="1" latinLnBrk="0" hangingPunct="1">
      <a:defRPr kern="1200">
        <a:solidFill>
          <a:schemeClr val="tx1"/>
        </a:solidFill>
        <a:latin typeface="Arial" pitchFamily="-111" charset="0"/>
        <a:ea typeface="Arial" pitchFamily="-111" charset="0"/>
        <a:cs typeface="Arial" pitchFamily="-111"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808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38" d="100"/>
          <a:sy n="138" d="100"/>
        </p:scale>
        <p:origin x="-160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54"/>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5965FDA1-B8C4-5942-8D19-781617AD5E80}" type="datetime1">
              <a:rPr lang="en-US"/>
              <a:pPr>
                <a:defRPr/>
              </a:pPr>
              <a:t>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487D7ED6-765B-5948-8560-FE114DED85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youtube.com/watch?v=U4yJ3cxT3q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a:lstStyle/>
          <a:p>
            <a:fld id="{537779E7-2C43-F24B-A27C-EE9C68907538}" type="slidenum">
              <a:rPr lang="en-US">
                <a:latin typeface="Calibri" pitchFamily="-111" charset="0"/>
                <a:ea typeface="Arial" pitchFamily="-111" charset="0"/>
                <a:cs typeface="Arial" pitchFamily="-111" charset="0"/>
              </a:rPr>
              <a:pPr/>
              <a:t>1</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example.</a:t>
            </a:r>
          </a:p>
          <a:p>
            <a:pPr eaLnBrk="1" hangingPunct="1">
              <a:spcBef>
                <a:spcPct val="0"/>
              </a:spcBef>
            </a:pPr>
            <a:r>
              <a:rPr lang="en-US"/>
              <a:t>Jean Piaget was originally a biologist but he began observing children, at first mainly his own kids and relatives. He generated novel ideas about development throughout the mid-20</a:t>
            </a:r>
            <a:r>
              <a:rPr lang="en-US" baseline="30000"/>
              <a:t>th</a:t>
            </a:r>
            <a:r>
              <a:rPr lang="en-US"/>
              <a:t> century. </a:t>
            </a:r>
          </a:p>
        </p:txBody>
      </p:sp>
      <p:sp>
        <p:nvSpPr>
          <p:cNvPr id="33796" name="Slide Number Placeholder 3"/>
          <p:cNvSpPr>
            <a:spLocks noGrp="1"/>
          </p:cNvSpPr>
          <p:nvPr>
            <p:ph type="sldNum" sz="quarter" idx="5"/>
          </p:nvPr>
        </p:nvSpPr>
        <p:spPr bwMode="auto">
          <a:noFill/>
          <a:ln>
            <a:miter lim="800000"/>
            <a:headEnd/>
            <a:tailEnd/>
          </a:ln>
        </p:spPr>
        <p:txBody>
          <a:bodyPr/>
          <a:lstStyle/>
          <a:p>
            <a:fld id="{658984B2-72FD-814F-A68D-67AA2420DDB8}" type="slidenum">
              <a:rPr lang="en-US">
                <a:latin typeface="Calibri" pitchFamily="-111" charset="0"/>
                <a:ea typeface="Arial" pitchFamily="-111" charset="0"/>
                <a:cs typeface="Arial" pitchFamily="-111" charset="0"/>
              </a:rPr>
              <a:pPr/>
              <a:t>10</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example.</a:t>
            </a:r>
          </a:p>
        </p:txBody>
      </p:sp>
      <p:sp>
        <p:nvSpPr>
          <p:cNvPr id="35844" name="Slide Number Placeholder 3"/>
          <p:cNvSpPr>
            <a:spLocks noGrp="1"/>
          </p:cNvSpPr>
          <p:nvPr>
            <p:ph type="sldNum" sz="quarter" idx="5"/>
          </p:nvPr>
        </p:nvSpPr>
        <p:spPr bwMode="auto">
          <a:noFill/>
          <a:ln>
            <a:miter lim="800000"/>
            <a:headEnd/>
            <a:tailEnd/>
          </a:ln>
        </p:spPr>
        <p:txBody>
          <a:bodyPr/>
          <a:lstStyle/>
          <a:p>
            <a:fld id="{6C67DB5F-65EA-8148-AB3C-A84DFAAEFA25}" type="slidenum">
              <a:rPr lang="en-US">
                <a:latin typeface="Calibri" pitchFamily="-111" charset="0"/>
                <a:ea typeface="Arial" pitchFamily="-111" charset="0"/>
                <a:cs typeface="Arial" pitchFamily="-111" charset="0"/>
              </a:rPr>
              <a:pPr/>
              <a:t>11</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answer/example.</a:t>
            </a:r>
          </a:p>
          <a:p>
            <a:pPr eaLnBrk="1" hangingPunct="1">
              <a:spcBef>
                <a:spcPct val="0"/>
              </a:spcBef>
            </a:pPr>
            <a:r>
              <a:rPr lang="en-US"/>
              <a:t>If students want this stated in definition form: </a:t>
            </a:r>
          </a:p>
          <a:p>
            <a:pPr eaLnBrk="1" hangingPunct="1">
              <a:spcBef>
                <a:spcPct val="0"/>
              </a:spcBef>
            </a:pPr>
            <a:r>
              <a:rPr lang="en-US" b="1"/>
              <a:t>assimilation</a:t>
            </a:r>
            <a:r>
              <a:rPr lang="en-US"/>
              <a:t> refers to incorporating new experiences into our existing schema/categories; </a:t>
            </a:r>
          </a:p>
          <a:p>
            <a:pPr eaLnBrk="1" hangingPunct="1">
              <a:spcBef>
                <a:spcPct val="0"/>
              </a:spcBef>
            </a:pPr>
            <a:r>
              <a:rPr lang="en-US" b="1"/>
              <a:t>accommodation</a:t>
            </a:r>
            <a:r>
              <a:rPr lang="en-US"/>
              <a:t> refers to adjusting our schema to better fit our experiences.</a:t>
            </a:r>
          </a:p>
          <a:p>
            <a:pPr eaLnBrk="1" hangingPunct="1">
              <a:spcBef>
                <a:spcPct val="0"/>
              </a:spcBef>
            </a:pPr>
            <a:endParaRPr lang="en-US"/>
          </a:p>
          <a:p>
            <a:pPr eaLnBrk="1" hangingPunct="1">
              <a:spcBef>
                <a:spcPct val="0"/>
              </a:spcBef>
            </a:pPr>
            <a:r>
              <a:rPr lang="en-US"/>
              <a:t>Whether the mini-poodle in the picture is categorized as a dog may be subject to debate… </a:t>
            </a:r>
            <a:r>
              <a:rPr lang="en-US">
                <a:sym typeface="Wingdings" pitchFamily="-111" charset="2"/>
              </a:rPr>
              <a:t></a:t>
            </a:r>
            <a:endParaRPr lang="en-US"/>
          </a:p>
        </p:txBody>
      </p:sp>
      <p:sp>
        <p:nvSpPr>
          <p:cNvPr id="37892" name="Slide Number Placeholder 3"/>
          <p:cNvSpPr>
            <a:spLocks noGrp="1"/>
          </p:cNvSpPr>
          <p:nvPr>
            <p:ph type="sldNum" sz="quarter" idx="5"/>
          </p:nvPr>
        </p:nvSpPr>
        <p:spPr bwMode="auto">
          <a:noFill/>
          <a:ln>
            <a:miter lim="800000"/>
            <a:headEnd/>
            <a:tailEnd/>
          </a:ln>
        </p:spPr>
        <p:txBody>
          <a:bodyPr/>
          <a:lstStyle/>
          <a:p>
            <a:fld id="{CEA4A54B-85F4-9C4D-B0BD-1201E82C6565}" type="slidenum">
              <a:rPr lang="en-US">
                <a:latin typeface="Calibri" pitchFamily="-111" charset="0"/>
                <a:ea typeface="Arial" pitchFamily="-111" charset="0"/>
                <a:cs typeface="Arial" pitchFamily="-111" charset="0"/>
              </a:rPr>
              <a:pPr/>
              <a:t>12</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Instructor: here you can highlight the “nature vs. nurture” and “continuity vs. stages” concepts, and question where Jean Piaget stands on these issues. </a:t>
            </a:r>
          </a:p>
          <a:p>
            <a:pPr eaLnBrk="1" hangingPunct="1">
              <a:spcBef>
                <a:spcPct val="0"/>
              </a:spcBef>
            </a:pPr>
            <a:r>
              <a:rPr lang="en-US"/>
              <a:t>You can mention here or later that Piaget’s positions have been somewhat modified by recent research, especially the idea that certain stages are tied maturationally/genetically to certain ages.</a:t>
            </a:r>
          </a:p>
          <a:p>
            <a:pPr eaLnBrk="1" hangingPunct="1">
              <a:spcBef>
                <a:spcPct val="0"/>
              </a:spcBef>
            </a:pPr>
            <a:endParaRPr lang="en-US" b="1"/>
          </a:p>
        </p:txBody>
      </p:sp>
      <p:sp>
        <p:nvSpPr>
          <p:cNvPr id="39940" name="Slide Number Placeholder 3"/>
          <p:cNvSpPr>
            <a:spLocks noGrp="1"/>
          </p:cNvSpPr>
          <p:nvPr>
            <p:ph type="sldNum" sz="quarter" idx="5"/>
          </p:nvPr>
        </p:nvSpPr>
        <p:spPr bwMode="auto">
          <a:noFill/>
          <a:ln>
            <a:miter lim="800000"/>
            <a:headEnd/>
            <a:tailEnd/>
          </a:ln>
        </p:spPr>
        <p:txBody>
          <a:bodyPr/>
          <a:lstStyle/>
          <a:p>
            <a:fld id="{6F819FDD-9503-CA44-921F-CCB84A727756}" type="slidenum">
              <a:rPr lang="en-US">
                <a:latin typeface="Calibri" pitchFamily="-111" charset="0"/>
                <a:ea typeface="Arial" pitchFamily="-111" charset="0"/>
                <a:cs typeface="Arial" pitchFamily="-111" charset="0"/>
              </a:rPr>
              <a:pPr/>
              <a:t>13</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41988" name="Slide Number Placeholder 3"/>
          <p:cNvSpPr>
            <a:spLocks noGrp="1"/>
          </p:cNvSpPr>
          <p:nvPr>
            <p:ph type="sldNum" sz="quarter" idx="5"/>
          </p:nvPr>
        </p:nvSpPr>
        <p:spPr bwMode="auto">
          <a:noFill/>
          <a:ln>
            <a:miter lim="800000"/>
            <a:headEnd/>
            <a:tailEnd/>
          </a:ln>
        </p:spPr>
        <p:txBody>
          <a:bodyPr/>
          <a:lstStyle/>
          <a:p>
            <a:fld id="{57FF2E97-E5E7-914B-B2AF-0E72C9B22EB0}" type="slidenum">
              <a:rPr lang="en-US">
                <a:latin typeface="Calibri" pitchFamily="-111" charset="0"/>
                <a:ea typeface="Arial" pitchFamily="-111" charset="0"/>
                <a:cs typeface="Arial" pitchFamily="-111" charset="0"/>
              </a:rPr>
              <a:pPr/>
              <a:t>14</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a:lstStyle/>
          <a:p>
            <a:fld id="{B462574A-8043-8240-96AF-A55574B91699}" type="slidenum">
              <a:rPr lang="en-US">
                <a:latin typeface="Calibri" pitchFamily="-111" charset="0"/>
                <a:ea typeface="Arial" pitchFamily="-111" charset="0"/>
                <a:cs typeface="Arial" pitchFamily="-111" charset="0"/>
              </a:rPr>
              <a:pPr/>
              <a:t>15</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start animation.</a:t>
            </a:r>
          </a:p>
          <a:p>
            <a:pPr eaLnBrk="1" hangingPunct="1">
              <a:spcBef>
                <a:spcPct val="0"/>
              </a:spcBef>
            </a:pPr>
            <a:r>
              <a:rPr lang="en-US"/>
              <a:t>Peekaboo brings out issues of “nature vs. nurture,” as well as “stages of maturation vs. practice at playing.” Since kids develop this ability automatically but also practice to develop it, how much of the development of object permanence is nature/maturation, and how much is nurture/experience?</a:t>
            </a:r>
          </a:p>
          <a:p>
            <a:pPr eaLnBrk="1" hangingPunct="1">
              <a:spcBef>
                <a:spcPct val="0"/>
              </a:spcBef>
            </a:pPr>
            <a:endParaRPr lang="en-US"/>
          </a:p>
        </p:txBody>
      </p:sp>
      <p:sp>
        <p:nvSpPr>
          <p:cNvPr id="46084" name="Slide Number Placeholder 3"/>
          <p:cNvSpPr>
            <a:spLocks noGrp="1"/>
          </p:cNvSpPr>
          <p:nvPr>
            <p:ph type="sldNum" sz="quarter" idx="5"/>
          </p:nvPr>
        </p:nvSpPr>
        <p:spPr bwMode="auto">
          <a:noFill/>
          <a:ln>
            <a:miter lim="800000"/>
            <a:headEnd/>
            <a:tailEnd/>
          </a:ln>
        </p:spPr>
        <p:txBody>
          <a:bodyPr/>
          <a:lstStyle/>
          <a:p>
            <a:fld id="{CCFDDE35-528E-8747-9FFD-DCE982001B5D}" type="slidenum">
              <a:rPr lang="en-US">
                <a:latin typeface="Calibri" pitchFamily="-111" charset="0"/>
                <a:ea typeface="Arial" pitchFamily="-111" charset="0"/>
                <a:cs typeface="Arial" pitchFamily="-111" charset="0"/>
              </a:rPr>
              <a:pPr/>
              <a:t>16</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bullets/animation; see this in slide show mode to see the ball obeying gravity, and not obeying gravity.</a:t>
            </a:r>
          </a:p>
          <a:p>
            <a:pPr eaLnBrk="1" hangingPunct="1">
              <a:spcBef>
                <a:spcPct val="0"/>
              </a:spcBef>
            </a:pPr>
            <a:r>
              <a:rPr lang="en-US"/>
              <a:t>“Violations in physics and math” examples: kids look more surprised when they see a ball start to drop and then stop. You might want to simulate this with a ball on a stick. </a:t>
            </a:r>
          </a:p>
          <a:p>
            <a:pPr eaLnBrk="1" hangingPunct="1">
              <a:spcBef>
                <a:spcPct val="0"/>
              </a:spcBef>
            </a:pPr>
            <a:endParaRPr lang="en-US"/>
          </a:p>
        </p:txBody>
      </p:sp>
      <p:sp>
        <p:nvSpPr>
          <p:cNvPr id="48132" name="Slide Number Placeholder 3"/>
          <p:cNvSpPr>
            <a:spLocks noGrp="1"/>
          </p:cNvSpPr>
          <p:nvPr>
            <p:ph type="sldNum" sz="quarter" idx="5"/>
          </p:nvPr>
        </p:nvSpPr>
        <p:spPr bwMode="auto">
          <a:noFill/>
          <a:ln>
            <a:miter lim="800000"/>
            <a:headEnd/>
            <a:tailEnd/>
          </a:ln>
        </p:spPr>
        <p:txBody>
          <a:bodyPr/>
          <a:lstStyle/>
          <a:p>
            <a:fld id="{4B0FA71A-D996-0542-8D83-10E309305BBA}" type="slidenum">
              <a:rPr lang="en-US">
                <a:latin typeface="Calibri" pitchFamily="-111" charset="0"/>
                <a:ea typeface="Arial" pitchFamily="-111" charset="0"/>
                <a:cs typeface="Arial" pitchFamily="-111" charset="0"/>
              </a:rPr>
              <a:pPr/>
              <a:t>17</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E6206771-184E-A343-9E49-FE181F301DC5}" type="slidenum">
              <a:rPr lang="en-US">
                <a:latin typeface="Calibri" pitchFamily="-111" charset="0"/>
                <a:ea typeface="Arial" pitchFamily="-111" charset="0"/>
                <a:cs typeface="Arial" pitchFamily="-111" charset="0"/>
              </a:rPr>
              <a:pPr/>
              <a:t>18</a:t>
            </a:fld>
            <a:endParaRPr lang="en-US">
              <a:latin typeface="Calibri" pitchFamily="-111" charset="0"/>
              <a:ea typeface="Arial" pitchFamily="-111" charset="0"/>
              <a:cs typeface="Arial" pitchFamily="-111" charset="0"/>
            </a:endParaRPr>
          </a:p>
        </p:txBody>
      </p:sp>
      <p:sp>
        <p:nvSpPr>
          <p:cNvPr id="501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a:ea typeface="Arial" pitchFamily="-111" charset="0"/>
                <a:cs typeface="Arial" pitchFamily="-111" charset="0"/>
              </a:rPr>
              <a:t>Click to start animation.</a:t>
            </a:r>
          </a:p>
          <a:p>
            <a:pPr eaLnBrk="1" hangingPunct="1">
              <a:spcBef>
                <a:spcPct val="0"/>
              </a:spcBef>
            </a:pPr>
            <a:r>
              <a:rPr lang="en-US"/>
              <a:t>This slide depicts the results of an experiment. In the animation, two toys minus one two should leave one two, but three are there. This would trigger a surprised stare in many babies.</a:t>
            </a:r>
          </a:p>
          <a:p>
            <a:pPr eaLnBrk="1" hangingPunct="1">
              <a:spcBef>
                <a:spcPct val="0"/>
              </a:spcBef>
            </a:pPr>
            <a:r>
              <a:rPr lang="en-US"/>
              <a:t>Jean Piaget believed that kids in the sensorimotor stage cannot handle even basic math, seeing this as a concrete operational skill. How can we explain this result?  Are the kids doing subtraction, or is it something else?</a:t>
            </a:r>
          </a:p>
          <a:p>
            <a:pPr eaLnBrk="1" hangingPunct="1">
              <a:spcBef>
                <a:spcPct val="0"/>
              </a:spcBef>
            </a:pPr>
            <a:r>
              <a:rPr lang="en-US"/>
              <a:t> </a:t>
            </a:r>
          </a:p>
          <a:p>
            <a:pPr eaLnBrk="1" hangingPunct="1">
              <a:spcBef>
                <a:spcPct val="0"/>
              </a:spcBef>
            </a:pPr>
            <a:r>
              <a:rPr lang="en-US">
                <a:ea typeface="Arial" pitchFamily="-111" charset="0"/>
                <a:cs typeface="Arial" pitchFamily="-111" charset="0"/>
              </a:rPr>
              <a:t>Narration: One toy comes in, then a second, then the toys are hidden. When the screen is taken away, the baby is less surprised if there is now one toy. However, if there is a different amount, they look more surprised and stare longer.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endParaRPr lang="en-US" b="1"/>
          </a:p>
        </p:txBody>
      </p:sp>
      <p:sp>
        <p:nvSpPr>
          <p:cNvPr id="52228" name="Slide Number Placeholder 3"/>
          <p:cNvSpPr>
            <a:spLocks noGrp="1"/>
          </p:cNvSpPr>
          <p:nvPr>
            <p:ph type="sldNum" sz="quarter" idx="5"/>
          </p:nvPr>
        </p:nvSpPr>
        <p:spPr bwMode="auto">
          <a:noFill/>
          <a:ln>
            <a:miter lim="800000"/>
            <a:headEnd/>
            <a:tailEnd/>
          </a:ln>
        </p:spPr>
        <p:txBody>
          <a:bodyPr/>
          <a:lstStyle/>
          <a:p>
            <a:fld id="{DB4300CD-D26E-984B-89D3-4043E75E1B23}" type="slidenum">
              <a:rPr lang="en-US">
                <a:latin typeface="Calibri" pitchFamily="-111" charset="0"/>
                <a:ea typeface="Arial" pitchFamily="-111" charset="0"/>
                <a:cs typeface="Arial" pitchFamily="-111" charset="0"/>
              </a:rPr>
              <a:pPr/>
              <a:t>19</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Instructor: Each one of these pictures refers to a concept from the module.  In lieu of some other way of checking to see if students have done the reading, see if students can guess.</a:t>
            </a:r>
          </a:p>
          <a:p>
            <a:pPr eaLnBrk="1" hangingPunct="1">
              <a:spcBef>
                <a:spcPct val="0"/>
              </a:spcBef>
            </a:pPr>
            <a:r>
              <a:rPr lang="en-US"/>
              <a:t>Answer, in order left to right, top row then bottom row:</a:t>
            </a:r>
          </a:p>
          <a:p>
            <a:pPr eaLnBrk="1" hangingPunct="1">
              <a:spcBef>
                <a:spcPct val="0"/>
              </a:spcBef>
            </a:pPr>
            <a:r>
              <a:rPr lang="en-US"/>
              <a:t>1) Infant Memory, 2) Conservation (failure), 3) Scaling Error, 4) Stranger anxiety, 5) Object Permanence, 6) Attachement and affection, The Harlows’ Monkeys. </a:t>
            </a:r>
          </a:p>
          <a:p>
            <a:pPr eaLnBrk="1" hangingPunct="1">
              <a:spcBef>
                <a:spcPct val="0"/>
              </a:spcBef>
            </a:pPr>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80837E36-974E-3345-B93A-639264BD895C}" type="slidenum">
              <a:rPr lang="en-US">
                <a:latin typeface="Calibri" pitchFamily="-111" charset="0"/>
                <a:ea typeface="Arial" pitchFamily="-111" charset="0"/>
                <a:cs typeface="Arial" pitchFamily="-111" charset="0"/>
              </a:rPr>
              <a:pPr/>
              <a:t>2</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text.</a:t>
            </a:r>
          </a:p>
          <a:p>
            <a:pPr eaLnBrk="1" hangingPunct="1">
              <a:spcBef>
                <a:spcPct val="0"/>
              </a:spcBef>
            </a:pPr>
            <a:r>
              <a:rPr lang="en-US"/>
              <a:t>Answer to the slide question: this boy is unable to see his brother Jim’s perspective and unable to see himself as a brother rather than just as ME, the center of the world.</a:t>
            </a:r>
          </a:p>
          <a:p>
            <a:pPr eaLnBrk="1" hangingPunct="1">
              <a:spcBef>
                <a:spcPct val="0"/>
              </a:spcBef>
            </a:pPr>
            <a:r>
              <a:rPr lang="en-US"/>
              <a:t>Egocentrism is another one of those terms that has a different meaning in psychology than in its more vague popular use. It is </a:t>
            </a:r>
            <a:r>
              <a:rPr lang="en-US" b="1"/>
              <a:t>not about selfishness</a:t>
            </a:r>
            <a:r>
              <a:rPr lang="en-US"/>
              <a:t>, but about being unable to see another person’s perspective, or even to imagine that other people have a perspective that might be different from your own.</a:t>
            </a:r>
          </a:p>
          <a:p>
            <a:pPr eaLnBrk="1" hangingPunct="1">
              <a:spcBef>
                <a:spcPct val="0"/>
              </a:spcBef>
            </a:pPr>
            <a:r>
              <a:rPr lang="en-US"/>
              <a:t>Hiding their eyes: If I can’t see, you can’t see, right?  If the world has just become dark, how can anyone else see?</a:t>
            </a:r>
          </a:p>
          <a:p>
            <a:pPr eaLnBrk="1" hangingPunct="1">
              <a:spcBef>
                <a:spcPct val="0"/>
              </a:spcBef>
            </a:pPr>
            <a:r>
              <a:rPr lang="en-US"/>
              <a:t>Egocentrism is also a hallmark of autism, to such an extent that if you point somewhere, an autistic child might look at the end of your finger or at a point past the finger from their perspective, rather than being able to tell where you are looking.</a:t>
            </a:r>
          </a:p>
        </p:txBody>
      </p:sp>
      <p:sp>
        <p:nvSpPr>
          <p:cNvPr id="54276" name="Slide Number Placeholder 3"/>
          <p:cNvSpPr>
            <a:spLocks noGrp="1"/>
          </p:cNvSpPr>
          <p:nvPr>
            <p:ph type="sldNum" sz="quarter" idx="5"/>
          </p:nvPr>
        </p:nvSpPr>
        <p:spPr bwMode="auto">
          <a:noFill/>
          <a:ln>
            <a:miter lim="800000"/>
            <a:headEnd/>
            <a:tailEnd/>
          </a:ln>
        </p:spPr>
        <p:txBody>
          <a:bodyPr/>
          <a:lstStyle/>
          <a:p>
            <a:fld id="{8E0C2081-F8ED-5642-B6A5-2509D737FEBA}" type="slidenum">
              <a:rPr lang="en-US">
                <a:latin typeface="Calibri" pitchFamily="-111" charset="0"/>
                <a:ea typeface="Arial" pitchFamily="-111" charset="0"/>
                <a:cs typeface="Arial" pitchFamily="-111" charset="0"/>
              </a:rPr>
              <a:pPr/>
              <a:t>20</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through to show the three scenes.</a:t>
            </a:r>
          </a:p>
          <a:p>
            <a:pPr eaLnBrk="1" hangingPunct="1">
              <a:spcBef>
                <a:spcPct val="0"/>
              </a:spcBef>
            </a:pPr>
            <a:r>
              <a:rPr lang="en-US"/>
              <a:t>This test is typically called the “false belief test” because the younger child is asked to be able to tell when another person has the wrong idea, or a false belief, about where something is. It is a screening test for autism.</a:t>
            </a:r>
          </a:p>
          <a:p>
            <a:pPr eaLnBrk="1" hangingPunct="1">
              <a:spcBef>
                <a:spcPct val="0"/>
              </a:spcBef>
            </a:pPr>
            <a:r>
              <a:rPr lang="en-US"/>
              <a:t>The ability to understand a false belief appears at age 3.5 to 4.5, or much later in children with autism spectrum disorders (including Asperger’s Disorder), although I have had a first-year college male fail this test despite repeated explanation and in-class demonstration.</a:t>
            </a:r>
          </a:p>
        </p:txBody>
      </p:sp>
      <p:sp>
        <p:nvSpPr>
          <p:cNvPr id="56324" name="Slide Number Placeholder 3"/>
          <p:cNvSpPr>
            <a:spLocks noGrp="1"/>
          </p:cNvSpPr>
          <p:nvPr>
            <p:ph type="sldNum" sz="quarter" idx="5"/>
          </p:nvPr>
        </p:nvSpPr>
        <p:spPr bwMode="auto">
          <a:noFill/>
          <a:ln>
            <a:miter lim="800000"/>
            <a:headEnd/>
            <a:tailEnd/>
          </a:ln>
        </p:spPr>
        <p:txBody>
          <a:bodyPr/>
          <a:lstStyle/>
          <a:p>
            <a:fld id="{0D557A6A-8A75-1D40-9FB8-19D64C42A34D}" type="slidenum">
              <a:rPr lang="en-US">
                <a:latin typeface="Calibri" pitchFamily="-111" charset="0"/>
                <a:ea typeface="Arial" pitchFamily="-111" charset="0"/>
                <a:cs typeface="Arial" pitchFamily="-111" charset="0"/>
              </a:rPr>
              <a:pPr/>
              <a:t>21</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text.</a:t>
            </a:r>
          </a:p>
          <a:p>
            <a:pPr eaLnBrk="1" hangingPunct="1">
              <a:spcBef>
                <a:spcPct val="0"/>
              </a:spcBef>
            </a:pPr>
            <a:r>
              <a:rPr lang="en-US"/>
              <a:t>This child could “conserve” the amount of fluid by mentally reversing the </a:t>
            </a:r>
            <a:r>
              <a:rPr lang="en-US" i="1"/>
              <a:t>operation</a:t>
            </a:r>
            <a:r>
              <a:rPr lang="en-US"/>
              <a:t> of pouring it into a different container, but this is difficult for a child at the start of the preoperational phase. </a:t>
            </a:r>
          </a:p>
          <a:p>
            <a:pPr eaLnBrk="1" hangingPunct="1">
              <a:spcBef>
                <a:spcPct val="0"/>
              </a:spcBef>
            </a:pPr>
            <a:r>
              <a:rPr lang="en-US"/>
              <a:t>Click for another example: if objects are arranged on a table in two rows of five, but one row is more spread out, a preoperational child will feel sure that there are more objects in the spread-out row.</a:t>
            </a:r>
          </a:p>
        </p:txBody>
      </p:sp>
      <p:sp>
        <p:nvSpPr>
          <p:cNvPr id="58372" name="Slide Number Placeholder 3"/>
          <p:cNvSpPr>
            <a:spLocks noGrp="1"/>
          </p:cNvSpPr>
          <p:nvPr>
            <p:ph type="sldNum" sz="quarter" idx="5"/>
          </p:nvPr>
        </p:nvSpPr>
        <p:spPr bwMode="auto">
          <a:noFill/>
          <a:ln>
            <a:miter lim="800000"/>
            <a:headEnd/>
            <a:tailEnd/>
          </a:ln>
        </p:spPr>
        <p:txBody>
          <a:bodyPr/>
          <a:lstStyle/>
          <a:p>
            <a:fld id="{99C5DA1E-968F-184F-8D5A-F19CB1BBC86F}" type="slidenum">
              <a:rPr lang="en-US">
                <a:latin typeface="Calibri" pitchFamily="-111" charset="0"/>
                <a:ea typeface="Arial" pitchFamily="-111" charset="0"/>
                <a:cs typeface="Arial" pitchFamily="-111" charset="0"/>
              </a:rPr>
              <a:pPr/>
              <a:t>22</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r>
              <a:rPr lang="en-US"/>
              <a:t>.</a:t>
            </a:r>
          </a:p>
          <a:p>
            <a:pPr eaLnBrk="1" hangingPunct="1">
              <a:spcBef>
                <a:spcPct val="0"/>
              </a:spcBef>
            </a:pPr>
            <a:r>
              <a:rPr lang="en-US"/>
              <a:t>The brain in autism is marked by “islands of ability” (usually very concrete abilities) but the parts of the brain are not well connected to each other; the first talent to be missing is often social intuition. </a:t>
            </a:r>
          </a:p>
          <a:p>
            <a:pPr eaLnBrk="1" hangingPunct="1">
              <a:spcBef>
                <a:spcPct val="0"/>
              </a:spcBef>
            </a:pPr>
            <a:r>
              <a:rPr lang="en-US"/>
              <a:t>The official diagnosis of Asperger’s Disorder will disappear soon after this textbook is published. Asperger’s Disorder will be considered to be synonymous with the higher-functioning end of the autism spectrum. That diagnostic change may also affect the “1 in 110” figure; this is based on the current overall category of Pervasive Developmental Disorder, PDD, about half of which is “PDD-NOS”, Pervasive Developmental Disorder Not Otherwise Specified, which includes many children who do not meet the full criteria for autism or any other PDD.</a:t>
            </a:r>
          </a:p>
          <a:p>
            <a:pPr eaLnBrk="1" hangingPunct="1">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0181BAAB-B9A8-DE47-8974-0E299B1FB6D4}" type="slidenum">
              <a:rPr lang="en-US">
                <a:latin typeface="Calibri" pitchFamily="-111" charset="0"/>
                <a:ea typeface="Arial" pitchFamily="-111" charset="0"/>
                <a:cs typeface="Arial" pitchFamily="-111" charset="0"/>
              </a:rPr>
              <a:pPr/>
              <a:t>23</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question.</a:t>
            </a:r>
          </a:p>
          <a:p>
            <a:pPr eaLnBrk="1" hangingPunct="1">
              <a:spcBef>
                <a:spcPct val="0"/>
              </a:spcBef>
            </a:pPr>
            <a:r>
              <a:rPr lang="en-US"/>
              <a:t>The book recommends the transporter’s website, but the only way to see a video for free is to find some copy of an episode on YouTube, such as </a:t>
            </a:r>
            <a:r>
              <a:rPr lang="en-US">
                <a:hlinkClick r:id="rId3"/>
              </a:rPr>
              <a:t>http://www.youtube.com/watch?v=U4yJ3cxT3qs</a:t>
            </a:r>
            <a:endParaRPr lang="en-US"/>
          </a:p>
          <a:p>
            <a:pPr eaLnBrk="1" hangingPunct="1">
              <a:spcBef>
                <a:spcPct val="0"/>
              </a:spcBef>
            </a:pPr>
            <a:r>
              <a:rPr lang="en-US"/>
              <a:t>Another path for teaching about emotions in real social context is the “Social Stories and Comic Book Conversations” techniques associated with Carol Gray.</a:t>
            </a:r>
          </a:p>
        </p:txBody>
      </p:sp>
      <p:sp>
        <p:nvSpPr>
          <p:cNvPr id="62468" name="Slide Number Placeholder 3"/>
          <p:cNvSpPr>
            <a:spLocks noGrp="1"/>
          </p:cNvSpPr>
          <p:nvPr>
            <p:ph type="sldNum" sz="quarter" idx="5"/>
          </p:nvPr>
        </p:nvSpPr>
        <p:spPr bwMode="auto">
          <a:noFill/>
          <a:ln>
            <a:miter lim="800000"/>
            <a:headEnd/>
            <a:tailEnd/>
          </a:ln>
        </p:spPr>
        <p:txBody>
          <a:bodyPr/>
          <a:lstStyle/>
          <a:p>
            <a:fld id="{AE807722-002D-AD41-AEA0-019C57E22D3D}" type="slidenum">
              <a:rPr lang="en-US">
                <a:latin typeface="Calibri" pitchFamily="-111" charset="0"/>
                <a:ea typeface="Arial" pitchFamily="-111" charset="0"/>
                <a:cs typeface="Arial" pitchFamily="-111" charset="0"/>
              </a:rPr>
              <a:pPr/>
              <a:t>24</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Just as toddlers enjoy practicing their newfound understanding of object permanence by playing peekaboo, kids in the concrete operational stage might like playing around with their understanding of conservation with jokes like the one in the book: “don’t cut the pizza into eight pieces, I can only eat six.” Back to the glass of milk example, a kid at this age might laugh at hearing or saying, “could you pour that milk into a taller glass, I’m really thirsty.”</a:t>
            </a:r>
          </a:p>
          <a:p>
            <a:pPr eaLnBrk="1" hangingPunct="1">
              <a:spcBef>
                <a:spcPct val="0"/>
              </a:spcBef>
            </a:pPr>
            <a:endParaRPr lang="en-US"/>
          </a:p>
        </p:txBody>
      </p:sp>
      <p:sp>
        <p:nvSpPr>
          <p:cNvPr id="64516" name="Slide Number Placeholder 3"/>
          <p:cNvSpPr>
            <a:spLocks noGrp="1"/>
          </p:cNvSpPr>
          <p:nvPr>
            <p:ph type="sldNum" sz="quarter" idx="5"/>
          </p:nvPr>
        </p:nvSpPr>
        <p:spPr bwMode="auto">
          <a:noFill/>
          <a:ln>
            <a:miter lim="800000"/>
            <a:headEnd/>
            <a:tailEnd/>
          </a:ln>
        </p:spPr>
        <p:txBody>
          <a:bodyPr/>
          <a:lstStyle/>
          <a:p>
            <a:fld id="{6FC9A53C-E632-C246-A011-C2E392461661}" type="slidenum">
              <a:rPr lang="en-US">
                <a:latin typeface="Calibri" pitchFamily="-111" charset="0"/>
                <a:ea typeface="Arial" pitchFamily="-111" charset="0"/>
                <a:cs typeface="Arial" pitchFamily="-111" charset="0"/>
              </a:rPr>
              <a:pPr/>
              <a:t>25</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text boxes and examples.</a:t>
            </a:r>
          </a:p>
          <a:p>
            <a:pPr eaLnBrk="1" hangingPunct="1">
              <a:spcBef>
                <a:spcPct val="0"/>
              </a:spcBef>
            </a:pPr>
            <a:r>
              <a:rPr lang="en-US"/>
              <a:t>The arithmetic transformation only requires reversing the operation, and by this stage, a child should be able to answer “8.”</a:t>
            </a:r>
          </a:p>
          <a:p>
            <a:pPr eaLnBrk="1" hangingPunct="1">
              <a:spcBef>
                <a:spcPct val="0"/>
              </a:spcBef>
            </a:pPr>
            <a:r>
              <a:rPr lang="en-US"/>
              <a:t>The algebra problem requires understanding and manipulating symbols, in this case:</a:t>
            </a:r>
          </a:p>
          <a:p>
            <a:pPr eaLnBrk="1" hangingPunct="1">
              <a:spcBef>
                <a:spcPct val="0"/>
              </a:spcBef>
            </a:pPr>
            <a:r>
              <a:rPr lang="en-US"/>
              <a:t>If 3y = x, we can substitute “3y” for “x” in the second equation: 3y-2y = 4, or simply y = 4. If x = 3y, then x = 3(4), or </a:t>
            </a:r>
            <a:r>
              <a:rPr lang="en-US" b="1" u="sng"/>
              <a:t>12</a:t>
            </a:r>
            <a:r>
              <a:rPr lang="en-US"/>
              <a:t>.</a:t>
            </a:r>
          </a:p>
          <a:p>
            <a:pPr eaLnBrk="1" hangingPunct="1">
              <a:spcBef>
                <a:spcPct val="0"/>
              </a:spcBef>
            </a:pPr>
            <a:endParaRPr lang="en-US" b="1"/>
          </a:p>
          <a:p>
            <a:pPr eaLnBrk="1" hangingPunct="1">
              <a:spcBef>
                <a:spcPct val="0"/>
              </a:spcBef>
            </a:pPr>
            <a:r>
              <a:rPr lang="en-US"/>
              <a:t>With formal operations thought comes the skill of imagining the realities that might exist rather than the concrete here and now.</a:t>
            </a:r>
          </a:p>
        </p:txBody>
      </p:sp>
      <p:sp>
        <p:nvSpPr>
          <p:cNvPr id="66564" name="Slide Number Placeholder 3"/>
          <p:cNvSpPr>
            <a:spLocks noGrp="1"/>
          </p:cNvSpPr>
          <p:nvPr>
            <p:ph type="sldNum" sz="quarter" idx="5"/>
          </p:nvPr>
        </p:nvSpPr>
        <p:spPr bwMode="auto">
          <a:noFill/>
          <a:ln>
            <a:miter lim="800000"/>
            <a:headEnd/>
            <a:tailEnd/>
          </a:ln>
        </p:spPr>
        <p:txBody>
          <a:bodyPr/>
          <a:lstStyle/>
          <a:p>
            <a:fld id="{B1AB9DC4-4A6C-294C-B57D-2DBC0115C97B}" type="slidenum">
              <a:rPr lang="en-US">
                <a:latin typeface="Calibri" pitchFamily="-111" charset="0"/>
                <a:ea typeface="Arial" pitchFamily="-111" charset="0"/>
                <a:cs typeface="Arial" pitchFamily="-111" charset="0"/>
              </a:rPr>
              <a:pPr/>
              <a:t>26</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Instructor: After reminding your students that they are in the formal operational stage, have them try to answer the questions. Hopefully the first one, from the text, is obvious (Mary is in school).</a:t>
            </a:r>
          </a:p>
          <a:p>
            <a:pPr eaLnBrk="1" hangingPunct="1">
              <a:spcBef>
                <a:spcPct val="0"/>
              </a:spcBef>
            </a:pPr>
            <a:r>
              <a:rPr lang="en-US"/>
              <a:t>After building the student’s confidence, click to try the others. Answers:</a:t>
            </a:r>
          </a:p>
          <a:p>
            <a:pPr eaLnBrk="1" hangingPunct="1">
              <a:spcBef>
                <a:spcPct val="0"/>
              </a:spcBef>
            </a:pPr>
            <a:r>
              <a:rPr lang="en-US"/>
              <a:t>1. Nothing/Unknown. We were not told that Mary is in school ONLY if John is there.</a:t>
            </a:r>
          </a:p>
          <a:p>
            <a:pPr eaLnBrk="1" hangingPunct="1">
              <a:spcBef>
                <a:spcPct val="0"/>
              </a:spcBef>
            </a:pPr>
            <a:r>
              <a:rPr lang="en-US"/>
              <a:t>2. Nothing/Unknown. Same reason.</a:t>
            </a:r>
          </a:p>
          <a:p>
            <a:pPr eaLnBrk="1" hangingPunct="1">
              <a:spcBef>
                <a:spcPct val="0"/>
              </a:spcBef>
            </a:pPr>
            <a:r>
              <a:rPr lang="en-US"/>
              <a:t>3. John cannot be in school. If he were there, Mary would be also. (back to logic terms: given A </a:t>
            </a:r>
            <a:r>
              <a:rPr lang="en-US">
                <a:sym typeface="Wingdings" pitchFamily="-111" charset="2"/>
              </a:rPr>
              <a:t></a:t>
            </a:r>
            <a:r>
              <a:rPr lang="en-US"/>
              <a:t>B, then ‘Not B’ implies ‘Not A’).</a:t>
            </a:r>
          </a:p>
        </p:txBody>
      </p:sp>
      <p:sp>
        <p:nvSpPr>
          <p:cNvPr id="68612" name="Slide Number Placeholder 3"/>
          <p:cNvSpPr>
            <a:spLocks noGrp="1"/>
          </p:cNvSpPr>
          <p:nvPr>
            <p:ph type="sldNum" sz="quarter" idx="5"/>
          </p:nvPr>
        </p:nvSpPr>
        <p:spPr bwMode="auto">
          <a:noFill/>
          <a:ln>
            <a:miter lim="800000"/>
            <a:headEnd/>
            <a:tailEnd/>
          </a:ln>
        </p:spPr>
        <p:txBody>
          <a:bodyPr/>
          <a:lstStyle/>
          <a:p>
            <a:fld id="{820B7463-BCE1-3B42-AB27-FD6B00ED63C1}" type="slidenum">
              <a:rPr lang="en-US">
                <a:latin typeface="Calibri" pitchFamily="-111" charset="0"/>
                <a:ea typeface="Arial" pitchFamily="-111" charset="0"/>
                <a:cs typeface="Arial" pitchFamily="-111" charset="0"/>
              </a:rPr>
              <a:pPr/>
              <a:t>27</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text.</a:t>
            </a:r>
          </a:p>
          <a:p>
            <a:pPr eaLnBrk="1" hangingPunct="1">
              <a:spcBef>
                <a:spcPct val="0"/>
              </a:spcBef>
            </a:pPr>
            <a:r>
              <a:rPr lang="en-US"/>
              <a:t>If this is symbolic thought, then adult primates such as bonobos have this too.</a:t>
            </a:r>
          </a:p>
          <a:p>
            <a:pPr eaLnBrk="1" hangingPunct="1">
              <a:spcBef>
                <a:spcPct val="0"/>
              </a:spcBef>
            </a:pPr>
            <a:r>
              <a:rPr lang="en-US"/>
              <a:t>There is a great video starring Alan Alda showing a bonobo (a peaceful relative of the chimpanzee) able to do what a two and a half year old cannot do; find the hidden object based on a model.</a:t>
            </a:r>
          </a:p>
          <a:p>
            <a:pPr eaLnBrk="1" hangingPunct="1">
              <a:spcBef>
                <a:spcPct val="0"/>
              </a:spcBef>
            </a:pPr>
            <a:r>
              <a:rPr lang="en-US"/>
              <a:t>Is this symbolic thought, or is a visual mental model not the same as an abstract symbol?</a:t>
            </a:r>
          </a:p>
          <a:p>
            <a:pPr eaLnBrk="1" hangingPunct="1">
              <a:spcBef>
                <a:spcPct val="0"/>
              </a:spcBef>
            </a:pPr>
            <a:r>
              <a:rPr lang="en-US" b="1"/>
              <a:t>Click to reveal sidebar.</a:t>
            </a:r>
          </a:p>
        </p:txBody>
      </p:sp>
      <p:sp>
        <p:nvSpPr>
          <p:cNvPr id="70660" name="Slide Number Placeholder 3"/>
          <p:cNvSpPr>
            <a:spLocks noGrp="1"/>
          </p:cNvSpPr>
          <p:nvPr>
            <p:ph type="sldNum" sz="quarter" idx="5"/>
          </p:nvPr>
        </p:nvSpPr>
        <p:spPr bwMode="auto">
          <a:noFill/>
          <a:ln>
            <a:miter lim="800000"/>
            <a:headEnd/>
            <a:tailEnd/>
          </a:ln>
        </p:spPr>
        <p:txBody>
          <a:bodyPr/>
          <a:lstStyle/>
          <a:p>
            <a:fld id="{D545C52F-8549-D046-9A16-62707012E556}" type="slidenum">
              <a:rPr lang="en-US">
                <a:latin typeface="Calibri" pitchFamily="-111" charset="0"/>
                <a:ea typeface="Arial" pitchFamily="-111" charset="0"/>
                <a:cs typeface="Arial" pitchFamily="-111" charset="0"/>
              </a:rPr>
              <a:pPr/>
              <a:t>28</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example.</a:t>
            </a:r>
          </a:p>
          <a:p>
            <a:pPr eaLnBrk="1" hangingPunct="1">
              <a:spcBef>
                <a:spcPct val="0"/>
              </a:spcBef>
            </a:pPr>
            <a:r>
              <a:rPr lang="en-US"/>
              <a:t>Regarding the first bullet point: by contrast, Jean Piaget was more focused on how children learned through interaction with the </a:t>
            </a:r>
            <a:r>
              <a:rPr lang="en-US" u="sng"/>
              <a:t>physical</a:t>
            </a:r>
            <a:r>
              <a:rPr lang="en-US"/>
              <a:t> environment.</a:t>
            </a:r>
          </a:p>
        </p:txBody>
      </p:sp>
      <p:sp>
        <p:nvSpPr>
          <p:cNvPr id="72708" name="Slide Number Placeholder 3"/>
          <p:cNvSpPr>
            <a:spLocks noGrp="1"/>
          </p:cNvSpPr>
          <p:nvPr>
            <p:ph type="sldNum" sz="quarter" idx="5"/>
          </p:nvPr>
        </p:nvSpPr>
        <p:spPr bwMode="auto">
          <a:noFill/>
          <a:ln>
            <a:miter lim="800000"/>
            <a:headEnd/>
            <a:tailEnd/>
          </a:ln>
        </p:spPr>
        <p:txBody>
          <a:bodyPr/>
          <a:lstStyle/>
          <a:p>
            <a:fld id="{EA9BB4A9-AC96-3742-B3A3-7D90E4330105}" type="slidenum">
              <a:rPr lang="en-US">
                <a:latin typeface="Calibri" pitchFamily="-111" charset="0"/>
                <a:ea typeface="Arial" pitchFamily="-111" charset="0"/>
                <a:cs typeface="Arial" pitchFamily="-111" charset="0"/>
              </a:rPr>
              <a:pPr/>
              <a:t>29</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No animation.</a:t>
            </a:r>
          </a:p>
        </p:txBody>
      </p:sp>
      <p:sp>
        <p:nvSpPr>
          <p:cNvPr id="19460" name="Slide Number Placeholder 3"/>
          <p:cNvSpPr>
            <a:spLocks noGrp="1"/>
          </p:cNvSpPr>
          <p:nvPr>
            <p:ph type="sldNum" sz="quarter" idx="5"/>
          </p:nvPr>
        </p:nvSpPr>
        <p:spPr bwMode="auto">
          <a:noFill/>
          <a:ln>
            <a:miter lim="800000"/>
            <a:headEnd/>
            <a:tailEnd/>
          </a:ln>
        </p:spPr>
        <p:txBody>
          <a:bodyPr/>
          <a:lstStyle/>
          <a:p>
            <a:fld id="{3775AB1A-5AD1-E246-AA01-FF230EE2E2A5}" type="slidenum">
              <a:rPr lang="en-US">
                <a:latin typeface="Calibri" pitchFamily="-111" charset="0"/>
                <a:ea typeface="Arial" pitchFamily="-111" charset="0"/>
                <a:cs typeface="Arial" pitchFamily="-111" charset="0"/>
              </a:rPr>
              <a:pPr/>
              <a:t>3</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p:txBody>
      </p:sp>
      <p:sp>
        <p:nvSpPr>
          <p:cNvPr id="74756" name="Slide Number Placeholder 3"/>
          <p:cNvSpPr>
            <a:spLocks noGrp="1"/>
          </p:cNvSpPr>
          <p:nvPr>
            <p:ph type="sldNum" sz="quarter" idx="5"/>
          </p:nvPr>
        </p:nvSpPr>
        <p:spPr bwMode="auto">
          <a:noFill/>
          <a:ln>
            <a:miter lim="800000"/>
            <a:headEnd/>
            <a:tailEnd/>
          </a:ln>
        </p:spPr>
        <p:txBody>
          <a:bodyPr/>
          <a:lstStyle/>
          <a:p>
            <a:fld id="{5C44405C-3C97-2D49-845E-B5DF0D1A5530}" type="slidenum">
              <a:rPr lang="en-US">
                <a:latin typeface="Calibri" pitchFamily="-111" charset="0"/>
                <a:ea typeface="Arial" pitchFamily="-111" charset="0"/>
                <a:cs typeface="Arial" pitchFamily="-111" charset="0"/>
              </a:rPr>
              <a:pPr/>
              <a:t>30</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text.</a:t>
            </a:r>
          </a:p>
          <a:p>
            <a:pPr eaLnBrk="1" hangingPunct="1">
              <a:spcBef>
                <a:spcPct val="0"/>
              </a:spcBef>
            </a:pPr>
            <a:r>
              <a:rPr lang="en-US"/>
              <a:t>Instructor: The word “tie” here implies something even stronger, tighter, and closer than the word “connection.” Sometimes this attachment includes anxiety/distress when separated from the caregiver, as we will see in upcoming slides.</a:t>
            </a:r>
          </a:p>
          <a:p>
            <a:pPr eaLnBrk="1" hangingPunct="1">
              <a:spcBef>
                <a:spcPct val="0"/>
              </a:spcBef>
            </a:pPr>
            <a:r>
              <a:rPr lang="en-US"/>
              <a:t>In experiments by Harry Harlow (in the late 1950s and 1960s) that gave monkeys a choice of surrogate mothers, a baby monkey would cling to a comfortable cloth ‘mother’ rather than the ‘mother’ that provided food. However, there are numerous critiques of these experiments.</a:t>
            </a:r>
          </a:p>
          <a:p>
            <a:pPr eaLnBrk="1" hangingPunct="1">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8B415C21-0DB5-4747-8943-1C47EE843227}" type="slidenum">
              <a:rPr lang="en-US">
                <a:latin typeface="Calibri" pitchFamily="-111" charset="0"/>
                <a:ea typeface="Arial" pitchFamily="-111" charset="0"/>
                <a:cs typeface="Arial" pitchFamily="-111" charset="0"/>
              </a:rPr>
              <a:pPr/>
              <a:t>31</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Humans are more flexible than birds because humans do not have a critical period or rigid/imprinted attachments. However, humans still become emotionally attached to people and objects based on the </a:t>
            </a:r>
            <a:r>
              <a:rPr lang="en-US" i="1"/>
              <a:t>mere exposure</a:t>
            </a:r>
            <a:r>
              <a:rPr lang="en-US"/>
              <a:t> effect--feeling comfortable with what is familiar. </a:t>
            </a:r>
          </a:p>
          <a:p>
            <a:pPr eaLnBrk="1" hangingPunct="1">
              <a:spcBef>
                <a:spcPct val="0"/>
              </a:spcBef>
            </a:pPr>
            <a:r>
              <a:rPr lang="en-US"/>
              <a:t>This may be one small part of explaining hoarding, or why it is hard to lose a relationship because of breakup or death even when the relationship was dysfunctional. </a:t>
            </a:r>
          </a:p>
        </p:txBody>
      </p:sp>
      <p:sp>
        <p:nvSpPr>
          <p:cNvPr id="78852" name="Slide Number Placeholder 3"/>
          <p:cNvSpPr>
            <a:spLocks noGrp="1"/>
          </p:cNvSpPr>
          <p:nvPr>
            <p:ph type="sldNum" sz="quarter" idx="5"/>
          </p:nvPr>
        </p:nvSpPr>
        <p:spPr bwMode="auto">
          <a:noFill/>
          <a:ln>
            <a:miter lim="800000"/>
            <a:headEnd/>
            <a:tailEnd/>
          </a:ln>
        </p:spPr>
        <p:txBody>
          <a:bodyPr/>
          <a:lstStyle/>
          <a:p>
            <a:fld id="{21924F19-F4C2-E449-9670-8470945F897F}" type="slidenum">
              <a:rPr lang="en-US">
                <a:latin typeface="Calibri" pitchFamily="-111" charset="0"/>
                <a:ea typeface="Arial" pitchFamily="-111" charset="0"/>
                <a:cs typeface="Arial" pitchFamily="-111" charset="0"/>
              </a:rPr>
              <a:pPr/>
              <a:t>32</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sidebar.</a:t>
            </a:r>
          </a:p>
          <a:p>
            <a:pPr eaLnBrk="1" hangingPunct="1">
              <a:spcBef>
                <a:spcPct val="0"/>
              </a:spcBef>
            </a:pPr>
            <a:r>
              <a:rPr lang="en-US"/>
              <a:t>The book mixes the descriptions of the two insecure attachment styles together; I have separated them here.</a:t>
            </a:r>
          </a:p>
          <a:p>
            <a:pPr eaLnBrk="1" hangingPunct="1">
              <a:spcBef>
                <a:spcPct val="0"/>
              </a:spcBef>
            </a:pPr>
            <a:r>
              <a:rPr lang="en-US"/>
              <a:t>Some theorists have added a fourth type of attachment--disorganized, not forming a coherent or consistent style.</a:t>
            </a:r>
          </a:p>
        </p:txBody>
      </p:sp>
      <p:sp>
        <p:nvSpPr>
          <p:cNvPr id="80900" name="Slide Number Placeholder 3"/>
          <p:cNvSpPr>
            <a:spLocks noGrp="1"/>
          </p:cNvSpPr>
          <p:nvPr>
            <p:ph type="sldNum" sz="quarter" idx="5"/>
          </p:nvPr>
        </p:nvSpPr>
        <p:spPr bwMode="auto">
          <a:noFill/>
          <a:ln>
            <a:miter lim="800000"/>
            <a:headEnd/>
            <a:tailEnd/>
          </a:ln>
        </p:spPr>
        <p:txBody>
          <a:bodyPr/>
          <a:lstStyle/>
          <a:p>
            <a:fld id="{DFA457B7-065C-4F47-9BFF-D92EB4001D3B}" type="slidenum">
              <a:rPr lang="en-US">
                <a:latin typeface="Calibri" pitchFamily="-111" charset="0"/>
                <a:ea typeface="Arial" pitchFamily="-111" charset="0"/>
                <a:cs typeface="Arial" pitchFamily="-111" charset="0"/>
              </a:rPr>
              <a:pPr/>
              <a:t>33</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show bullets under each question.</a:t>
            </a:r>
          </a:p>
          <a:p>
            <a:pPr eaLnBrk="1" hangingPunct="1">
              <a:spcBef>
                <a:spcPct val="0"/>
              </a:spcBef>
            </a:pPr>
            <a:r>
              <a:rPr lang="en-US"/>
              <a:t>Note: we are later going to take a broader look at different parenting styles and the correlation with child behaviors. Here, the focus is on parent and child behaviors related to attachment.</a:t>
            </a:r>
          </a:p>
          <a:p>
            <a:pPr eaLnBrk="1" hangingPunct="1">
              <a:spcBef>
                <a:spcPct val="0"/>
              </a:spcBef>
            </a:pPr>
            <a:r>
              <a:rPr lang="en-US"/>
              <a:t>Child temperament and attachment: there is usually a third style listed when describing temperament, called “slow to warm up.”</a:t>
            </a:r>
          </a:p>
          <a:p>
            <a:pPr eaLnBrk="1" hangingPunct="1">
              <a:spcBef>
                <a:spcPct val="0"/>
              </a:spcBef>
            </a:pPr>
            <a:r>
              <a:rPr lang="en-US"/>
              <a:t>As we shall see when discussing personality, these temperamental traits may be genetically based and persist into adulthood in some form.</a:t>
            </a:r>
          </a:p>
          <a:p>
            <a:pPr eaLnBrk="1" hangingPunct="1">
              <a:spcBef>
                <a:spcPct val="0"/>
              </a:spcBef>
            </a:pPr>
            <a:r>
              <a:rPr lang="en-US"/>
              <a:t>Parental influences on attachment: the correlational observations are not enough, since the correlation could have been driven either by the child’s temperament or by the parent’s behavior. </a:t>
            </a:r>
          </a:p>
          <a:p>
            <a:pPr eaLnBrk="1" hangingPunct="1">
              <a:spcBef>
                <a:spcPct val="0"/>
              </a:spcBef>
            </a:pPr>
            <a:r>
              <a:rPr lang="en-US"/>
              <a:t>The experiment, by </a:t>
            </a:r>
            <a:r>
              <a:rPr lang="nl-NL"/>
              <a:t>Dymphna C. van den Boom</a:t>
            </a:r>
            <a:r>
              <a:rPr lang="en-US"/>
              <a:t>, involved random assignment to experimental and control groups.  The control group showed 28 percent of infants being securely attached at 12 months. The experimental group showed 68 percent, actually above the average for infants in general, despite beginning with temperamentally difficult infants. </a:t>
            </a:r>
          </a:p>
          <a:p>
            <a:pPr eaLnBrk="1" hangingPunct="1">
              <a:spcBef>
                <a:spcPct val="0"/>
              </a:spcBef>
            </a:pPr>
            <a:endParaRPr lang="en-US"/>
          </a:p>
          <a:p>
            <a:pPr eaLnBrk="1" hangingPunct="1">
              <a:spcBef>
                <a:spcPct val="0"/>
              </a:spcBef>
            </a:pPr>
            <a:endParaRPr lang="en-US"/>
          </a:p>
        </p:txBody>
      </p:sp>
      <p:sp>
        <p:nvSpPr>
          <p:cNvPr id="82948" name="Slide Number Placeholder 3"/>
          <p:cNvSpPr>
            <a:spLocks noGrp="1"/>
          </p:cNvSpPr>
          <p:nvPr>
            <p:ph type="sldNum" sz="quarter" idx="5"/>
          </p:nvPr>
        </p:nvSpPr>
        <p:spPr bwMode="auto">
          <a:noFill/>
          <a:ln>
            <a:miter lim="800000"/>
            <a:headEnd/>
            <a:tailEnd/>
          </a:ln>
        </p:spPr>
        <p:txBody>
          <a:bodyPr/>
          <a:lstStyle/>
          <a:p>
            <a:fld id="{13644967-D1A5-D146-A702-96ABE13239EF}" type="slidenum">
              <a:rPr lang="en-US">
                <a:latin typeface="Calibri" pitchFamily="-111" charset="0"/>
                <a:ea typeface="Arial" pitchFamily="-111" charset="0"/>
                <a:cs typeface="Arial" pitchFamily="-111" charset="0"/>
              </a:rPr>
              <a:pPr/>
              <a:t>34</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p:txBody>
      </p:sp>
      <p:sp>
        <p:nvSpPr>
          <p:cNvPr id="84996" name="Slide Number Placeholder 3"/>
          <p:cNvSpPr>
            <a:spLocks noGrp="1"/>
          </p:cNvSpPr>
          <p:nvPr>
            <p:ph type="sldNum" sz="quarter" idx="5"/>
          </p:nvPr>
        </p:nvSpPr>
        <p:spPr bwMode="auto">
          <a:noFill/>
          <a:ln>
            <a:miter lim="800000"/>
            <a:headEnd/>
            <a:tailEnd/>
          </a:ln>
        </p:spPr>
        <p:txBody>
          <a:bodyPr/>
          <a:lstStyle/>
          <a:p>
            <a:fld id="{8D4768D3-98C6-FA40-9DF3-396F6B4765F7}" type="slidenum">
              <a:rPr lang="en-US">
                <a:latin typeface="Calibri" pitchFamily="-111" charset="0"/>
                <a:ea typeface="Arial" pitchFamily="-111" charset="0"/>
                <a:cs typeface="Arial" pitchFamily="-111" charset="0"/>
              </a:rPr>
              <a:pPr/>
              <a:t>35</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Instructor: More about day care coming up; this slide is in this location following the sequence of material in the text, but you could move it a few slides forward to join the slide on day care.</a:t>
            </a:r>
          </a:p>
        </p:txBody>
      </p:sp>
      <p:sp>
        <p:nvSpPr>
          <p:cNvPr id="87044" name="Slide Number Placeholder 3"/>
          <p:cNvSpPr>
            <a:spLocks noGrp="1"/>
          </p:cNvSpPr>
          <p:nvPr>
            <p:ph type="sldNum" sz="quarter" idx="5"/>
          </p:nvPr>
        </p:nvSpPr>
        <p:spPr bwMode="auto">
          <a:noFill/>
          <a:ln>
            <a:miter lim="800000"/>
            <a:headEnd/>
            <a:tailEnd/>
          </a:ln>
        </p:spPr>
        <p:txBody>
          <a:bodyPr/>
          <a:lstStyle/>
          <a:p>
            <a:fld id="{282605EA-D702-824D-80A3-E4EDC9FD49B0}" type="slidenum">
              <a:rPr lang="en-US">
                <a:latin typeface="Calibri" pitchFamily="-111" charset="0"/>
                <a:ea typeface="Arial" pitchFamily="-111" charset="0"/>
                <a:cs typeface="Arial" pitchFamily="-111" charset="0"/>
              </a:rPr>
              <a:pPr/>
              <a:t>36</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sidebar.</a:t>
            </a:r>
          </a:p>
        </p:txBody>
      </p:sp>
      <p:sp>
        <p:nvSpPr>
          <p:cNvPr id="89092" name="Slide Number Placeholder 3"/>
          <p:cNvSpPr>
            <a:spLocks noGrp="1"/>
          </p:cNvSpPr>
          <p:nvPr>
            <p:ph type="sldNum" sz="quarter" idx="5"/>
          </p:nvPr>
        </p:nvSpPr>
        <p:spPr bwMode="auto">
          <a:noFill/>
          <a:ln>
            <a:miter lim="800000"/>
            <a:headEnd/>
            <a:tailEnd/>
          </a:ln>
        </p:spPr>
        <p:txBody>
          <a:bodyPr/>
          <a:lstStyle/>
          <a:p>
            <a:fld id="{76D17B26-5F50-9C44-9E9B-8D8F46ECA52D}" type="slidenum">
              <a:rPr lang="en-US">
                <a:latin typeface="Calibri" pitchFamily="-111" charset="0"/>
                <a:ea typeface="Arial" pitchFamily="-111" charset="0"/>
                <a:cs typeface="Arial" pitchFamily="-111" charset="0"/>
              </a:rPr>
              <a:pPr/>
              <a:t>37</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Genetics and biology still play a role in determining the outcome of prolonged deprivation. Some people’s stress hormone systems seem to be more easily damaged by chronic stress, and some people’s serotonin pathways more easily become inefficient. </a:t>
            </a:r>
          </a:p>
          <a:p>
            <a:pPr eaLnBrk="1" hangingPunct="1">
              <a:spcBef>
                <a:spcPct val="0"/>
              </a:spcBef>
            </a:pPr>
            <a:endParaRPr lang="en-US"/>
          </a:p>
        </p:txBody>
      </p:sp>
      <p:sp>
        <p:nvSpPr>
          <p:cNvPr id="91140" name="Slide Number Placeholder 3"/>
          <p:cNvSpPr>
            <a:spLocks noGrp="1"/>
          </p:cNvSpPr>
          <p:nvPr>
            <p:ph type="sldNum" sz="quarter" idx="5"/>
          </p:nvPr>
        </p:nvSpPr>
        <p:spPr bwMode="auto">
          <a:noFill/>
          <a:ln>
            <a:miter lim="800000"/>
            <a:headEnd/>
            <a:tailEnd/>
          </a:ln>
        </p:spPr>
        <p:txBody>
          <a:bodyPr/>
          <a:lstStyle/>
          <a:p>
            <a:fld id="{7900F8EA-FBFE-B844-B2BD-216E16067A29}" type="slidenum">
              <a:rPr lang="en-US">
                <a:latin typeface="Calibri" pitchFamily="-111" charset="0"/>
                <a:ea typeface="Arial" pitchFamily="-111" charset="0"/>
                <a:cs typeface="Arial" pitchFamily="-111" charset="0"/>
              </a:rPr>
              <a:pPr/>
              <a:t>38</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Instructor: For this last bullet point, see if students notice, thanks to the word “correlation,” that there is more than one possible explanation for this result:</a:t>
            </a:r>
          </a:p>
          <a:p>
            <a:pPr eaLnBrk="1" hangingPunct="1">
              <a:spcBef>
                <a:spcPct val="0"/>
              </a:spcBef>
              <a:buFontTx/>
              <a:buAutoNum type="arabicParenR"/>
            </a:pPr>
            <a:r>
              <a:rPr lang="en-US"/>
              <a:t>placement in day care may facilitate advanced thinking and encourage defiance and aggression,</a:t>
            </a:r>
          </a:p>
          <a:p>
            <a:pPr eaLnBrk="1" hangingPunct="1">
              <a:spcBef>
                <a:spcPct val="0"/>
              </a:spcBef>
            </a:pPr>
            <a:r>
              <a:rPr lang="en-US"/>
              <a:t>OR</a:t>
            </a:r>
          </a:p>
          <a:p>
            <a:pPr eaLnBrk="1" hangingPunct="1">
              <a:spcBef>
                <a:spcPct val="0"/>
              </a:spcBef>
            </a:pPr>
            <a:r>
              <a:rPr lang="en-US"/>
              <a:t>2) more educated parents, and more irritable and angry parents, are two populations more likely to place the child in day care. </a:t>
            </a:r>
          </a:p>
        </p:txBody>
      </p:sp>
      <p:sp>
        <p:nvSpPr>
          <p:cNvPr id="93188" name="Slide Number Placeholder 3"/>
          <p:cNvSpPr>
            <a:spLocks noGrp="1"/>
          </p:cNvSpPr>
          <p:nvPr>
            <p:ph type="sldNum" sz="quarter" idx="5"/>
          </p:nvPr>
        </p:nvSpPr>
        <p:spPr bwMode="auto">
          <a:noFill/>
          <a:ln>
            <a:miter lim="800000"/>
            <a:headEnd/>
            <a:tailEnd/>
          </a:ln>
        </p:spPr>
        <p:txBody>
          <a:bodyPr/>
          <a:lstStyle/>
          <a:p>
            <a:fld id="{A59C3F88-A7CA-9A4B-9CD3-CC5742AD1C21}" type="slidenum">
              <a:rPr lang="en-US">
                <a:latin typeface="Calibri" pitchFamily="-111" charset="0"/>
                <a:ea typeface="Arial" pitchFamily="-111" charset="0"/>
                <a:cs typeface="Arial" pitchFamily="-111" charset="0"/>
              </a:rPr>
              <a:pPr/>
              <a:t>39</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definitions and bar at bottom.</a:t>
            </a:r>
          </a:p>
          <a:p>
            <a:pPr eaLnBrk="1" hangingPunct="1">
              <a:spcBef>
                <a:spcPct val="0"/>
              </a:spcBef>
            </a:pPr>
            <a:r>
              <a:rPr lang="en-US"/>
              <a:t>The book defines the childhood age span as “growing from toddler to teenager.” This is not meant to imply that childhood </a:t>
            </a:r>
            <a:r>
              <a:rPr lang="en-US" i="1"/>
              <a:t>includes </a:t>
            </a:r>
            <a:r>
              <a:rPr lang="en-US"/>
              <a:t>the teenage years.</a:t>
            </a:r>
          </a:p>
        </p:txBody>
      </p:sp>
      <p:sp>
        <p:nvSpPr>
          <p:cNvPr id="21508" name="Slide Number Placeholder 3"/>
          <p:cNvSpPr>
            <a:spLocks noGrp="1"/>
          </p:cNvSpPr>
          <p:nvPr>
            <p:ph type="sldNum" sz="quarter" idx="5"/>
          </p:nvPr>
        </p:nvSpPr>
        <p:spPr bwMode="auto">
          <a:noFill/>
          <a:ln>
            <a:miter lim="800000"/>
            <a:headEnd/>
            <a:tailEnd/>
          </a:ln>
        </p:spPr>
        <p:txBody>
          <a:bodyPr/>
          <a:lstStyle/>
          <a:p>
            <a:fld id="{49C026A4-AAFB-E34D-9E05-433131BA1144}" type="slidenum">
              <a:rPr lang="en-US">
                <a:latin typeface="Calibri" pitchFamily="-111" charset="0"/>
                <a:ea typeface="Arial" pitchFamily="-111" charset="0"/>
                <a:cs typeface="Arial" pitchFamily="-111" charset="0"/>
              </a:rPr>
              <a:pPr/>
              <a:t>4</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Of course, a child isn’t going to say these words in quotes on this slide, but it may come out in different words:</a:t>
            </a:r>
          </a:p>
          <a:p>
            <a:pPr eaLnBrk="1" hangingPunct="1">
              <a:spcBef>
                <a:spcPct val="0"/>
              </a:spcBef>
            </a:pPr>
            <a:r>
              <a:rPr lang="en-US"/>
              <a:t>Skills: “I’m good at…”</a:t>
            </a:r>
          </a:p>
          <a:p>
            <a:pPr eaLnBrk="1" hangingPunct="1">
              <a:spcBef>
                <a:spcPct val="0"/>
              </a:spcBef>
            </a:pPr>
            <a:r>
              <a:rPr lang="en-US"/>
              <a:t>Preferences: “I like boys… sports… books”</a:t>
            </a:r>
          </a:p>
          <a:p>
            <a:pPr eaLnBrk="1" hangingPunct="1">
              <a:spcBef>
                <a:spcPct val="0"/>
              </a:spcBef>
            </a:pPr>
            <a:r>
              <a:rPr lang="en-US"/>
              <a:t>Goals: “I want to be a ____ when I grow up…”</a:t>
            </a:r>
          </a:p>
        </p:txBody>
      </p:sp>
      <p:sp>
        <p:nvSpPr>
          <p:cNvPr id="95236" name="Slide Number Placeholder 3"/>
          <p:cNvSpPr>
            <a:spLocks noGrp="1"/>
          </p:cNvSpPr>
          <p:nvPr>
            <p:ph type="sldNum" sz="quarter" idx="5"/>
          </p:nvPr>
        </p:nvSpPr>
        <p:spPr bwMode="auto">
          <a:noFill/>
          <a:ln>
            <a:miter lim="800000"/>
            <a:headEnd/>
            <a:tailEnd/>
          </a:ln>
        </p:spPr>
        <p:txBody>
          <a:bodyPr/>
          <a:lstStyle/>
          <a:p>
            <a:fld id="{56704BC2-C0F3-364E-AD1A-BC8A35159237}" type="slidenum">
              <a:rPr lang="en-US">
                <a:latin typeface="Calibri" pitchFamily="-111" charset="0"/>
                <a:ea typeface="Arial" pitchFamily="-111" charset="0"/>
                <a:cs typeface="Arial" pitchFamily="-111" charset="0"/>
              </a:rPr>
              <a:pPr/>
              <a:t>40</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Instructor: You might note here that we have earlier discussed the influences of parenting behaviors on infant attachment. Now we’re looking at a slightly different picture--the way parents handle the issue of </a:t>
            </a:r>
            <a:r>
              <a:rPr lang="en-US" b="1"/>
              <a:t>control</a:t>
            </a:r>
            <a:r>
              <a:rPr lang="en-US"/>
              <a:t> in childhood.</a:t>
            </a:r>
            <a:r>
              <a:rPr lang="en-US" b="1"/>
              <a:t> </a:t>
            </a:r>
          </a:p>
          <a:p>
            <a:pPr eaLnBrk="1" hangingPunct="1">
              <a:spcBef>
                <a:spcPct val="0"/>
              </a:spcBef>
            </a:pPr>
            <a:r>
              <a:rPr lang="en-US"/>
              <a:t>Response to child’s behavior: how does this style control, manage, or otherwise respond to child behavior?</a:t>
            </a:r>
          </a:p>
        </p:txBody>
      </p:sp>
      <p:sp>
        <p:nvSpPr>
          <p:cNvPr id="97284" name="Slide Number Placeholder 3"/>
          <p:cNvSpPr>
            <a:spLocks noGrp="1"/>
          </p:cNvSpPr>
          <p:nvPr>
            <p:ph type="sldNum" sz="quarter" idx="5"/>
          </p:nvPr>
        </p:nvSpPr>
        <p:spPr bwMode="auto">
          <a:noFill/>
          <a:ln>
            <a:miter lim="800000"/>
            <a:headEnd/>
            <a:tailEnd/>
          </a:ln>
        </p:spPr>
        <p:txBody>
          <a:bodyPr/>
          <a:lstStyle/>
          <a:p>
            <a:fld id="{1EAECA3F-E570-5846-844F-81D9BEC00F5E}" type="slidenum">
              <a:rPr lang="en-US">
                <a:latin typeface="Calibri" pitchFamily="-111" charset="0"/>
                <a:ea typeface="Arial" pitchFamily="-111" charset="0"/>
                <a:cs typeface="Arial" pitchFamily="-111" charset="0"/>
              </a:rPr>
              <a:pPr/>
              <a:t>41</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There could also be other factors, such as genes or culture, affecting both the child outcomes and the parenting styles.</a:t>
            </a:r>
          </a:p>
          <a:p>
            <a:pPr eaLnBrk="1" hangingPunct="1">
              <a:spcBef>
                <a:spcPct val="0"/>
              </a:spcBef>
            </a:pPr>
            <a:endParaRPr lang="en-US"/>
          </a:p>
        </p:txBody>
      </p:sp>
      <p:sp>
        <p:nvSpPr>
          <p:cNvPr id="99332" name="Slide Number Placeholder 3"/>
          <p:cNvSpPr>
            <a:spLocks noGrp="1"/>
          </p:cNvSpPr>
          <p:nvPr>
            <p:ph type="sldNum" sz="quarter" idx="5"/>
          </p:nvPr>
        </p:nvSpPr>
        <p:spPr bwMode="auto">
          <a:noFill/>
          <a:ln>
            <a:miter lim="800000"/>
            <a:headEnd/>
            <a:tailEnd/>
          </a:ln>
        </p:spPr>
        <p:txBody>
          <a:bodyPr/>
          <a:lstStyle/>
          <a:p>
            <a:fld id="{7EB4356C-EB55-BD4D-9B19-3618D34AE83C}" type="slidenum">
              <a:rPr lang="en-US">
                <a:latin typeface="Calibri" pitchFamily="-111" charset="0"/>
                <a:ea typeface="Arial" pitchFamily="-111" charset="0"/>
                <a:cs typeface="Arial" pitchFamily="-111" charset="0"/>
              </a:rPr>
              <a:pPr/>
              <a:t>42</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example.</a:t>
            </a:r>
          </a:p>
          <a:p>
            <a:pPr eaLnBrk="1" hangingPunct="1">
              <a:spcBef>
                <a:spcPct val="0"/>
              </a:spcBef>
            </a:pPr>
            <a:r>
              <a:rPr lang="en-US"/>
              <a:t>Instructor: Mention before the text appears on screen:</a:t>
            </a:r>
          </a:p>
          <a:p>
            <a:pPr eaLnBrk="1" hangingPunct="1">
              <a:spcBef>
                <a:spcPct val="0"/>
              </a:spcBef>
            </a:pPr>
            <a:r>
              <a:rPr lang="en-US"/>
              <a:t>“This is one of the words in this course that means something different in psychology than in popular usage (other examples include arousal, learning, conservation, theory, etc.). When we use the term, we do NOT mean “becoming socially aware and competent as an adult, but… [now click to reveal text]”</a:t>
            </a:r>
          </a:p>
          <a:p>
            <a:pPr eaLnBrk="1" hangingPunct="1">
              <a:spcBef>
                <a:spcPct val="0"/>
              </a:spcBef>
            </a:pPr>
            <a:endParaRPr lang="en-US"/>
          </a:p>
          <a:p>
            <a:pPr eaLnBrk="1" hangingPunct="1">
              <a:spcBef>
                <a:spcPct val="0"/>
              </a:spcBef>
            </a:pPr>
            <a:r>
              <a:rPr lang="en-US"/>
              <a:t>You might ask, “for these two topics, speculate: which of the changes, or the timing and sequence of those changes, is driven by biology/unfolding, and which are triggered or greatly effected by environment/experience?”</a:t>
            </a:r>
          </a:p>
        </p:txBody>
      </p:sp>
      <p:sp>
        <p:nvSpPr>
          <p:cNvPr id="23556" name="Slide Number Placeholder 3"/>
          <p:cNvSpPr>
            <a:spLocks noGrp="1"/>
          </p:cNvSpPr>
          <p:nvPr>
            <p:ph type="sldNum" sz="quarter" idx="5"/>
          </p:nvPr>
        </p:nvSpPr>
        <p:spPr bwMode="auto">
          <a:noFill/>
          <a:ln>
            <a:miter lim="800000"/>
            <a:headEnd/>
            <a:tailEnd/>
          </a:ln>
        </p:spPr>
        <p:txBody>
          <a:bodyPr/>
          <a:lstStyle/>
          <a:p>
            <a:fld id="{A3E3E4D7-838B-0942-ACC4-F9D02CD3D052}" type="slidenum">
              <a:rPr lang="en-US">
                <a:latin typeface="Calibri" pitchFamily="-111" charset="0"/>
                <a:ea typeface="Arial" pitchFamily="-111" charset="0"/>
                <a:cs typeface="Arial" pitchFamily="-111" charset="0"/>
              </a:rPr>
              <a:pPr/>
              <a:t>5</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images.</a:t>
            </a:r>
            <a:endParaRPr lang="en-US"/>
          </a:p>
          <a:p>
            <a:pPr eaLnBrk="1" hangingPunct="1">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a:lstStyle/>
          <a:p>
            <a:fld id="{0246BE55-FD9B-1947-83B7-FCBB25951188}" type="slidenum">
              <a:rPr lang="en-US">
                <a:latin typeface="Calibri" pitchFamily="-111" charset="0"/>
                <a:ea typeface="Arial" pitchFamily="-111" charset="0"/>
                <a:cs typeface="Arial" pitchFamily="-111" charset="0"/>
              </a:rPr>
              <a:pPr/>
              <a:t>6</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Studies on an identical twins have shown that rushing kids to learn to walk, learn to climb stairs, etc. does not seem to do much to make it happen sooner than it would happen anyway. </a:t>
            </a:r>
          </a:p>
        </p:txBody>
      </p:sp>
      <p:sp>
        <p:nvSpPr>
          <p:cNvPr id="27652" name="Slide Number Placeholder 3"/>
          <p:cNvSpPr>
            <a:spLocks noGrp="1"/>
          </p:cNvSpPr>
          <p:nvPr>
            <p:ph type="sldNum" sz="quarter" idx="5"/>
          </p:nvPr>
        </p:nvSpPr>
        <p:spPr bwMode="auto">
          <a:noFill/>
          <a:ln>
            <a:miter lim="800000"/>
            <a:headEnd/>
            <a:tailEnd/>
          </a:ln>
        </p:spPr>
        <p:txBody>
          <a:bodyPr/>
          <a:lstStyle/>
          <a:p>
            <a:fld id="{730865FF-ED44-724C-990E-8E5CE0C18902}" type="slidenum">
              <a:rPr lang="en-US">
                <a:latin typeface="Calibri" pitchFamily="-111" charset="0"/>
                <a:ea typeface="Arial" pitchFamily="-111" charset="0"/>
                <a:cs typeface="Arial" pitchFamily="-111" charset="0"/>
              </a:rPr>
              <a:pPr/>
              <a:t>7</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Instructor--some details on infantile amnesia: the fourth birthday party is more likely (than the third) to be a real memory, and more accurate. Those memories from early years (like most memories, but even more so at this age) are likely to be reconstructions, built mostly from stories told to them by others when they were older. Yet these memories feel like recalled events; more about this in the chapter on memory.</a:t>
            </a:r>
          </a:p>
          <a:p>
            <a:pPr eaLnBrk="1" hangingPunct="1">
              <a:spcBef>
                <a:spcPct val="0"/>
              </a:spcBef>
            </a:pPr>
            <a:endParaRPr lang="en-US"/>
          </a:p>
          <a:p>
            <a:pPr eaLnBrk="1" hangingPunct="1">
              <a:spcBef>
                <a:spcPct val="0"/>
              </a:spcBef>
            </a:pPr>
            <a:r>
              <a:rPr lang="en-US"/>
              <a:t>Learning skills: this skill or “procedural memory” could be seen as an example of operant conditioning. Babies also acquire fear, which of course is classical conditioning. These terms are omitted from the slide because these concepts typically would not have been introduced yet in the course, but you may want to mention it here.</a:t>
            </a:r>
          </a:p>
        </p:txBody>
      </p:sp>
      <p:sp>
        <p:nvSpPr>
          <p:cNvPr id="29700" name="Slide Number Placeholder 3"/>
          <p:cNvSpPr>
            <a:spLocks noGrp="1"/>
          </p:cNvSpPr>
          <p:nvPr>
            <p:ph type="sldNum" sz="quarter" idx="5"/>
          </p:nvPr>
        </p:nvSpPr>
        <p:spPr bwMode="auto">
          <a:noFill/>
          <a:ln>
            <a:miter lim="800000"/>
            <a:headEnd/>
            <a:tailEnd/>
          </a:ln>
        </p:spPr>
        <p:txBody>
          <a:bodyPr/>
          <a:lstStyle/>
          <a:p>
            <a:fld id="{3116E6BE-0C21-7C42-B151-CBD48212B025}" type="slidenum">
              <a:rPr lang="en-US">
                <a:latin typeface="Calibri" pitchFamily="-111" charset="0"/>
                <a:ea typeface="Arial" pitchFamily="-111" charset="0"/>
                <a:cs typeface="Arial" pitchFamily="-111" charset="0"/>
              </a:rPr>
              <a:pPr/>
              <a:t>8</a:t>
            </a:fld>
            <a:endParaRPr lang="en-US">
              <a:latin typeface="Calibri" pitchFamily="-111" charset="0"/>
              <a:ea typeface="Arial" pitchFamily="-111" charset="0"/>
              <a:cs typeface="Arial" pitchFamily="-11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r>
              <a:rPr lang="en-US"/>
              <a:t/>
            </a:r>
            <a:br>
              <a:rPr lang="en-US"/>
            </a:br>
            <a:endParaRPr lang="en-US"/>
          </a:p>
        </p:txBody>
      </p:sp>
      <p:sp>
        <p:nvSpPr>
          <p:cNvPr id="31748" name="Slide Number Placeholder 3"/>
          <p:cNvSpPr>
            <a:spLocks noGrp="1"/>
          </p:cNvSpPr>
          <p:nvPr>
            <p:ph type="sldNum" sz="quarter" idx="5"/>
          </p:nvPr>
        </p:nvSpPr>
        <p:spPr bwMode="auto">
          <a:noFill/>
          <a:ln>
            <a:miter lim="800000"/>
            <a:headEnd/>
            <a:tailEnd/>
          </a:ln>
        </p:spPr>
        <p:txBody>
          <a:bodyPr/>
          <a:lstStyle/>
          <a:p>
            <a:fld id="{C0D39758-052A-894F-9BBD-D3AF6ACF362F}" type="slidenum">
              <a:rPr lang="en-US">
                <a:latin typeface="Calibri" pitchFamily="-111" charset="0"/>
                <a:ea typeface="Arial" pitchFamily="-111" charset="0"/>
                <a:cs typeface="Arial" pitchFamily="-111" charset="0"/>
              </a:rPr>
              <a:pPr/>
              <a:t>9</a:t>
            </a:fld>
            <a:endParaRPr lang="en-US">
              <a:latin typeface="Calibri" pitchFamily="-111" charset="0"/>
              <a:ea typeface="Arial" pitchFamily="-111" charset="0"/>
              <a:cs typeface="Arial" pitchFamily="-11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F1E1D3-1686-8B49-AD5F-46662740C9A4}"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B254CE-F802-0440-93E4-135BB1FEFD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9BDD37-BD30-2549-A5A4-DC6E6298371F}"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BDBE4C-10A5-E84B-B818-7B61BC8445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991A54-3DAA-A84D-9B27-C35F67CA9436}"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E662B-FBA7-2A43-A59F-6943AA3AAA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0947B4-E8D3-7341-BD9F-76CFDB55B49C}"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80D402-A1DE-9E48-BD2D-26224B81B7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8B4519-B858-6841-B30D-049DFC7DB54D}"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DE59F3-0EA9-1B4B-847E-D330809FD6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12D5C0-A558-5249-A9A6-AAD4233F41BD}" type="datetime1">
              <a:rPr lang="en-US"/>
              <a:pPr>
                <a:defRPr/>
              </a:pPr>
              <a:t>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BB7A69-AD05-2D46-B113-DB987066F3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6BCEFB-8DBA-FA4D-9457-21F545723BBC}" type="datetime1">
              <a:rPr lang="en-US"/>
              <a:pPr>
                <a:defRPr/>
              </a:pPr>
              <a:t>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BE0968-ED4A-FF40-9DF4-375885AD62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7C4D8F-3353-5640-8CB5-A1406FEBFFFB}" type="datetime1">
              <a:rPr lang="en-US"/>
              <a:pPr>
                <a:defRPr/>
              </a:pPr>
              <a:t>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5C6CEC-8E6A-C145-8F34-AF8FFC7781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FBE7A-FB35-0248-BADC-2C816FCA10DC}" type="datetime1">
              <a:rPr lang="en-US"/>
              <a:pPr>
                <a:defRPr/>
              </a:pPr>
              <a:t>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ABACC2-5173-DF43-B347-7C7D75F6C9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91CDE1-90A6-9C4C-B8EB-14BFDDA58B5A}" type="datetime1">
              <a:rPr lang="en-US"/>
              <a:pPr>
                <a:defRPr/>
              </a:pPr>
              <a:t>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13A370-3DAF-CB4D-84BC-0199187DB4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839B30-83C1-9541-9984-57F74AC7A4AF}" type="datetime1">
              <a:rPr lang="en-US"/>
              <a:pPr>
                <a:defRPr/>
              </a:pPr>
              <a:t>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EDA9F1-5706-6B4D-8640-C9DF50E03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ea typeface="Arial" pitchFamily="-1" charset="0"/>
                <a:cs typeface="Arial" pitchFamily="-1" charset="0"/>
              </a:defRPr>
            </a:lvl1pPr>
          </a:lstStyle>
          <a:p>
            <a:pPr>
              <a:defRPr/>
            </a:pPr>
            <a:fld id="{8CF211DE-01ED-444A-9AA1-3E454F0D495D}" type="datetime1">
              <a:rPr lang="en-US"/>
              <a:pPr>
                <a:defRPr/>
              </a:pPr>
              <a:t>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ea typeface="Arial" pitchFamily="-1" charset="0"/>
                <a:cs typeface="Arial" pitchFamily="-1" charset="0"/>
              </a:defRPr>
            </a:lvl1pPr>
          </a:lstStyle>
          <a:p>
            <a:pPr>
              <a:defRPr/>
            </a:pPr>
            <a:fld id="{A1BCDDF5-FE6A-0343-BD93-B7E034DD99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0"/>
            <a:ext cx="9144000" cy="6858000"/>
          </a:xfrm>
          <a:prstGeom prst="rect">
            <a:avLst/>
          </a:prstGeom>
          <a:solidFill>
            <a:srgbClr val="3AA082"/>
          </a:solidFill>
          <a:ln w="9525">
            <a:noFill/>
            <a:miter lim="800000"/>
            <a:headEnd/>
            <a:tailEnd/>
          </a:ln>
        </p:spPr>
        <p:txBody>
          <a:bodyPr lIns="274320" anchor="ctr">
            <a:prstTxWarp prst="textNoShape">
              <a:avLst/>
            </a:prstTxWarp>
          </a:bodyPr>
          <a:lstStyle/>
          <a:p>
            <a:pPr>
              <a:lnSpc>
                <a:spcPts val="4200"/>
              </a:lnSpc>
            </a:pPr>
            <a:endParaRPr lang="en-US" sz="4400" b="1">
              <a:solidFill>
                <a:srgbClr val="F8F6E3"/>
              </a:solidFill>
              <a:latin typeface="Calibri" pitchFamily="-111" charset="0"/>
            </a:endParaRPr>
          </a:p>
        </p:txBody>
      </p:sp>
      <p:pic>
        <p:nvPicPr>
          <p:cNvPr id="3075" name="Picture 5"/>
          <p:cNvPicPr>
            <a:picLocks noChangeAspect="1"/>
          </p:cNvPicPr>
          <p:nvPr/>
        </p:nvPicPr>
        <p:blipFill>
          <a:blip r:embed="rId3"/>
          <a:srcRect/>
          <a:stretch>
            <a:fillRect/>
          </a:stretch>
        </p:blipFill>
        <p:spPr bwMode="auto">
          <a:xfrm>
            <a:off x="228600" y="330200"/>
            <a:ext cx="5057775" cy="608330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14340" name="Subtitle 2"/>
          <p:cNvSpPr>
            <a:spLocks noGrp="1"/>
          </p:cNvSpPr>
          <p:nvPr>
            <p:ph type="subTitle" idx="1"/>
          </p:nvPr>
        </p:nvSpPr>
        <p:spPr>
          <a:xfrm>
            <a:off x="5989638" y="4241800"/>
            <a:ext cx="2438400" cy="1066800"/>
          </a:xfrm>
        </p:spPr>
        <p:txBody>
          <a:bodyPr/>
          <a:lstStyle/>
          <a:p>
            <a:pPr eaLnBrk="1" hangingPunct="1">
              <a:lnSpc>
                <a:spcPts val="2200"/>
              </a:lnSpc>
            </a:pPr>
            <a:r>
              <a:rPr lang="en-US" sz="2400" b="1">
                <a:solidFill>
                  <a:srgbClr val="F8F6E3"/>
                </a:solidFill>
              </a:rPr>
              <a:t>PowerPoint® Presentation </a:t>
            </a:r>
          </a:p>
          <a:p>
            <a:pPr eaLnBrk="1" hangingPunct="1">
              <a:lnSpc>
                <a:spcPts val="2200"/>
              </a:lnSpc>
            </a:pPr>
            <a:r>
              <a:rPr lang="en-US" sz="2400">
                <a:solidFill>
                  <a:srgbClr val="F8F6E3"/>
                </a:solidFill>
              </a:rPr>
              <a:t>by Jim Foley</a:t>
            </a:r>
          </a:p>
          <a:p>
            <a:pPr eaLnBrk="1" hangingPunct="1">
              <a:lnSpc>
                <a:spcPts val="2200"/>
              </a:lnSpc>
            </a:pPr>
            <a:endParaRPr lang="en-US" sz="2400">
              <a:solidFill>
                <a:srgbClr val="F8F6E3"/>
              </a:solidFill>
            </a:endParaRPr>
          </a:p>
        </p:txBody>
      </p:sp>
      <p:pic>
        <p:nvPicPr>
          <p:cNvPr id="4" name="Picture 3" descr="the-college-of-wooster_200x200.jpg"/>
          <p:cNvPicPr>
            <a:picLocks noChangeAspect="1"/>
          </p:cNvPicPr>
          <p:nvPr/>
        </p:nvPicPr>
        <p:blipFill>
          <a:blip r:embed="rId4"/>
          <a:srcRect/>
          <a:stretch>
            <a:fillRect/>
          </a:stretch>
        </p:blipFill>
        <p:spPr bwMode="auto">
          <a:xfrm>
            <a:off x="6370638" y="5308600"/>
            <a:ext cx="1752600" cy="73660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14342" name="TextBox 4"/>
          <p:cNvSpPr txBox="1">
            <a:spLocks noChangeArrowheads="1"/>
          </p:cNvSpPr>
          <p:nvPr/>
        </p:nvSpPr>
        <p:spPr bwMode="auto">
          <a:xfrm>
            <a:off x="6065838" y="6067425"/>
            <a:ext cx="2362200" cy="338138"/>
          </a:xfrm>
          <a:prstGeom prst="rect">
            <a:avLst/>
          </a:prstGeom>
          <a:noFill/>
          <a:ln w="9525">
            <a:noFill/>
            <a:miter lim="800000"/>
            <a:headEnd/>
            <a:tailEnd/>
          </a:ln>
        </p:spPr>
        <p:txBody>
          <a:bodyPr>
            <a:prstTxWarp prst="textNoShape">
              <a:avLst/>
            </a:prstTxWarp>
            <a:spAutoFit/>
          </a:bodyPr>
          <a:lstStyle/>
          <a:p>
            <a:r>
              <a:rPr lang="en-US" sz="1600">
                <a:latin typeface="Times New Roman" pitchFamily="-111" charset="0"/>
                <a:ea typeface="Times New Roman" pitchFamily="-111" charset="0"/>
                <a:cs typeface="Times New Roman" pitchFamily="-111" charset="0"/>
              </a:rPr>
              <a:t>© 2013 Worth Publishers </a:t>
            </a:r>
          </a:p>
        </p:txBody>
      </p:sp>
      <p:sp>
        <p:nvSpPr>
          <p:cNvPr id="14343" name="TextBox 8"/>
          <p:cNvSpPr txBox="1">
            <a:spLocks noChangeArrowheads="1"/>
          </p:cNvSpPr>
          <p:nvPr/>
        </p:nvSpPr>
        <p:spPr bwMode="auto">
          <a:xfrm>
            <a:off x="5286375" y="1219200"/>
            <a:ext cx="3844925" cy="1497013"/>
          </a:xfrm>
          <a:prstGeom prst="rect">
            <a:avLst/>
          </a:prstGeom>
          <a:noFill/>
          <a:ln w="9525">
            <a:noFill/>
            <a:miter lim="800000"/>
            <a:headEnd/>
            <a:tailEnd/>
          </a:ln>
        </p:spPr>
        <p:txBody>
          <a:bodyPr>
            <a:prstTxWarp prst="textNoShape">
              <a:avLst/>
            </a:prstTxWarp>
            <a:spAutoFit/>
          </a:bodyPr>
          <a:lstStyle/>
          <a:p>
            <a:pPr algn="ctr">
              <a:lnSpc>
                <a:spcPts val="3600"/>
              </a:lnSpc>
            </a:pPr>
            <a:r>
              <a:rPr lang="en-US" sz="4000" b="1">
                <a:solidFill>
                  <a:srgbClr val="F8F6E3"/>
                </a:solidFill>
                <a:latin typeface="Calibri" pitchFamily="-111" charset="0"/>
              </a:rPr>
              <a:t>Developing Through the Lifespan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143000"/>
          </a:xfrm>
          <a:solidFill>
            <a:srgbClr val="444EA2"/>
          </a:solidFill>
        </p:spPr>
        <p:txBody>
          <a:bodyPr lIns="274320">
            <a:normAutofit fontScale="90000"/>
          </a:bodyPr>
          <a:lstStyle/>
          <a:p>
            <a:pPr algn="l" eaLnBrk="1" hangingPunct="1">
              <a:lnSpc>
                <a:spcPts val="4200"/>
              </a:lnSpc>
              <a:defRPr/>
            </a:pPr>
            <a:r>
              <a:rPr lang="en-US" sz="4000" b="1">
                <a:solidFill>
                  <a:srgbClr val="F8F6E3"/>
                </a:solidFill>
                <a:ea typeface="+mj-ea"/>
                <a:cs typeface="+mj-cs"/>
              </a:rPr>
              <a:t>Cognitive Development:</a:t>
            </a:r>
            <a:br>
              <a:rPr lang="en-US" sz="4000" b="1">
                <a:solidFill>
                  <a:srgbClr val="F8F6E3"/>
                </a:solidFill>
                <a:ea typeface="+mj-ea"/>
                <a:cs typeface="+mj-cs"/>
              </a:rPr>
            </a:br>
            <a:r>
              <a:rPr lang="en-US" sz="4000" b="1">
                <a:solidFill>
                  <a:srgbClr val="F8F6E3"/>
                </a:solidFill>
                <a:ea typeface="+mj-ea"/>
                <a:cs typeface="+mj-cs"/>
              </a:rPr>
              <a:t>Jean Piaget (1896-1980)</a:t>
            </a:r>
          </a:p>
        </p:txBody>
      </p:sp>
      <p:sp>
        <p:nvSpPr>
          <p:cNvPr id="3" name="Content Placeholder 2"/>
          <p:cNvSpPr>
            <a:spLocks noGrp="1"/>
          </p:cNvSpPr>
          <p:nvPr>
            <p:ph idx="1"/>
          </p:nvPr>
        </p:nvSpPr>
        <p:spPr>
          <a:xfrm>
            <a:off x="377825" y="1314450"/>
            <a:ext cx="8229600" cy="1300163"/>
          </a:xfrm>
        </p:spPr>
        <p:txBody>
          <a:bodyPr>
            <a:spAutoFit/>
          </a:bodyPr>
          <a:lstStyle/>
          <a:p>
            <a:pPr eaLnBrk="1" hangingPunct="1">
              <a:lnSpc>
                <a:spcPts val="2200"/>
              </a:lnSpc>
              <a:buFont typeface="Wingdings" pitchFamily="-111" charset="2"/>
              <a:buChar char="§"/>
            </a:pPr>
            <a:r>
              <a:rPr lang="en-US" sz="2600">
                <a:solidFill>
                  <a:srgbClr val="000000"/>
                </a:solidFill>
              </a:rPr>
              <a:t>We don’t start out being able to think like adults. </a:t>
            </a:r>
          </a:p>
          <a:p>
            <a:pPr eaLnBrk="1" hangingPunct="1">
              <a:lnSpc>
                <a:spcPts val="2200"/>
              </a:lnSpc>
              <a:buFont typeface="Wingdings" pitchFamily="-111" charset="2"/>
              <a:buChar char="§"/>
            </a:pPr>
            <a:r>
              <a:rPr lang="en-US" sz="2600">
                <a:solidFill>
                  <a:srgbClr val="000000"/>
                </a:solidFill>
              </a:rPr>
              <a:t>Jean Piaget studied the errors in cognition made by children in order to understand in what ways they think differently than adults.</a:t>
            </a:r>
          </a:p>
        </p:txBody>
      </p:sp>
      <p:pic>
        <p:nvPicPr>
          <p:cNvPr id="4" name="Picture 6" descr="12673_Myers_Psy_8e_fig"/>
          <p:cNvPicPr>
            <a:picLocks noChangeAspect="1" noChangeArrowheads="1"/>
          </p:cNvPicPr>
          <p:nvPr/>
        </p:nvPicPr>
        <p:blipFill>
          <a:blip r:embed="rId3"/>
          <a:srcRect/>
          <a:stretch>
            <a:fillRect/>
          </a:stretch>
        </p:blipFill>
        <p:spPr bwMode="auto">
          <a:xfrm>
            <a:off x="696913" y="3252788"/>
            <a:ext cx="7178675" cy="3605212"/>
          </a:xfrm>
          <a:prstGeom prst="rect">
            <a:avLst/>
          </a:prstGeom>
          <a:noFill/>
          <a:ln w="9525">
            <a:noFill/>
            <a:miter lim="800000"/>
            <a:headEnd/>
            <a:tailEnd/>
          </a:ln>
        </p:spPr>
      </p:pic>
      <p:sp>
        <p:nvSpPr>
          <p:cNvPr id="5" name="TextBox 4"/>
          <p:cNvSpPr txBox="1">
            <a:spLocks noChangeArrowheads="1"/>
          </p:cNvSpPr>
          <p:nvPr/>
        </p:nvSpPr>
        <p:spPr bwMode="auto">
          <a:xfrm>
            <a:off x="274638" y="2581275"/>
            <a:ext cx="8023225" cy="754063"/>
          </a:xfrm>
          <a:prstGeom prst="rect">
            <a:avLst/>
          </a:prstGeom>
          <a:noFill/>
          <a:ln w="9525">
            <a:noFill/>
            <a:miter lim="800000"/>
            <a:headEnd/>
            <a:tailEnd/>
          </a:ln>
        </p:spPr>
        <p:txBody>
          <a:bodyPr>
            <a:prstTxWarp prst="textNoShape">
              <a:avLst/>
            </a:prstTxWarp>
            <a:spAutoFit/>
          </a:bodyPr>
          <a:lstStyle/>
          <a:p>
            <a:pPr algn="ctr">
              <a:lnSpc>
                <a:spcPts val="2200"/>
              </a:lnSpc>
              <a:spcBef>
                <a:spcPct val="20000"/>
              </a:spcBef>
              <a:buFont typeface="Wingdings" pitchFamily="-111" charset="2"/>
              <a:buNone/>
            </a:pPr>
            <a:r>
              <a:rPr lang="en-US" sz="2600">
                <a:solidFill>
                  <a:srgbClr val="A0366C"/>
                </a:solidFill>
                <a:latin typeface="Calibri" pitchFamily="-111" charset="0"/>
              </a:rPr>
              <a:t>The error below is an inability to understand scale</a:t>
            </a:r>
          </a:p>
          <a:p>
            <a:pPr algn="ctr">
              <a:lnSpc>
                <a:spcPts val="2200"/>
              </a:lnSpc>
              <a:spcBef>
                <a:spcPct val="20000"/>
              </a:spcBef>
              <a:buFont typeface="Wingdings" pitchFamily="-111" charset="2"/>
              <a:buNone/>
            </a:pPr>
            <a:r>
              <a:rPr lang="en-US" sz="2600">
                <a:solidFill>
                  <a:srgbClr val="A0366C"/>
                </a:solidFill>
                <a:latin typeface="Calibri" pitchFamily="-111" charset="0"/>
              </a:rPr>
              <a:t> (relative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93675"/>
            <a:ext cx="9144000" cy="1554163"/>
          </a:xfrm>
        </p:spPr>
        <p:txBody>
          <a:bodyPr/>
          <a:lstStyle/>
          <a:p>
            <a:pPr eaLnBrk="1" hangingPunct="1">
              <a:lnSpc>
                <a:spcPts val="4000"/>
              </a:lnSpc>
            </a:pPr>
            <a:r>
              <a:rPr lang="en-US" sz="4000" b="1">
                <a:solidFill>
                  <a:srgbClr val="F36F21"/>
                </a:solidFill>
              </a:rPr>
              <a:t>Jean Piaget and Cognitive Development: </a:t>
            </a:r>
            <a:r>
              <a:rPr lang="en-US" sz="4000" b="1">
                <a:solidFill>
                  <a:srgbClr val="444EA2"/>
                </a:solidFill>
              </a:rPr>
              <a:t/>
            </a:r>
            <a:br>
              <a:rPr lang="en-US" sz="4000" b="1">
                <a:solidFill>
                  <a:srgbClr val="444EA2"/>
                </a:solidFill>
              </a:rPr>
            </a:br>
            <a:r>
              <a:rPr lang="en-US" b="1">
                <a:solidFill>
                  <a:srgbClr val="444EA2"/>
                </a:solidFill>
              </a:rPr>
              <a:t>Schemas</a:t>
            </a:r>
          </a:p>
        </p:txBody>
      </p:sp>
      <p:sp>
        <p:nvSpPr>
          <p:cNvPr id="3" name="Content Placeholder 2"/>
          <p:cNvSpPr>
            <a:spLocks noGrp="1"/>
          </p:cNvSpPr>
          <p:nvPr>
            <p:ph idx="1"/>
          </p:nvPr>
        </p:nvSpPr>
        <p:spPr>
          <a:xfrm>
            <a:off x="277813" y="1655763"/>
            <a:ext cx="8229600" cy="1944687"/>
          </a:xfrm>
        </p:spPr>
        <p:txBody>
          <a:bodyPr>
            <a:spAutoFit/>
          </a:bodyPr>
          <a:lstStyle/>
          <a:p>
            <a:pPr eaLnBrk="1" hangingPunct="1">
              <a:lnSpc>
                <a:spcPts val="2200"/>
              </a:lnSpc>
              <a:buFont typeface="Wingdings" pitchFamily="-111" charset="2"/>
              <a:buChar char="§"/>
            </a:pPr>
            <a:r>
              <a:rPr lang="en-US" sz="2600">
                <a:solidFill>
                  <a:srgbClr val="000000"/>
                </a:solidFill>
              </a:rPr>
              <a:t>An infant’s mind works hard to make sense of our experiences in the world.</a:t>
            </a:r>
          </a:p>
          <a:p>
            <a:pPr eaLnBrk="1" hangingPunct="1">
              <a:lnSpc>
                <a:spcPts val="2200"/>
              </a:lnSpc>
              <a:buFont typeface="Wingdings" pitchFamily="-111" charset="2"/>
              <a:buChar char="§"/>
            </a:pPr>
            <a:r>
              <a:rPr lang="en-US" sz="2600">
                <a:solidFill>
                  <a:srgbClr val="000000"/>
                </a:solidFill>
              </a:rPr>
              <a:t>An early tool to organize those experiences is a </a:t>
            </a:r>
            <a:r>
              <a:rPr lang="en-US" sz="2600" b="1">
                <a:solidFill>
                  <a:srgbClr val="F36F21"/>
                </a:solidFill>
              </a:rPr>
              <a:t>schema</a:t>
            </a:r>
            <a:r>
              <a:rPr lang="en-US" sz="2600">
                <a:solidFill>
                  <a:srgbClr val="000000"/>
                </a:solidFill>
              </a:rPr>
              <a:t>, a</a:t>
            </a:r>
            <a:r>
              <a:rPr lang="en-US" sz="2600" i="1">
                <a:solidFill>
                  <a:srgbClr val="000000"/>
                </a:solidFill>
              </a:rPr>
              <a:t> mental container we build to hold our experiences</a:t>
            </a:r>
            <a:r>
              <a:rPr lang="en-US" sz="2600">
                <a:solidFill>
                  <a:srgbClr val="000000"/>
                </a:solidFill>
              </a:rPr>
              <a:t>.</a:t>
            </a:r>
          </a:p>
          <a:p>
            <a:pPr eaLnBrk="1" hangingPunct="1">
              <a:lnSpc>
                <a:spcPts val="2200"/>
              </a:lnSpc>
              <a:buFont typeface="Wingdings" pitchFamily="-111" charset="2"/>
              <a:buChar char="§"/>
            </a:pPr>
            <a:r>
              <a:rPr lang="en-US" sz="2600">
                <a:solidFill>
                  <a:srgbClr val="000000"/>
                </a:solidFill>
              </a:rPr>
              <a:t>Schemas can take the form of images, models, and/or concepts.</a:t>
            </a:r>
          </a:p>
        </p:txBody>
      </p:sp>
      <p:sp>
        <p:nvSpPr>
          <p:cNvPr id="4" name="Content Placeholder 2"/>
          <p:cNvSpPr txBox="1">
            <a:spLocks/>
          </p:cNvSpPr>
          <p:nvPr/>
        </p:nvSpPr>
        <p:spPr bwMode="auto">
          <a:xfrm>
            <a:off x="277813" y="3600450"/>
            <a:ext cx="8229600" cy="673100"/>
          </a:xfrm>
          <a:prstGeom prst="rect">
            <a:avLst/>
          </a:prstGeom>
          <a:noFill/>
          <a:ln w="9525">
            <a:noFill/>
            <a:miter lim="800000"/>
            <a:headEnd/>
            <a:tailEnd/>
          </a:ln>
        </p:spPr>
        <p:txBody>
          <a:bodyPr>
            <a:prstTxWarp prst="textNoShape">
              <a:avLst/>
            </a:prstTxWarp>
            <a:spAutoFit/>
          </a:bodyPr>
          <a:lstStyle/>
          <a:p>
            <a:pPr>
              <a:lnSpc>
                <a:spcPts val="2200"/>
              </a:lnSpc>
              <a:spcBef>
                <a:spcPct val="20000"/>
              </a:spcBef>
              <a:buFont typeface="Wingdings" pitchFamily="-111" charset="2"/>
              <a:buNone/>
            </a:pPr>
            <a:r>
              <a:rPr lang="en-US" sz="2600">
                <a:solidFill>
                  <a:srgbClr val="F36F21"/>
                </a:solidFill>
                <a:latin typeface="Calibri" pitchFamily="-111" charset="0"/>
              </a:rPr>
              <a:t>This child has formed a schema called “COW” which he uses to think about animals of a certain shape and size.</a:t>
            </a:r>
          </a:p>
        </p:txBody>
      </p:sp>
      <p:grpSp>
        <p:nvGrpSpPr>
          <p:cNvPr id="2" name="Group 4"/>
          <p:cNvGrpSpPr>
            <a:grpSpLocks/>
          </p:cNvGrpSpPr>
          <p:nvPr/>
        </p:nvGrpSpPr>
        <p:grpSpPr bwMode="auto">
          <a:xfrm>
            <a:off x="1439863" y="4271963"/>
            <a:ext cx="6572250" cy="2481262"/>
            <a:chOff x="3657600" y="4658264"/>
            <a:chExt cx="5257800" cy="2199736"/>
          </a:xfrm>
        </p:grpSpPr>
        <p:pic>
          <p:nvPicPr>
            <p:cNvPr id="34822" name="Picture 6" descr="12673_Myers_Psy_8e_fig"/>
            <p:cNvPicPr>
              <a:picLocks noChangeAspect="1" noChangeArrowheads="1"/>
            </p:cNvPicPr>
            <p:nvPr/>
          </p:nvPicPr>
          <p:blipFill>
            <a:blip r:embed="rId3"/>
            <a:srcRect/>
            <a:stretch>
              <a:fillRect/>
            </a:stretch>
          </p:blipFill>
          <p:spPr bwMode="auto">
            <a:xfrm>
              <a:off x="3657600" y="4741862"/>
              <a:ext cx="5257800" cy="2116138"/>
            </a:xfrm>
            <a:prstGeom prst="rect">
              <a:avLst/>
            </a:prstGeom>
            <a:noFill/>
            <a:ln w="9525">
              <a:noFill/>
              <a:miter lim="800000"/>
              <a:headEnd/>
              <a:tailEnd/>
            </a:ln>
          </p:spPr>
        </p:pic>
        <p:grpSp>
          <p:nvGrpSpPr>
            <p:cNvPr id="34823" name="Group 11"/>
            <p:cNvGrpSpPr>
              <a:grpSpLocks/>
            </p:cNvGrpSpPr>
            <p:nvPr/>
          </p:nvGrpSpPr>
          <p:grpSpPr bwMode="auto">
            <a:xfrm>
              <a:off x="4947249" y="4658264"/>
              <a:ext cx="3663351" cy="533400"/>
              <a:chOff x="3423249" y="4810664"/>
              <a:chExt cx="3663351" cy="533400"/>
            </a:xfrm>
          </p:grpSpPr>
          <p:sp>
            <p:nvSpPr>
              <p:cNvPr id="8" name="Oval Callout 7"/>
              <p:cNvSpPr/>
              <p:nvPr/>
            </p:nvSpPr>
            <p:spPr>
              <a:xfrm>
                <a:off x="5942330" y="4810664"/>
                <a:ext cx="990600" cy="533397"/>
              </a:xfrm>
              <a:prstGeom prst="wedgeEllipseCallout">
                <a:avLst>
                  <a:gd name="adj1" fmla="val -83391"/>
                  <a:gd name="adj2" fmla="val 4712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Callout 8"/>
              <p:cNvSpPr/>
              <p:nvPr/>
            </p:nvSpPr>
            <p:spPr>
              <a:xfrm>
                <a:off x="3422650" y="4854292"/>
                <a:ext cx="1073150" cy="479918"/>
              </a:xfrm>
              <a:prstGeom prst="wedgeEllipseCallout">
                <a:avLst>
                  <a:gd name="adj1" fmla="val -24404"/>
                  <a:gd name="adj2" fmla="val 9470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826" name="TextBox 9"/>
              <p:cNvSpPr txBox="1">
                <a:spLocks noChangeArrowheads="1"/>
              </p:cNvSpPr>
              <p:nvPr/>
            </p:nvSpPr>
            <p:spPr bwMode="auto">
              <a:xfrm>
                <a:off x="3454160" y="4876799"/>
                <a:ext cx="1041640" cy="296162"/>
              </a:xfrm>
              <a:prstGeom prst="rect">
                <a:avLst/>
              </a:prstGeom>
              <a:noFill/>
              <a:ln w="9525">
                <a:noFill/>
                <a:miter lim="800000"/>
                <a:headEnd/>
                <a:tailEnd/>
              </a:ln>
            </p:spPr>
            <p:txBody>
              <a:bodyPr>
                <a:prstTxWarp prst="textNoShape">
                  <a:avLst/>
                </a:prstTxWarp>
                <a:spAutoFit/>
              </a:bodyPr>
              <a:lstStyle/>
              <a:p>
                <a:r>
                  <a:rPr lang="en-US" sz="2800">
                    <a:latin typeface="Calibri" pitchFamily="-111" charset="0"/>
                  </a:rPr>
                  <a:t>“Cow!”</a:t>
                </a:r>
              </a:p>
            </p:txBody>
          </p:sp>
          <p:sp>
            <p:nvSpPr>
              <p:cNvPr id="34827" name="TextBox 10"/>
              <p:cNvSpPr txBox="1">
                <a:spLocks noChangeArrowheads="1"/>
              </p:cNvSpPr>
              <p:nvPr/>
            </p:nvSpPr>
            <p:spPr bwMode="auto">
              <a:xfrm>
                <a:off x="5996474" y="4876800"/>
                <a:ext cx="1090126" cy="296162"/>
              </a:xfrm>
              <a:prstGeom prst="rect">
                <a:avLst/>
              </a:prstGeom>
              <a:noFill/>
              <a:ln w="9525">
                <a:noFill/>
                <a:miter lim="800000"/>
                <a:headEnd/>
                <a:tailEnd/>
              </a:ln>
            </p:spPr>
            <p:txBody>
              <a:bodyPr>
                <a:prstTxWarp prst="textNoShape">
                  <a:avLst/>
                </a:prstTxWarp>
                <a:spAutoFit/>
              </a:bodyPr>
              <a:lstStyle/>
              <a:p>
                <a:r>
                  <a:rPr lang="en-US" sz="2800">
                    <a:latin typeface="Calibri" pitchFamily="-111" charset="0"/>
                  </a:rPr>
                  <a:t>“Cow!”</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l="63831" b="25510"/>
          <a:stretch>
            <a:fillRect/>
          </a:stretch>
        </p:blipFill>
        <p:spPr bwMode="auto">
          <a:xfrm>
            <a:off x="6103938" y="1755775"/>
            <a:ext cx="2921000" cy="3048000"/>
          </a:xfrm>
          <a:prstGeom prst="rect">
            <a:avLst/>
          </a:prstGeom>
          <a:noFill/>
          <a:ln w="9525">
            <a:noFill/>
            <a:miter lim="800000"/>
            <a:headEnd/>
            <a:tailEnd/>
          </a:ln>
        </p:spPr>
      </p:pic>
      <p:sp>
        <p:nvSpPr>
          <p:cNvPr id="36867" name="Title 1"/>
          <p:cNvSpPr>
            <a:spLocks noGrp="1"/>
          </p:cNvSpPr>
          <p:nvPr>
            <p:ph type="title"/>
          </p:nvPr>
        </p:nvSpPr>
        <p:spPr>
          <a:xfrm>
            <a:off x="268288" y="606425"/>
            <a:ext cx="8659812" cy="1143000"/>
          </a:xfrm>
        </p:spPr>
        <p:txBody>
          <a:bodyPr/>
          <a:lstStyle/>
          <a:p>
            <a:pPr eaLnBrk="1" hangingPunct="1">
              <a:lnSpc>
                <a:spcPts val="4000"/>
              </a:lnSpc>
            </a:pPr>
            <a:r>
              <a:rPr lang="en-US" sz="4000" b="1">
                <a:solidFill>
                  <a:srgbClr val="F36F21"/>
                </a:solidFill>
              </a:rPr>
              <a:t>Jean Piaget and Cognitive Development: </a:t>
            </a:r>
            <a:br>
              <a:rPr lang="en-US" sz="4000" b="1">
                <a:solidFill>
                  <a:srgbClr val="F36F21"/>
                </a:solidFill>
              </a:rPr>
            </a:br>
            <a:r>
              <a:rPr lang="en-US" b="1">
                <a:solidFill>
                  <a:srgbClr val="444EA2"/>
                </a:solidFill>
              </a:rPr>
              <a:t>Assimilation and Accommodation</a:t>
            </a:r>
          </a:p>
        </p:txBody>
      </p:sp>
      <p:pic>
        <p:nvPicPr>
          <p:cNvPr id="36868" name="Picture 2"/>
          <p:cNvPicPr>
            <a:picLocks noChangeAspect="1" noChangeArrowheads="1"/>
          </p:cNvPicPr>
          <p:nvPr/>
        </p:nvPicPr>
        <p:blipFill>
          <a:blip r:embed="rId3"/>
          <a:srcRect t="17352" r="35840" b="25510"/>
          <a:stretch>
            <a:fillRect/>
          </a:stretch>
        </p:blipFill>
        <p:spPr bwMode="auto">
          <a:xfrm>
            <a:off x="795338" y="2187575"/>
            <a:ext cx="5183187" cy="2616200"/>
          </a:xfrm>
          <a:prstGeom prst="rect">
            <a:avLst/>
          </a:prstGeom>
          <a:noFill/>
          <a:ln w="9525">
            <a:noFill/>
            <a:miter lim="800000"/>
            <a:headEnd/>
            <a:tailEnd/>
          </a:ln>
        </p:spPr>
      </p:pic>
      <p:sp>
        <p:nvSpPr>
          <p:cNvPr id="36869" name="Content Placeholder 2"/>
          <p:cNvSpPr txBox="1">
            <a:spLocks/>
          </p:cNvSpPr>
          <p:nvPr/>
        </p:nvSpPr>
        <p:spPr bwMode="auto">
          <a:xfrm>
            <a:off x="795338" y="1990725"/>
            <a:ext cx="5399087" cy="655638"/>
          </a:xfrm>
          <a:prstGeom prst="rect">
            <a:avLst/>
          </a:prstGeom>
          <a:noFill/>
          <a:ln w="9525">
            <a:noFill/>
            <a:miter lim="800000"/>
            <a:headEnd/>
            <a:tailEnd/>
          </a:ln>
        </p:spPr>
        <p:txBody>
          <a:bodyPr>
            <a:prstTxWarp prst="textNoShape">
              <a:avLst/>
            </a:prstTxWarp>
            <a:spAutoFit/>
          </a:bodyPr>
          <a:lstStyle/>
          <a:p>
            <a:pPr>
              <a:lnSpc>
                <a:spcPts val="2200"/>
              </a:lnSpc>
              <a:spcBef>
                <a:spcPct val="20000"/>
              </a:spcBef>
              <a:buFont typeface="Wingdings" pitchFamily="-111" charset="2"/>
              <a:buNone/>
            </a:pPr>
            <a:r>
              <a:rPr lang="en-US" sz="2600">
                <a:solidFill>
                  <a:srgbClr val="F36F21"/>
                </a:solidFill>
                <a:latin typeface="Calibri" pitchFamily="-111" charset="0"/>
              </a:rPr>
              <a:t>How can this girl use her “dog” schema when encountering a cat?</a:t>
            </a:r>
          </a:p>
        </p:txBody>
      </p:sp>
      <p:sp>
        <p:nvSpPr>
          <p:cNvPr id="8" name="Content Placeholder 2"/>
          <p:cNvSpPr>
            <a:spLocks noGrp="1"/>
          </p:cNvSpPr>
          <p:nvPr>
            <p:ph idx="1"/>
          </p:nvPr>
        </p:nvSpPr>
        <p:spPr>
          <a:xfrm>
            <a:off x="358775" y="4965700"/>
            <a:ext cx="8666163" cy="1663700"/>
          </a:xfrm>
        </p:spPr>
        <p:txBody>
          <a:bodyPr>
            <a:spAutoFit/>
          </a:bodyPr>
          <a:lstStyle/>
          <a:p>
            <a:pPr eaLnBrk="1" hangingPunct="1">
              <a:lnSpc>
                <a:spcPts val="2200"/>
              </a:lnSpc>
              <a:buFont typeface="Wingdings" pitchFamily="-111" charset="2"/>
              <a:buChar char="§"/>
            </a:pPr>
            <a:r>
              <a:rPr lang="en-US" sz="2600">
                <a:solidFill>
                  <a:srgbClr val="000000"/>
                </a:solidFill>
              </a:rPr>
              <a:t>She can </a:t>
            </a:r>
            <a:r>
              <a:rPr lang="en-US" sz="2600" b="1">
                <a:solidFill>
                  <a:srgbClr val="444EA2"/>
                </a:solidFill>
              </a:rPr>
              <a:t>assimilate</a:t>
            </a:r>
            <a:r>
              <a:rPr lang="en-US" sz="2600">
                <a:solidFill>
                  <a:srgbClr val="000000"/>
                </a:solidFill>
              </a:rPr>
              <a:t> the experience into her schema by referring to the cat as a “dog”</a:t>
            </a:r>
          </a:p>
          <a:p>
            <a:pPr eaLnBrk="1" hangingPunct="1">
              <a:lnSpc>
                <a:spcPts val="2200"/>
              </a:lnSpc>
              <a:buFont typeface="Arial" pitchFamily="-111" charset="0"/>
              <a:buNone/>
            </a:pPr>
            <a:r>
              <a:rPr lang="en-US" sz="2600">
                <a:solidFill>
                  <a:srgbClr val="000000"/>
                </a:solidFill>
              </a:rPr>
              <a:t>					</a:t>
            </a:r>
            <a:r>
              <a:rPr lang="en-US" sz="2600" b="1">
                <a:solidFill>
                  <a:srgbClr val="000000"/>
                </a:solidFill>
              </a:rPr>
              <a:t> or</a:t>
            </a:r>
          </a:p>
          <a:p>
            <a:pPr eaLnBrk="1" hangingPunct="1">
              <a:lnSpc>
                <a:spcPts val="2200"/>
              </a:lnSpc>
              <a:buFont typeface="Wingdings" pitchFamily="-111" charset="2"/>
              <a:buChar char="§"/>
            </a:pPr>
            <a:r>
              <a:rPr lang="en-US" sz="2600"/>
              <a:t>she can </a:t>
            </a:r>
            <a:r>
              <a:rPr lang="en-US" sz="2600" b="1">
                <a:solidFill>
                  <a:srgbClr val="444EA2"/>
                </a:solidFill>
              </a:rPr>
              <a:t>accommodate</a:t>
            </a:r>
            <a:r>
              <a:rPr lang="en-US" sz="2600">
                <a:solidFill>
                  <a:srgbClr val="000000"/>
                </a:solidFill>
              </a:rPr>
              <a:t> her animal schema by separating the cat, and even different types of dogs, into separate schemas.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a:solidFill>
            <a:srgbClr val="F36F21"/>
          </a:solidFill>
        </p:spPr>
        <p:txBody>
          <a:bodyPr lIns="274320">
            <a:normAutofit fontScale="90000"/>
          </a:bodyPr>
          <a:lstStyle/>
          <a:p>
            <a:pPr eaLnBrk="1" hangingPunct="1">
              <a:lnSpc>
                <a:spcPts val="4200"/>
              </a:lnSpc>
              <a:defRPr/>
            </a:pPr>
            <a:r>
              <a:rPr lang="en-US" sz="4000" b="1">
                <a:solidFill>
                  <a:srgbClr val="F8F6E3"/>
                </a:solidFill>
                <a:ea typeface="+mj-ea"/>
                <a:cs typeface="+mj-cs"/>
              </a:rPr>
              <a:t>The Course of Development:</a:t>
            </a:r>
            <a:br>
              <a:rPr lang="en-US" sz="4000" b="1">
                <a:solidFill>
                  <a:srgbClr val="F8F6E3"/>
                </a:solidFill>
                <a:ea typeface="+mj-ea"/>
                <a:cs typeface="+mj-cs"/>
              </a:rPr>
            </a:br>
            <a:r>
              <a:rPr lang="en-US" sz="4000" b="1">
                <a:solidFill>
                  <a:srgbClr val="F8F6E3"/>
                </a:solidFill>
                <a:ea typeface="+mj-ea"/>
                <a:cs typeface="+mj-cs"/>
              </a:rPr>
              <a:t>Stages </a:t>
            </a:r>
          </a:p>
        </p:txBody>
      </p:sp>
      <p:sp>
        <p:nvSpPr>
          <p:cNvPr id="3" name="Content Placeholder 2"/>
          <p:cNvSpPr>
            <a:spLocks noGrp="1"/>
          </p:cNvSpPr>
          <p:nvPr>
            <p:ph idx="1"/>
          </p:nvPr>
        </p:nvSpPr>
        <p:spPr>
          <a:xfrm>
            <a:off x="457200" y="1371600"/>
            <a:ext cx="8229600" cy="5105400"/>
          </a:xfrm>
        </p:spPr>
        <p:txBody>
          <a:bodyPr/>
          <a:lstStyle/>
          <a:p>
            <a:pPr eaLnBrk="1" hangingPunct="1">
              <a:lnSpc>
                <a:spcPts val="2400"/>
              </a:lnSpc>
              <a:spcAft>
                <a:spcPts val="600"/>
              </a:spcAft>
              <a:buFont typeface="Arial" pitchFamily="-111" charset="0"/>
              <a:buNone/>
            </a:pPr>
            <a:r>
              <a:rPr lang="en-US" sz="2800"/>
              <a:t>Jean Piaget believed that cognitive development:</a:t>
            </a:r>
          </a:p>
          <a:p>
            <a:pPr eaLnBrk="1" hangingPunct="1">
              <a:lnSpc>
                <a:spcPts val="2400"/>
              </a:lnSpc>
              <a:spcAft>
                <a:spcPts val="600"/>
              </a:spcAft>
              <a:buFont typeface="Calibri" pitchFamily="-111" charset="0"/>
              <a:buAutoNum type="arabicPeriod"/>
            </a:pPr>
            <a:r>
              <a:rPr lang="en-US" sz="2800"/>
              <a:t>is a combination of nature and nurture. Children grow by maturation as well as by learning through interacting/playing with the environment.</a:t>
            </a:r>
          </a:p>
          <a:p>
            <a:pPr eaLnBrk="1" hangingPunct="1">
              <a:lnSpc>
                <a:spcPts val="2400"/>
              </a:lnSpc>
              <a:spcAft>
                <a:spcPts val="600"/>
              </a:spcAft>
              <a:buFont typeface="Calibri" pitchFamily="-111" charset="0"/>
              <a:buAutoNum type="arabicPeriod"/>
            </a:pPr>
            <a:r>
              <a:rPr lang="en-US" sz="2800"/>
              <a:t>is not one continuous progression of change. Children make leaps in cognitive abilities from one </a:t>
            </a:r>
            <a:r>
              <a:rPr lang="en-US" sz="2800" b="1">
                <a:solidFill>
                  <a:srgbClr val="0070C0"/>
                </a:solidFill>
              </a:rPr>
              <a:t>stage</a:t>
            </a:r>
            <a:r>
              <a:rPr lang="en-US" sz="2800"/>
              <a:t> of development to the next.</a:t>
            </a:r>
          </a:p>
        </p:txBody>
      </p:sp>
      <p:graphicFrame>
        <p:nvGraphicFramePr>
          <p:cNvPr id="4" name="Table 3"/>
          <p:cNvGraphicFramePr>
            <a:graphicFrameLocks noGrp="1"/>
          </p:cNvGraphicFramePr>
          <p:nvPr/>
        </p:nvGraphicFramePr>
        <p:xfrm>
          <a:off x="1684338" y="4562475"/>
          <a:ext cx="6096000" cy="1371600"/>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Calibri" pitchFamily="-1" charset="0"/>
                          <a:ea typeface="Arial" pitchFamily="-1" charset="0"/>
                          <a:cs typeface="Arial" pitchFamily="-1" charset="0"/>
                        </a:rPr>
                        <a:t>Issue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036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Calibri" pitchFamily="-1" charset="0"/>
                          <a:ea typeface="Arial" pitchFamily="-1" charset="0"/>
                          <a:cs typeface="Arial" pitchFamily="-1" charset="0"/>
                        </a:rPr>
                        <a:t>Jean Piaget’s Vote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0366C"/>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pitchFamily="-1" charset="0"/>
                          <a:ea typeface="Arial" pitchFamily="-1" charset="0"/>
                          <a:cs typeface="Arial" pitchFamily="-1" charset="0"/>
                        </a:rPr>
                        <a:t>Nature vs. Nurture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67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pitchFamily="-1" charset="0"/>
                          <a:ea typeface="Arial" pitchFamily="-1" charset="0"/>
                          <a:cs typeface="Arial" pitchFamily="-1" charset="0"/>
                        </a:rPr>
                        <a:t>Both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6F2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pitchFamily="-1" charset="0"/>
                          <a:ea typeface="Arial" pitchFamily="-1" charset="0"/>
                          <a:cs typeface="Arial" pitchFamily="-1" charset="0"/>
                        </a:rPr>
                        <a:t>Continuity vs. Stages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67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pitchFamily="-1" charset="0"/>
                          <a:ea typeface="Arial" pitchFamily="-1" charset="0"/>
                          <a:cs typeface="Arial" pitchFamily="-1" charset="0"/>
                        </a:rPr>
                        <a:t>Stages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6F2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4"/>
          <p:cNvSpPr>
            <a:spLocks noGrp="1"/>
          </p:cNvSpPr>
          <p:nvPr>
            <p:ph type="title"/>
          </p:nvPr>
        </p:nvSpPr>
        <p:spPr>
          <a:xfrm>
            <a:off x="228600" y="274638"/>
            <a:ext cx="8610600" cy="868362"/>
          </a:xfrm>
        </p:spPr>
        <p:txBody>
          <a:bodyPr>
            <a:normAutofit fontScale="90000"/>
          </a:bodyPr>
          <a:lstStyle/>
          <a:p>
            <a:pPr eaLnBrk="1" hangingPunct="1">
              <a:defRPr/>
            </a:pPr>
            <a:r>
              <a:rPr lang="en-US" sz="3200" b="1">
                <a:ea typeface="+mj-ea"/>
                <a:cs typeface="+mj-cs"/>
              </a:rPr>
              <a:t>Jean Piaget’s Stages of</a:t>
            </a:r>
            <a:br>
              <a:rPr lang="en-US" sz="3200" b="1">
                <a:ea typeface="+mj-ea"/>
                <a:cs typeface="+mj-cs"/>
              </a:rPr>
            </a:br>
            <a:r>
              <a:rPr lang="en-US" sz="3200" b="1">
                <a:ea typeface="+mj-ea"/>
                <a:cs typeface="+mj-cs"/>
              </a:rPr>
              <a:t> </a:t>
            </a:r>
            <a:r>
              <a:rPr lang="en-US" sz="3200" b="1">
                <a:solidFill>
                  <a:srgbClr val="444EA2"/>
                </a:solidFill>
                <a:ea typeface="+mj-ea"/>
                <a:cs typeface="+mj-cs"/>
              </a:rPr>
              <a:t>Cognitive</a:t>
            </a:r>
            <a:r>
              <a:rPr lang="en-US" sz="3200" b="1">
                <a:ea typeface="+mj-ea"/>
                <a:cs typeface="+mj-cs"/>
              </a:rPr>
              <a:t> Development</a:t>
            </a:r>
          </a:p>
        </p:txBody>
      </p:sp>
      <p:pic>
        <p:nvPicPr>
          <p:cNvPr id="40963" name="Picture 2"/>
          <p:cNvPicPr>
            <a:picLocks noChangeAspect="1" noChangeArrowheads="1"/>
          </p:cNvPicPr>
          <p:nvPr/>
        </p:nvPicPr>
        <p:blipFill>
          <a:blip r:embed="rId3"/>
          <a:srcRect/>
          <a:stretch>
            <a:fillRect/>
          </a:stretch>
        </p:blipFill>
        <p:spPr bwMode="auto">
          <a:xfrm>
            <a:off x="0" y="1246188"/>
            <a:ext cx="9144000" cy="561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3"/>
          <a:srcRect t="15500" b="8917"/>
          <a:stretch>
            <a:fillRect/>
          </a:stretch>
        </p:blipFill>
        <p:spPr bwMode="auto">
          <a:xfrm>
            <a:off x="0" y="-53975"/>
            <a:ext cx="9144000" cy="6911975"/>
          </a:xfrm>
          <a:prstGeom prst="rect">
            <a:avLst/>
          </a:prstGeom>
          <a:noFill/>
          <a:ln w="9525">
            <a:noFill/>
            <a:miter lim="800000"/>
            <a:headEnd/>
            <a:tailEnd/>
          </a:ln>
        </p:spPr>
      </p:pic>
      <p:sp>
        <p:nvSpPr>
          <p:cNvPr id="43011" name="Title 1"/>
          <p:cNvSpPr>
            <a:spLocks noGrp="1"/>
          </p:cNvSpPr>
          <p:nvPr>
            <p:ph type="title"/>
          </p:nvPr>
        </p:nvSpPr>
        <p:spPr>
          <a:xfrm>
            <a:off x="457200" y="0"/>
            <a:ext cx="5326063" cy="1417638"/>
          </a:xfrm>
        </p:spPr>
        <p:txBody>
          <a:bodyPr/>
          <a:lstStyle/>
          <a:p>
            <a:pPr eaLnBrk="1" hangingPunct="1">
              <a:lnSpc>
                <a:spcPts val="4000"/>
              </a:lnSpc>
            </a:pPr>
            <a:r>
              <a:rPr lang="en-US" b="1">
                <a:solidFill>
                  <a:srgbClr val="F8F6E3"/>
                </a:solidFill>
              </a:rPr>
              <a:t>Sensorimotor Stage (From Birth to Age 2) </a:t>
            </a:r>
          </a:p>
        </p:txBody>
      </p:sp>
      <p:sp>
        <p:nvSpPr>
          <p:cNvPr id="43012" name="Content Placeholder 2"/>
          <p:cNvSpPr>
            <a:spLocks noGrp="1"/>
          </p:cNvSpPr>
          <p:nvPr>
            <p:ph idx="1"/>
          </p:nvPr>
        </p:nvSpPr>
        <p:spPr>
          <a:xfrm>
            <a:off x="354013" y="1290638"/>
            <a:ext cx="5978525" cy="1311275"/>
          </a:xfrm>
        </p:spPr>
        <p:txBody>
          <a:bodyPr/>
          <a:lstStyle/>
          <a:p>
            <a:pPr marL="0" indent="0" eaLnBrk="1" hangingPunct="1">
              <a:lnSpc>
                <a:spcPts val="2800"/>
              </a:lnSpc>
              <a:buFont typeface="Arial" pitchFamily="-111" charset="0"/>
              <a:buNone/>
            </a:pPr>
            <a:r>
              <a:rPr lang="en-US" sz="3000" b="1"/>
              <a:t>In the sensorimotor stage, children explore by looking, hearing, touching, mouthing, and grasping.</a:t>
            </a:r>
          </a:p>
          <a:p>
            <a:pPr marL="0" indent="0" eaLnBrk="1" hangingPunct="1">
              <a:lnSpc>
                <a:spcPts val="2800"/>
              </a:lnSpc>
              <a:buFont typeface="Arial" pitchFamily="-111" charset="0"/>
              <a:buNone/>
            </a:pPr>
            <a:endParaRPr lang="en-US" sz="3000" b="1"/>
          </a:p>
          <a:p>
            <a:pPr marL="0" indent="0" eaLnBrk="1" hangingPunct="1">
              <a:lnSpc>
                <a:spcPts val="2800"/>
              </a:lnSpc>
            </a:pPr>
            <a:endParaRPr lang="en-US" sz="3000" b="1"/>
          </a:p>
        </p:txBody>
      </p:sp>
      <p:sp>
        <p:nvSpPr>
          <p:cNvPr id="43013" name="Content Placeholder 2"/>
          <p:cNvSpPr txBox="1">
            <a:spLocks/>
          </p:cNvSpPr>
          <p:nvPr/>
        </p:nvSpPr>
        <p:spPr bwMode="auto">
          <a:xfrm>
            <a:off x="400050" y="2492375"/>
            <a:ext cx="3051175" cy="2457450"/>
          </a:xfrm>
          <a:prstGeom prst="rect">
            <a:avLst/>
          </a:prstGeom>
          <a:noFill/>
          <a:ln w="9525">
            <a:noFill/>
            <a:miter lim="800000"/>
            <a:headEnd/>
            <a:tailEnd/>
          </a:ln>
        </p:spPr>
        <p:txBody>
          <a:bodyPr>
            <a:prstTxWarp prst="textNoShape">
              <a:avLst/>
            </a:prstTxWarp>
          </a:bodyPr>
          <a:lstStyle/>
          <a:p>
            <a:pPr>
              <a:lnSpc>
                <a:spcPts val="2800"/>
              </a:lnSpc>
              <a:spcBef>
                <a:spcPct val="20000"/>
              </a:spcBef>
              <a:buFont typeface="Arial" pitchFamily="-111" charset="0"/>
              <a:buNone/>
            </a:pPr>
            <a:r>
              <a:rPr lang="en-US" sz="3200">
                <a:latin typeface="Calibri" pitchFamily="-111" charset="0"/>
              </a:rPr>
              <a:t>Cool cognitive trick learned at 6 to 8 months, coming up next: </a:t>
            </a:r>
            <a:r>
              <a:rPr lang="en-US" sz="3200" b="1">
                <a:latin typeface="Calibri" pitchFamily="-111" charset="0"/>
              </a:rPr>
              <a:t>object permanence. </a:t>
            </a:r>
          </a:p>
          <a:p>
            <a:pPr>
              <a:lnSpc>
                <a:spcPts val="2800"/>
              </a:lnSpc>
              <a:spcBef>
                <a:spcPct val="20000"/>
              </a:spcBef>
              <a:buFont typeface="Arial" pitchFamily="-111" charset="0"/>
              <a:buNone/>
            </a:pPr>
            <a:endParaRPr lang="en-US" sz="3200" b="1">
              <a:latin typeface="Calibri" pitchFamily="-111" charset="0"/>
            </a:endParaRPr>
          </a:p>
          <a:p>
            <a:pPr>
              <a:lnSpc>
                <a:spcPts val="2800"/>
              </a:lnSpc>
              <a:spcBef>
                <a:spcPct val="20000"/>
              </a:spcBef>
              <a:buFont typeface="Arial" pitchFamily="-111" charset="0"/>
              <a:buNone/>
            </a:pPr>
            <a:endParaRPr lang="en-US" sz="3200" b="1">
              <a:latin typeface="Calibri" pitchFamily="-111"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16" descr="12673_Myers_Psy_8e_fig"/>
          <p:cNvPicPr>
            <a:picLocks noChangeAspect="1" noChangeArrowheads="1"/>
          </p:cNvPicPr>
          <p:nvPr/>
        </p:nvPicPr>
        <p:blipFill>
          <a:blip r:embed="rId3"/>
          <a:srcRect l="13770" r="10271"/>
          <a:stretch>
            <a:fillRect/>
          </a:stretch>
        </p:blipFill>
        <p:spPr bwMode="auto">
          <a:xfrm>
            <a:off x="3787775" y="-26988"/>
            <a:ext cx="5356225" cy="6884988"/>
          </a:xfrm>
          <a:prstGeom prst="rect">
            <a:avLst/>
          </a:prstGeom>
          <a:noFill/>
          <a:ln w="9525">
            <a:noFill/>
            <a:miter lim="800000"/>
            <a:headEnd/>
            <a:tailEnd/>
          </a:ln>
        </p:spPr>
      </p:pic>
      <p:sp>
        <p:nvSpPr>
          <p:cNvPr id="7" name="TextBox 6"/>
          <p:cNvSpPr>
            <a:spLocks noChangeArrowheads="1"/>
          </p:cNvSpPr>
          <p:nvPr/>
        </p:nvSpPr>
        <p:spPr bwMode="auto">
          <a:xfrm>
            <a:off x="3906838" y="0"/>
            <a:ext cx="4357687" cy="920750"/>
          </a:xfrm>
          <a:prstGeom prst="cloudCallout">
            <a:avLst>
              <a:gd name="adj1" fmla="val 11514"/>
              <a:gd name="adj2" fmla="val 89431"/>
            </a:avLst>
          </a:prstGeom>
          <a:solidFill>
            <a:srgbClr val="F8F6E3"/>
          </a:solidFill>
          <a:ln w="9525">
            <a:solidFill>
              <a:schemeClr val="tx1"/>
            </a:solidFill>
            <a:round/>
            <a:headEnd/>
            <a:tailEnd/>
          </a:ln>
        </p:spPr>
        <p:txBody>
          <a:bodyPr>
            <a:prstTxWarp prst="textNoShape">
              <a:avLst/>
            </a:prstTxWarp>
            <a:spAutoFit/>
          </a:bodyPr>
          <a:lstStyle/>
          <a:p>
            <a:pPr algn="ctr">
              <a:lnSpc>
                <a:spcPts val="2000"/>
              </a:lnSpc>
            </a:pPr>
            <a:r>
              <a:rPr lang="en-US" sz="2400">
                <a:latin typeface="Calibri" pitchFamily="-111" charset="0"/>
              </a:rPr>
              <a:t>Hmm, a bear, should I put it in my mouth?</a:t>
            </a:r>
          </a:p>
        </p:txBody>
      </p:sp>
      <p:sp>
        <p:nvSpPr>
          <p:cNvPr id="45060" name="Title 1"/>
          <p:cNvSpPr>
            <a:spLocks noGrp="1"/>
          </p:cNvSpPr>
          <p:nvPr>
            <p:ph type="title"/>
          </p:nvPr>
        </p:nvSpPr>
        <p:spPr>
          <a:xfrm>
            <a:off x="228600" y="2092325"/>
            <a:ext cx="3559175" cy="1143000"/>
          </a:xfrm>
        </p:spPr>
        <p:txBody>
          <a:bodyPr/>
          <a:lstStyle/>
          <a:p>
            <a:pPr eaLnBrk="1" hangingPunct="1">
              <a:lnSpc>
                <a:spcPts val="4000"/>
              </a:lnSpc>
            </a:pPr>
            <a:r>
              <a:rPr lang="en-US" b="1">
                <a:solidFill>
                  <a:srgbClr val="A0366C"/>
                </a:solidFill>
              </a:rPr>
              <a:t>Object Permanence</a:t>
            </a:r>
          </a:p>
        </p:txBody>
      </p:sp>
      <p:sp>
        <p:nvSpPr>
          <p:cNvPr id="45061" name="Content Placeholder 2"/>
          <p:cNvSpPr>
            <a:spLocks noGrp="1"/>
          </p:cNvSpPr>
          <p:nvPr>
            <p:ph idx="1"/>
          </p:nvPr>
        </p:nvSpPr>
        <p:spPr>
          <a:xfrm>
            <a:off x="446088" y="3416300"/>
            <a:ext cx="3187700" cy="1981200"/>
          </a:xfrm>
        </p:spPr>
        <p:txBody>
          <a:bodyPr/>
          <a:lstStyle/>
          <a:p>
            <a:pPr marL="0" indent="0" eaLnBrk="1" hangingPunct="1">
              <a:lnSpc>
                <a:spcPts val="2400"/>
              </a:lnSpc>
              <a:buFont typeface="Arial" pitchFamily="-111" charset="0"/>
              <a:buNone/>
            </a:pPr>
            <a:r>
              <a:rPr lang="en-US" sz="2400"/>
              <a:t>Through games like “peekaboo,” kids learn </a:t>
            </a:r>
            <a:r>
              <a:rPr lang="en-US" sz="2400" b="1"/>
              <a:t>object permanence</a:t>
            </a:r>
            <a:r>
              <a:rPr lang="en-US" sz="2400"/>
              <a:t>--the idea that objects exist even when they can’t be seen.</a:t>
            </a:r>
          </a:p>
        </p:txBody>
      </p:sp>
      <p:pic>
        <p:nvPicPr>
          <p:cNvPr id="4" name="Picture 16" descr="12673_Myers_Psy_8e_fig"/>
          <p:cNvPicPr>
            <a:picLocks noChangeAspect="1" noChangeArrowheads="1"/>
          </p:cNvPicPr>
          <p:nvPr/>
        </p:nvPicPr>
        <p:blipFill>
          <a:blip r:embed="rId4"/>
          <a:srcRect l="10065" r="13976"/>
          <a:stretch>
            <a:fillRect/>
          </a:stretch>
        </p:blipFill>
        <p:spPr bwMode="auto">
          <a:xfrm>
            <a:off x="3787775" y="0"/>
            <a:ext cx="5356225" cy="6884988"/>
          </a:xfrm>
          <a:prstGeom prst="rect">
            <a:avLst/>
          </a:prstGeom>
          <a:noFill/>
          <a:ln w="9525">
            <a:noFill/>
            <a:miter lim="800000"/>
            <a:headEnd/>
            <a:tailEnd/>
          </a:ln>
        </p:spPr>
      </p:pic>
      <p:pic>
        <p:nvPicPr>
          <p:cNvPr id="6" name="Picture 16" descr="12673_Myers_Psy_8e_fig"/>
          <p:cNvPicPr>
            <a:picLocks noChangeAspect="1" noChangeArrowheads="1"/>
          </p:cNvPicPr>
          <p:nvPr/>
        </p:nvPicPr>
        <p:blipFill>
          <a:blip r:embed="rId5"/>
          <a:srcRect l="16039" r="6602"/>
          <a:stretch>
            <a:fillRect/>
          </a:stretch>
        </p:blipFill>
        <p:spPr bwMode="auto">
          <a:xfrm>
            <a:off x="3787775" y="0"/>
            <a:ext cx="5356225" cy="6953250"/>
          </a:xfrm>
          <a:prstGeom prst="rect">
            <a:avLst/>
          </a:prstGeom>
          <a:noFill/>
          <a:ln w="9525">
            <a:noFill/>
            <a:miter lim="800000"/>
            <a:headEnd/>
            <a:tailEnd/>
          </a:ln>
        </p:spPr>
      </p:pic>
      <p:sp>
        <p:nvSpPr>
          <p:cNvPr id="8" name="TextBox 7"/>
          <p:cNvSpPr>
            <a:spLocks noChangeArrowheads="1"/>
          </p:cNvSpPr>
          <p:nvPr/>
        </p:nvSpPr>
        <p:spPr bwMode="auto">
          <a:xfrm>
            <a:off x="1144588" y="69850"/>
            <a:ext cx="3963987" cy="1728788"/>
          </a:xfrm>
          <a:prstGeom prst="cloudCallout">
            <a:avLst>
              <a:gd name="adj1" fmla="val 62046"/>
              <a:gd name="adj2" fmla="val 6356"/>
            </a:avLst>
          </a:prstGeom>
          <a:solidFill>
            <a:srgbClr val="F8F6E3"/>
          </a:solidFill>
          <a:ln w="9525">
            <a:solidFill>
              <a:schemeClr val="tx1"/>
            </a:solidFill>
            <a:round/>
            <a:headEnd/>
            <a:tailEnd/>
          </a:ln>
        </p:spPr>
        <p:txBody>
          <a:bodyPr>
            <a:prstTxWarp prst="textNoShape">
              <a:avLst/>
            </a:prstTxWarp>
            <a:spAutoFit/>
          </a:bodyPr>
          <a:lstStyle/>
          <a:p>
            <a:pPr algn="ctr">
              <a:lnSpc>
                <a:spcPts val="2000"/>
              </a:lnSpc>
            </a:pPr>
            <a:r>
              <a:rPr lang="en-US" sz="2400">
                <a:latin typeface="Calibri" pitchFamily="-111" charset="0"/>
              </a:rPr>
              <a:t>There’s a game I’ve learned to play all by myself: peekaboo!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nodeType="afterGroup">
                            <p:stCondLst>
                              <p:cond delay="3500"/>
                            </p:stCondLst>
                            <p:childTnLst>
                              <p:par>
                                <p:cTn id="12" presetID="1" presetClass="entr" presetSubtype="0"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nodeType="afterGroup">
                            <p:stCondLst>
                              <p:cond delay="4500"/>
                            </p:stCondLst>
                            <p:childTnLst>
                              <p:par>
                                <p:cTn id="15" presetID="10" presetClass="entr" presetSubtype="0" fill="hold"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4"/>
          <p:cNvPicPr>
            <a:picLocks noChangeAspect="1"/>
          </p:cNvPicPr>
          <p:nvPr/>
        </p:nvPicPr>
        <p:blipFill>
          <a:blip r:embed="rId3"/>
          <a:srcRect/>
          <a:stretch>
            <a:fillRect/>
          </a:stretch>
        </p:blipFill>
        <p:spPr bwMode="auto">
          <a:xfrm>
            <a:off x="5337175" y="1131888"/>
            <a:ext cx="3806825" cy="5726112"/>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5337175" y="1131888"/>
            <a:ext cx="3806825" cy="5726112"/>
          </a:xfrm>
          <a:prstGeom prst="rect">
            <a:avLst/>
          </a:prstGeom>
          <a:noFill/>
          <a:ln w="9525">
            <a:noFill/>
            <a:miter lim="800000"/>
            <a:headEnd/>
            <a:tailEnd/>
          </a:ln>
        </p:spPr>
      </p:pic>
      <p:sp>
        <p:nvSpPr>
          <p:cNvPr id="47108" name="Title 1"/>
          <p:cNvSpPr>
            <a:spLocks noGrp="1"/>
          </p:cNvSpPr>
          <p:nvPr>
            <p:ph type="title"/>
          </p:nvPr>
        </p:nvSpPr>
        <p:spPr>
          <a:xfrm>
            <a:off x="0" y="0"/>
            <a:ext cx="9144000" cy="1143000"/>
          </a:xfrm>
          <a:solidFill>
            <a:srgbClr val="A0366C"/>
          </a:solidFill>
        </p:spPr>
        <p:txBody>
          <a:bodyPr lIns="274320"/>
          <a:lstStyle/>
          <a:p>
            <a:pPr eaLnBrk="1" hangingPunct="1">
              <a:lnSpc>
                <a:spcPts val="4200"/>
              </a:lnSpc>
            </a:pPr>
            <a:r>
              <a:rPr lang="en-US" sz="4800" b="1">
                <a:solidFill>
                  <a:srgbClr val="F8F6E3"/>
                </a:solidFill>
              </a:rPr>
              <a:t>Can Children Think Abstractly?</a:t>
            </a:r>
          </a:p>
        </p:txBody>
      </p:sp>
      <p:sp>
        <p:nvSpPr>
          <p:cNvPr id="3" name="Content Placeholder 2"/>
          <p:cNvSpPr>
            <a:spLocks noGrp="1"/>
          </p:cNvSpPr>
          <p:nvPr>
            <p:ph idx="1"/>
          </p:nvPr>
        </p:nvSpPr>
        <p:spPr>
          <a:xfrm>
            <a:off x="377825" y="2259013"/>
            <a:ext cx="4662488" cy="2381250"/>
          </a:xfrm>
        </p:spPr>
        <p:txBody>
          <a:bodyPr/>
          <a:lstStyle/>
          <a:p>
            <a:pPr marL="0" indent="0" eaLnBrk="1" hangingPunct="1">
              <a:lnSpc>
                <a:spcPts val="3000"/>
              </a:lnSpc>
              <a:spcBef>
                <a:spcPct val="0"/>
              </a:spcBef>
              <a:buFont typeface="Arial" pitchFamily="-111" charset="0"/>
              <a:buNone/>
            </a:pPr>
            <a:r>
              <a:rPr lang="en-US" sz="2400"/>
              <a:t>Jean Piaget felt that kids in the sensorimotor stage did not think abstractly.</a:t>
            </a:r>
          </a:p>
          <a:p>
            <a:pPr marL="0" indent="0" eaLnBrk="1" hangingPunct="1">
              <a:lnSpc>
                <a:spcPts val="3000"/>
              </a:lnSpc>
              <a:spcBef>
                <a:spcPct val="0"/>
              </a:spcBef>
              <a:buFont typeface="Arial" pitchFamily="-111" charset="0"/>
              <a:buNone/>
            </a:pPr>
            <a:r>
              <a:rPr lang="en-US" sz="2400"/>
              <a:t>Yet there is some evidence that kids in this stage can notice violations in physics (such as gravity). </a:t>
            </a:r>
          </a:p>
          <a:p>
            <a:pPr marL="0" indent="0" eaLnBrk="1" hangingPunct="1">
              <a:lnSpc>
                <a:spcPts val="3000"/>
              </a:lnSpc>
              <a:spcBef>
                <a:spcPct val="0"/>
              </a:spcBef>
              <a:buFont typeface="Arial" pitchFamily="-111" charset="0"/>
              <a:buNone/>
            </a:pPr>
            <a:r>
              <a:rPr lang="en-US" sz="2400"/>
              <a:t>Does that mean babies are doing physics?</a:t>
            </a:r>
          </a:p>
        </p:txBody>
      </p:sp>
      <p:pic>
        <p:nvPicPr>
          <p:cNvPr id="7170" name="Picture 2" descr="C:\Users\James\AppData\Local\Microsoft\Windows\Temporary Internet Files\Content.IE5\OE8003L4\MC900434870[1].png"/>
          <p:cNvPicPr>
            <a:picLocks noChangeAspect="1" noChangeArrowheads="1"/>
          </p:cNvPicPr>
          <p:nvPr/>
        </p:nvPicPr>
        <p:blipFill>
          <a:blip r:embed="rId5"/>
          <a:srcRect/>
          <a:stretch>
            <a:fillRect/>
          </a:stretch>
        </p:blipFill>
        <p:spPr bwMode="auto">
          <a:xfrm>
            <a:off x="3387725" y="5143500"/>
            <a:ext cx="1714500" cy="1714500"/>
          </a:xfrm>
          <a:prstGeom prst="rect">
            <a:avLst/>
          </a:prstGeom>
          <a:noFill/>
          <a:ln w="9525">
            <a:noFill/>
            <a:miter lim="800000"/>
            <a:headEnd/>
            <a:tailEnd/>
          </a:ln>
        </p:spPr>
      </p:pic>
      <p:pic>
        <p:nvPicPr>
          <p:cNvPr id="7171" name="Picture 3" descr="C:\Users\James\AppData\Local\Microsoft\Windows\Temporary Internet Files\Content.IE5\OE8003L4\MC900434870[1].png"/>
          <p:cNvPicPr>
            <a:picLocks noChangeAspect="1" noChangeArrowheads="1"/>
          </p:cNvPicPr>
          <p:nvPr/>
        </p:nvPicPr>
        <p:blipFill>
          <a:blip r:embed="rId5"/>
          <a:srcRect/>
          <a:stretch>
            <a:fillRect/>
          </a:stretch>
        </p:blipFill>
        <p:spPr bwMode="auto">
          <a:xfrm>
            <a:off x="0" y="806450"/>
            <a:ext cx="1714500" cy="157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26" presetClass="entr" presetSubtype="0" fill="hold" nodeType="after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wipe(down)">
                                      <p:cBhvr>
                                        <p:cTn id="21" dur="580">
                                          <p:stCondLst>
                                            <p:cond delay="0"/>
                                          </p:stCondLst>
                                        </p:cTn>
                                        <p:tgtEl>
                                          <p:spTgt spid="7170"/>
                                        </p:tgtEl>
                                      </p:cBhvr>
                                    </p:animEffect>
                                    <p:anim calcmode="lin" valueType="num">
                                      <p:cBhvr>
                                        <p:cTn id="22"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7" dur="26">
                                          <p:stCondLst>
                                            <p:cond delay="650"/>
                                          </p:stCondLst>
                                        </p:cTn>
                                        <p:tgtEl>
                                          <p:spTgt spid="7170"/>
                                        </p:tgtEl>
                                      </p:cBhvr>
                                      <p:to x="100000" y="60000"/>
                                    </p:animScale>
                                    <p:animScale>
                                      <p:cBhvr>
                                        <p:cTn id="28" dur="166" decel="50000">
                                          <p:stCondLst>
                                            <p:cond delay="676"/>
                                          </p:stCondLst>
                                        </p:cTn>
                                        <p:tgtEl>
                                          <p:spTgt spid="7170"/>
                                        </p:tgtEl>
                                      </p:cBhvr>
                                      <p:to x="100000" y="100000"/>
                                    </p:animScale>
                                    <p:animScale>
                                      <p:cBhvr>
                                        <p:cTn id="29" dur="26">
                                          <p:stCondLst>
                                            <p:cond delay="1312"/>
                                          </p:stCondLst>
                                        </p:cTn>
                                        <p:tgtEl>
                                          <p:spTgt spid="7170"/>
                                        </p:tgtEl>
                                      </p:cBhvr>
                                      <p:to x="100000" y="80000"/>
                                    </p:animScale>
                                    <p:animScale>
                                      <p:cBhvr>
                                        <p:cTn id="30" dur="166" decel="50000">
                                          <p:stCondLst>
                                            <p:cond delay="1338"/>
                                          </p:stCondLst>
                                        </p:cTn>
                                        <p:tgtEl>
                                          <p:spTgt spid="7170"/>
                                        </p:tgtEl>
                                      </p:cBhvr>
                                      <p:to x="100000" y="100000"/>
                                    </p:animScale>
                                    <p:animScale>
                                      <p:cBhvr>
                                        <p:cTn id="31" dur="26">
                                          <p:stCondLst>
                                            <p:cond delay="1642"/>
                                          </p:stCondLst>
                                        </p:cTn>
                                        <p:tgtEl>
                                          <p:spTgt spid="7170"/>
                                        </p:tgtEl>
                                      </p:cBhvr>
                                      <p:to x="100000" y="90000"/>
                                    </p:animScale>
                                    <p:animScale>
                                      <p:cBhvr>
                                        <p:cTn id="32" dur="166" decel="50000">
                                          <p:stCondLst>
                                            <p:cond delay="1668"/>
                                          </p:stCondLst>
                                        </p:cTn>
                                        <p:tgtEl>
                                          <p:spTgt spid="7170"/>
                                        </p:tgtEl>
                                      </p:cBhvr>
                                      <p:to x="100000" y="100000"/>
                                    </p:animScale>
                                    <p:animScale>
                                      <p:cBhvr>
                                        <p:cTn id="33" dur="26">
                                          <p:stCondLst>
                                            <p:cond delay="1808"/>
                                          </p:stCondLst>
                                        </p:cTn>
                                        <p:tgtEl>
                                          <p:spTgt spid="7170"/>
                                        </p:tgtEl>
                                      </p:cBhvr>
                                      <p:to x="100000" y="95000"/>
                                    </p:animScale>
                                    <p:animScale>
                                      <p:cBhvr>
                                        <p:cTn id="34" dur="166" decel="50000">
                                          <p:stCondLst>
                                            <p:cond delay="1834"/>
                                          </p:stCondLst>
                                        </p:cTn>
                                        <p:tgtEl>
                                          <p:spTgt spid="7170"/>
                                        </p:tgtEl>
                                      </p:cBhvr>
                                      <p:to x="100000" y="100000"/>
                                    </p:animScale>
                                  </p:childTnLst>
                                </p:cTn>
                              </p:par>
                            </p:childTnLst>
                          </p:cTn>
                        </p:par>
                        <p:par>
                          <p:cTn id="35" fill="hold" nodeType="afterGroup">
                            <p:stCondLst>
                              <p:cond delay="2500"/>
                            </p:stCondLst>
                            <p:childTnLst>
                              <p:par>
                                <p:cTn id="36" presetID="1" presetClass="entr" presetSubtype="0" fill="hold" nodeType="afterEffect">
                                  <p:stCondLst>
                                    <p:cond delay="0"/>
                                  </p:stCondLst>
                                  <p:childTnLst>
                                    <p:set>
                                      <p:cBhvr>
                                        <p:cTn id="37" dur="1" fill="hold">
                                          <p:stCondLst>
                                            <p:cond delay="0"/>
                                          </p:stCondLst>
                                        </p:cTn>
                                        <p:tgtEl>
                                          <p:spTgt spid="7171"/>
                                        </p:tgtEl>
                                        <p:attrNameLst>
                                          <p:attrName>style.visibility</p:attrName>
                                        </p:attrNameLst>
                                      </p:cBhvr>
                                      <p:to>
                                        <p:strVal val="visible"/>
                                      </p:to>
                                    </p:set>
                                  </p:childTnLst>
                                </p:cTn>
                              </p:par>
                            </p:childTnLst>
                          </p:cTn>
                        </p:par>
                        <p:par>
                          <p:cTn id="38" fill="hold" nodeType="afterGroup">
                            <p:stCondLst>
                              <p:cond delay="2500"/>
                            </p:stCondLst>
                            <p:childTnLst>
                              <p:par>
                                <p:cTn id="39" presetID="0" presetClass="path" presetSubtype="0" accel="50000" decel="50000" fill="hold" nodeType="afterEffect">
                                  <p:stCondLst>
                                    <p:cond delay="0"/>
                                  </p:stCondLst>
                                  <p:childTnLst>
                                    <p:animMotion origin="layout" path="M 2.77556E-17 -0.09352 C 0.0309 -0.09259 0.06181 -0.09213 0.09271 -0.09051 C 0.12066 -0.08912 0.12309 -0.09074 0.14236 -0.08402 C 0.14931 -0.08171 0.16302 -0.0743 0.16302 -0.07407 C 0.18281 -0.04375 0.15747 -0.08009 0.17535 -0.06157 C 0.1908 -0.0456 0.17292 -0.05648 0.18767 -0.04884 C 0.19878 -0.02314 0.18438 -0.05416 0.19809 -0.03287 C 0.21719 -0.00324 0.18455 -0.04514 0.20833 -0.01365 C 0.21094 -0.01018 0.21424 -0.00764 0.21667 -0.00393 C 0.2191 -0.00023 0.22031 0.00533 0.22274 0.0088 C 0.22448 0.01088 0.22708 0.01042 0.22899 0.01204 C 0.23125 0.01366 0.23316 0.01621 0.23524 0.01852 C 0.23819 0.03241 0.2434 0.04398 0.24757 0.05695 C 0.2526 0.07269 0.25642 0.08519 0.26615 0.09537 C 0.2691 0.10903 0.27552 0.11158 0.28056 0.12408 C 0.28611 0.13773 0.28455 0.14306 0.29306 0.15625 C 0.29705 0.1625 0.30538 0.17547 0.30538 0.1757 C 0.31059 0.19931 0.30295 0.17061 0.31372 0.19144 C 0.31493 0.19398 0.31458 0.19815 0.31563 0.20093 C 0.31875 0.21065 0.32326 0.21991 0.32604 0.22986 C 0.33038 0.24468 0.33455 0.26459 0.33628 0.28102 C 0.33819 0.29792 0.33802 0.31922 0.34253 0.33542 C 0.34358 0.33889 0.34566 0.34167 0.3467 0.34514 C 0.34774 0.34792 0.34809 0.35139 0.34878 0.35463 C 0.35017 0.39537 0.35069 0.43588 0.35278 0.47639 C 0.35417 0.50209 0.35174 0.52894 0.35694 0.55324 C 0.3625 0.57871 0.37205 0.59005 0.38594 0.6044 C 0.38941 0.60834 0.39826 0.61088 0.39826 0.61111 C 0.42309 0.60973 0.44774 0.61181 0.47257 0.60764 C 0.47465 0.60741 0.47465 0.60162 0.47465 0.59815 C 0.47465 0.53565 0.48281 0.54815 0.46632 0.53079 C 0.46493 0.52755 0.46406 0.52361 0.46215 0.5213 C 0.46059 0.51898 0.45764 0.52037 0.45608 0.51806 C 0.4526 0.51273 0.45052 0.50533 0.44774 0.49885 C 0.44635 0.49561 0.44358 0.48912 0.44358 0.48936 C 0.44427 0.48496 0.44358 0.47963 0.44566 0.47639 C 0.44774 0.47315 0.45122 0.47408 0.45399 0.47315 C 0.47882 0.46482 0.47118 0.46736 0.4974 0.46366 C 0.51701 0.45348 0.53333 0.43611 0.54479 0.40903 C 0.54375 0.37547 0.55087 0.33125 0.53038 0.30996 C 0.5283 0.3051 0.52413 0.29723 0.52413 0.29074 C 0.52413 0.28311 0.52413 0.27523 0.52622 0.26829 C 0.52813 0.26135 0.53524 0.25648 0.53854 0.25232 C 0.54774 0.24051 0.54757 0.24074 0.5592 0.23611 C 0.56528 0.22986 0.57222 0.22732 0.57778 0.22014 C 0.58438 0.21158 0.58715 0.20209 0.59427 0.19468 C 0.5967 0.18357 0.60017 0.17361 0.6026 0.1625 C 0.60052 0.15023 0.59688 0.14236 0.59427 0.13056 C 0.59497 0.12176 0.59531 0.1051 0.59844 0.09537 C 0.6026 0.08195 0.60573 0.08241 0.61493 0.07292 C 0.62517 0.0625 0.63646 0.05949 0.64792 0.05371 C 0.65243 0.05139 0.66267 0.0419 0.66649 0.03773 C 0.66753 0.02593 0.6658 0.01181 0.67066 0.00255 C 0.6724 -0.00092 0.68003 -0.00694 0.68316 -0.00717 C 0.71476 -0.00926 0.74635 -0.00926 0.77795 -0.01041 C 0.7941 -0.01875 0.79253 -0.02361 0.79253 -0.04884 " pathEditMode="relative" rAng="0" ptsTypes="fffffffffffffffffffffffffffffffffffffffffffffffffffffffA">
                                      <p:cBhvr>
                                        <p:cTn id="40" dur="2000" fill="hold"/>
                                        <p:tgtEl>
                                          <p:spTgt spid="7171"/>
                                        </p:tgtEl>
                                        <p:attrNameLst>
                                          <p:attrName>ppt_x</p:attrName>
                                          <p:attrName>ppt_y</p:attrName>
                                        </p:attrNameLst>
                                      </p:cBhvr>
                                      <p:rCtr x="39705" y="35255"/>
                                    </p:animMotion>
                                  </p:child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srcRect l="38760"/>
          <a:stretch>
            <a:fillRect/>
          </a:stretch>
        </p:blipFill>
        <p:spPr bwMode="auto">
          <a:xfrm>
            <a:off x="6510338" y="387350"/>
            <a:ext cx="2633662" cy="6470650"/>
          </a:xfrm>
          <a:prstGeom prst="rect">
            <a:avLst/>
          </a:prstGeom>
          <a:noFill/>
          <a:ln w="9525">
            <a:noFill/>
            <a:miter lim="800000"/>
            <a:headEnd/>
            <a:tailEnd/>
          </a:ln>
        </p:spPr>
      </p:pic>
      <p:sp>
        <p:nvSpPr>
          <p:cNvPr id="49155" name="Slide Number Placeholder 5"/>
          <p:cNvSpPr>
            <a:spLocks noGrp="1"/>
          </p:cNvSpPr>
          <p:nvPr>
            <p:ph type="sldNum" sz="quarter" idx="12"/>
          </p:nvPr>
        </p:nvSpPr>
        <p:spPr bwMode="auto">
          <a:noFill/>
          <a:ln>
            <a:miter lim="800000"/>
            <a:headEnd/>
            <a:tailEnd/>
          </a:ln>
        </p:spPr>
        <p:txBody>
          <a:bodyPr/>
          <a:lstStyle/>
          <a:p>
            <a:fld id="{473D3E8C-594E-C645-B0D4-845EEF9341FE}" type="slidenum">
              <a:rPr lang="en-US">
                <a:latin typeface="Calibri" pitchFamily="-111" charset="0"/>
                <a:ea typeface="Arial" pitchFamily="-111" charset="0"/>
                <a:cs typeface="Arial" pitchFamily="-111" charset="0"/>
              </a:rPr>
              <a:pPr/>
              <a:t>18</a:t>
            </a:fld>
            <a:endParaRPr lang="en-US">
              <a:latin typeface="Calibri" pitchFamily="-111" charset="0"/>
              <a:ea typeface="Arial" pitchFamily="-111" charset="0"/>
              <a:cs typeface="Arial" pitchFamily="-111" charset="0"/>
            </a:endParaRPr>
          </a:p>
        </p:txBody>
      </p:sp>
      <p:sp>
        <p:nvSpPr>
          <p:cNvPr id="62467" name="Rectangle 2"/>
          <p:cNvSpPr>
            <a:spLocks noGrp="1" noChangeArrowheads="1"/>
          </p:cNvSpPr>
          <p:nvPr>
            <p:ph type="title"/>
          </p:nvPr>
        </p:nvSpPr>
        <p:spPr>
          <a:xfrm>
            <a:off x="0" y="0"/>
            <a:ext cx="9144000" cy="1393825"/>
          </a:xfrm>
          <a:solidFill>
            <a:srgbClr val="A0366C"/>
          </a:solidFill>
        </p:spPr>
        <p:txBody>
          <a:bodyPr lIns="274320"/>
          <a:lstStyle/>
          <a:p>
            <a:pPr algn="l" eaLnBrk="1" hangingPunct="1">
              <a:lnSpc>
                <a:spcPts val="4200"/>
              </a:lnSpc>
            </a:pPr>
            <a:r>
              <a:rPr lang="en-US" b="1">
                <a:solidFill>
                  <a:srgbClr val="F8F6E3"/>
                </a:solidFill>
              </a:rPr>
              <a:t>Is This Math? </a:t>
            </a:r>
            <a:br>
              <a:rPr lang="en-US" b="1">
                <a:solidFill>
                  <a:srgbClr val="F8F6E3"/>
                </a:solidFill>
              </a:rPr>
            </a:br>
            <a:r>
              <a:rPr lang="en-US" sz="3200" b="1">
                <a:solidFill>
                  <a:srgbClr val="F8F6E3"/>
                </a:solidFill>
              </a:rPr>
              <a:t>If so, kids in the “sensorimotor” stage do math.</a:t>
            </a:r>
          </a:p>
        </p:txBody>
      </p:sp>
      <p:sp>
        <p:nvSpPr>
          <p:cNvPr id="49157" name="Rectangle 3"/>
          <p:cNvSpPr>
            <a:spLocks noChangeArrowheads="1"/>
          </p:cNvSpPr>
          <p:nvPr/>
        </p:nvSpPr>
        <p:spPr bwMode="auto">
          <a:xfrm>
            <a:off x="252413" y="1524000"/>
            <a:ext cx="6257925" cy="1230313"/>
          </a:xfrm>
          <a:prstGeom prst="rect">
            <a:avLst/>
          </a:prstGeom>
          <a:noFill/>
          <a:ln w="9525">
            <a:noFill/>
            <a:miter lim="800000"/>
            <a:headEnd/>
            <a:tailEnd/>
          </a:ln>
        </p:spPr>
        <p:txBody>
          <a:bodyPr>
            <a:prstTxWarp prst="textNoShape">
              <a:avLst/>
            </a:prstTxWarp>
          </a:bodyPr>
          <a:lstStyle/>
          <a:p>
            <a:pPr>
              <a:lnSpc>
                <a:spcPts val="2400"/>
              </a:lnSpc>
              <a:spcBef>
                <a:spcPct val="20000"/>
              </a:spcBef>
            </a:pPr>
            <a:r>
              <a:rPr lang="en-US" sz="2800">
                <a:latin typeface="Calibri" pitchFamily="-111" charset="0"/>
              </a:rPr>
              <a:t>Babies stare longer and with surprise when numbers don’t make sense. </a:t>
            </a:r>
          </a:p>
          <a:p>
            <a:pPr lvl="1">
              <a:lnSpc>
                <a:spcPts val="2400"/>
              </a:lnSpc>
              <a:spcBef>
                <a:spcPct val="20000"/>
              </a:spcBef>
            </a:pPr>
            <a:r>
              <a:rPr lang="en-US" sz="2800">
                <a:solidFill>
                  <a:srgbClr val="A0366C"/>
                </a:solidFill>
                <a:latin typeface="Calibri" pitchFamily="-111" charset="0"/>
              </a:rPr>
              <a:t>Is this math?  Was Jean Piaget wrong?</a:t>
            </a:r>
          </a:p>
        </p:txBody>
      </p:sp>
      <p:pic>
        <p:nvPicPr>
          <p:cNvPr id="8195" name="Picture 3"/>
          <p:cNvPicPr>
            <a:picLocks noChangeAspect="1" noChangeArrowheads="1"/>
          </p:cNvPicPr>
          <p:nvPr/>
        </p:nvPicPr>
        <p:blipFill>
          <a:blip r:embed="rId4"/>
          <a:srcRect/>
          <a:stretch>
            <a:fillRect/>
          </a:stretch>
        </p:blipFill>
        <p:spPr bwMode="auto">
          <a:xfrm>
            <a:off x="1276350" y="3500438"/>
            <a:ext cx="1576388" cy="946150"/>
          </a:xfrm>
          <a:prstGeom prst="rect">
            <a:avLst/>
          </a:prstGeom>
          <a:noFill/>
          <a:ln w="9525">
            <a:noFill/>
            <a:miter lim="800000"/>
            <a:headEnd/>
            <a:tailEnd/>
          </a:ln>
        </p:spPr>
      </p:pic>
      <p:pic>
        <p:nvPicPr>
          <p:cNvPr id="12" name="Picture 3"/>
          <p:cNvPicPr>
            <a:picLocks noChangeAspect="1" noChangeArrowheads="1"/>
          </p:cNvPicPr>
          <p:nvPr/>
        </p:nvPicPr>
        <p:blipFill>
          <a:blip r:embed="rId4"/>
          <a:srcRect/>
          <a:stretch>
            <a:fillRect/>
          </a:stretch>
        </p:blipFill>
        <p:spPr bwMode="auto">
          <a:xfrm>
            <a:off x="2962275" y="3500438"/>
            <a:ext cx="1576388" cy="946150"/>
          </a:xfrm>
          <a:prstGeom prst="rect">
            <a:avLst/>
          </a:prstGeom>
          <a:noFill/>
          <a:ln w="9525">
            <a:noFill/>
            <a:miter lim="800000"/>
            <a:headEnd/>
            <a:tailEnd/>
          </a:ln>
        </p:spPr>
      </p:pic>
      <p:pic>
        <p:nvPicPr>
          <p:cNvPr id="14" name="Picture 3"/>
          <p:cNvPicPr>
            <a:picLocks noChangeAspect="1" noChangeArrowheads="1"/>
          </p:cNvPicPr>
          <p:nvPr/>
        </p:nvPicPr>
        <p:blipFill>
          <a:blip r:embed="rId4"/>
          <a:srcRect/>
          <a:stretch>
            <a:fillRect/>
          </a:stretch>
        </p:blipFill>
        <p:spPr bwMode="auto">
          <a:xfrm>
            <a:off x="4538663" y="3500438"/>
            <a:ext cx="1576387" cy="946150"/>
          </a:xfrm>
          <a:prstGeom prst="rect">
            <a:avLst/>
          </a:prstGeom>
          <a:noFill/>
          <a:ln w="9525">
            <a:noFill/>
            <a:miter lim="800000"/>
            <a:headEnd/>
            <a:tailEnd/>
          </a:ln>
        </p:spPr>
      </p:pic>
      <p:sp>
        <p:nvSpPr>
          <p:cNvPr id="9" name="Rectangle 8"/>
          <p:cNvSpPr/>
          <p:nvPr/>
        </p:nvSpPr>
        <p:spPr>
          <a:xfrm>
            <a:off x="0" y="2990850"/>
            <a:ext cx="6510338" cy="2362200"/>
          </a:xfrm>
          <a:prstGeom prst="rect">
            <a:avLst/>
          </a:prstGeom>
          <a:solidFill>
            <a:srgbClr val="444E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xit" presetSubtype="4" fill="hold" nodeType="afterEffect">
                                  <p:stCondLst>
                                    <p:cond delay="2000"/>
                                  </p:stCondLst>
                                  <p:childTnLst>
                                    <p:anim calcmode="lin" valueType="num">
                                      <p:cBhvr additive="base">
                                        <p:cTn id="21" dur="500"/>
                                        <p:tgtEl>
                                          <p:spTgt spid="8195"/>
                                        </p:tgtEl>
                                        <p:attrNameLst>
                                          <p:attrName>ppt_x</p:attrName>
                                        </p:attrNameLst>
                                      </p:cBhvr>
                                      <p:tavLst>
                                        <p:tav tm="0">
                                          <p:val>
                                            <p:strVal val="ppt_x"/>
                                          </p:val>
                                        </p:tav>
                                        <p:tav tm="100000">
                                          <p:val>
                                            <p:strVal val="ppt_x"/>
                                          </p:val>
                                        </p:tav>
                                      </p:tavLst>
                                    </p:anim>
                                    <p:anim calcmode="lin" valueType="num">
                                      <p:cBhvr additive="base">
                                        <p:cTn id="22" dur="500"/>
                                        <p:tgtEl>
                                          <p:spTgt spid="8195"/>
                                        </p:tgtEl>
                                        <p:attrNameLst>
                                          <p:attrName>ppt_y</p:attrName>
                                        </p:attrNameLst>
                                      </p:cBhvr>
                                      <p:tavLst>
                                        <p:tav tm="0">
                                          <p:val>
                                            <p:strVal val="ppt_y"/>
                                          </p:val>
                                        </p:tav>
                                        <p:tav tm="100000">
                                          <p:val>
                                            <p:strVal val="1+ppt_h/2"/>
                                          </p:val>
                                        </p:tav>
                                      </p:tavLst>
                                    </p:anim>
                                    <p:set>
                                      <p:cBhvr>
                                        <p:cTn id="23" dur="1" fill="hold">
                                          <p:stCondLst>
                                            <p:cond delay="499"/>
                                          </p:stCondLst>
                                        </p:cTn>
                                        <p:tgtEl>
                                          <p:spTgt spid="8195"/>
                                        </p:tgtEl>
                                        <p:attrNameLst>
                                          <p:attrName>style.visibility</p:attrName>
                                        </p:attrNameLst>
                                      </p:cBhvr>
                                      <p:to>
                                        <p:strVal val="hidden"/>
                                      </p:to>
                                    </p:set>
                                  </p:childTnLst>
                                </p:cTn>
                              </p:par>
                            </p:childTnLst>
                          </p:cTn>
                        </p:par>
                        <p:par>
                          <p:cTn id="24" fill="hold" nodeType="afterGroup">
                            <p:stCondLst>
                              <p:cond delay="5500"/>
                            </p:stCondLst>
                            <p:childTnLst>
                              <p:par>
                                <p:cTn id="25" presetID="1" presetClass="entr" presetSubtype="0" fill="hold" nodeType="afterEffect">
                                  <p:stCondLst>
                                    <p:cond delay="250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nodeType="afterGroup">
                            <p:stCondLst>
                              <p:cond delay="8000"/>
                            </p:stCondLst>
                            <p:childTnLst>
                              <p:par>
                                <p:cTn id="28" presetID="1" presetClass="entr" presetSubtype="0" fill="hold" nodeType="afterEffect">
                                  <p:stCondLst>
                                    <p:cond delay="0"/>
                                  </p:stCondLst>
                                  <p:childTnLst>
                                    <p:set>
                                      <p:cBhvr>
                                        <p:cTn id="29" dur="1" fill="hold">
                                          <p:stCondLst>
                                            <p:cond delay="0"/>
                                          </p:stCondLst>
                                        </p:cTn>
                                        <p:tgtEl>
                                          <p:spTgt spid="8195"/>
                                        </p:tgtEl>
                                        <p:attrNameLst>
                                          <p:attrName>style.visibility</p:attrName>
                                        </p:attrNameLst>
                                      </p:cBhvr>
                                      <p:to>
                                        <p:strVal val="visible"/>
                                      </p:to>
                                    </p:set>
                                  </p:childTnLst>
                                </p:cTn>
                              </p:par>
                            </p:childTnLst>
                          </p:cTn>
                        </p:par>
                        <p:par>
                          <p:cTn id="30" fill="hold" nodeType="afterGroup">
                            <p:stCondLst>
                              <p:cond delay="8000"/>
                            </p:stCondLst>
                            <p:childTnLst>
                              <p:par>
                                <p:cTn id="31" presetID="2" presetClass="exit" presetSubtype="8" fill="hold" grpId="1" nodeType="afterEffect">
                                  <p:stCondLst>
                                    <p:cond delay="0"/>
                                  </p:stCondLst>
                                  <p:childTnLst>
                                    <p:anim calcmode="lin" valueType="num">
                                      <p:cBhvr additive="base">
                                        <p:cTn id="32" dur="1000"/>
                                        <p:tgtEl>
                                          <p:spTgt spid="9"/>
                                        </p:tgtEl>
                                        <p:attrNameLst>
                                          <p:attrName>ppt_x</p:attrName>
                                        </p:attrNameLst>
                                      </p:cBhvr>
                                      <p:tavLst>
                                        <p:tav tm="0">
                                          <p:val>
                                            <p:strVal val="ppt_x"/>
                                          </p:val>
                                        </p:tav>
                                        <p:tav tm="100000">
                                          <p:val>
                                            <p:strVal val="0-ppt_w/2"/>
                                          </p:val>
                                        </p:tav>
                                      </p:tavLst>
                                    </p:anim>
                                    <p:anim calcmode="lin" valueType="num">
                                      <p:cBhvr additive="base">
                                        <p:cTn id="33" dur="1000"/>
                                        <p:tgtEl>
                                          <p:spTgt spid="9"/>
                                        </p:tgtEl>
                                        <p:attrNameLst>
                                          <p:attrName>ppt_y</p:attrName>
                                        </p:attrNameLst>
                                      </p:cBhvr>
                                      <p:tavLst>
                                        <p:tav tm="0">
                                          <p:val>
                                            <p:strVal val="ppt_y"/>
                                          </p:val>
                                        </p:tav>
                                        <p:tav tm="100000">
                                          <p:val>
                                            <p:strVal val="ppt_y"/>
                                          </p:val>
                                        </p:tav>
                                      </p:tavLst>
                                    </p:anim>
                                    <p:set>
                                      <p:cBhvr>
                                        <p:cTn id="34" dur="1" fill="hold">
                                          <p:stCondLst>
                                            <p:cond delay="999"/>
                                          </p:stCondLst>
                                        </p:cTn>
                                        <p:tgtEl>
                                          <p:spTgt spid="9"/>
                                        </p:tgtEl>
                                        <p:attrNameLst>
                                          <p:attrName>style.visibility</p:attrName>
                                        </p:attrNameLst>
                                      </p:cBhvr>
                                      <p:to>
                                        <p:strVal val="hidden"/>
                                      </p:to>
                                    </p:set>
                                  </p:childTnLst>
                                </p:cTn>
                              </p:par>
                            </p:childTnLst>
                          </p:cTn>
                        </p:par>
                        <p:par>
                          <p:cTn id="35" fill="hold" nodeType="afterGroup">
                            <p:stCondLst>
                              <p:cond delay="9000"/>
                            </p:stCondLst>
                            <p:childTnLst>
                              <p:par>
                                <p:cTn id="36" presetID="10" presetClass="entr" presetSubtype="0" fill="hold" grpId="0" nodeType="afterEffect">
                                  <p:stCondLst>
                                    <p:cond delay="0"/>
                                  </p:stCondLst>
                                  <p:childTnLst>
                                    <p:set>
                                      <p:cBhvr>
                                        <p:cTn id="37" dur="1" fill="hold">
                                          <p:stCondLst>
                                            <p:cond delay="0"/>
                                          </p:stCondLst>
                                        </p:cTn>
                                        <p:tgtEl>
                                          <p:spTgt spid="62467"/>
                                        </p:tgtEl>
                                        <p:attrNameLst>
                                          <p:attrName>style.visibility</p:attrName>
                                        </p:attrNameLst>
                                      </p:cBhvr>
                                      <p:to>
                                        <p:strVal val="visible"/>
                                      </p:to>
                                    </p:set>
                                    <p:animEffect transition="in" filter="fade">
                                      <p:cBhvr>
                                        <p:cTn id="38"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9" grpId="0" animBg="1"/>
      <p:bldP spid="9" grpId="1"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3"/>
          <p:cNvPicPr>
            <a:picLocks noChangeAspect="1"/>
          </p:cNvPicPr>
          <p:nvPr/>
        </p:nvPicPr>
        <p:blipFill>
          <a:blip r:embed="rId3"/>
          <a:srcRect l="40750" b="5856"/>
          <a:stretch>
            <a:fillRect/>
          </a:stretch>
        </p:blipFill>
        <p:spPr bwMode="auto">
          <a:xfrm>
            <a:off x="3725863" y="1136650"/>
            <a:ext cx="5418137" cy="5721350"/>
          </a:xfrm>
          <a:prstGeom prst="rect">
            <a:avLst/>
          </a:prstGeom>
          <a:noFill/>
          <a:ln w="9525">
            <a:noFill/>
            <a:miter lim="800000"/>
            <a:headEnd/>
            <a:tailEnd/>
          </a:ln>
        </p:spPr>
      </p:pic>
      <p:sp>
        <p:nvSpPr>
          <p:cNvPr id="51203"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sz="3600" b="1">
                <a:solidFill>
                  <a:srgbClr val="F8F6E3"/>
                </a:solidFill>
              </a:rPr>
              <a:t>What can kids do in the preoperational stage?</a:t>
            </a:r>
          </a:p>
        </p:txBody>
      </p:sp>
      <p:sp>
        <p:nvSpPr>
          <p:cNvPr id="3" name="Content Placeholder 2"/>
          <p:cNvSpPr>
            <a:spLocks noGrp="1"/>
          </p:cNvSpPr>
          <p:nvPr>
            <p:ph idx="1"/>
          </p:nvPr>
        </p:nvSpPr>
        <p:spPr>
          <a:xfrm>
            <a:off x="114300" y="1284288"/>
            <a:ext cx="3611563" cy="5105400"/>
          </a:xfrm>
        </p:spPr>
        <p:txBody>
          <a:bodyPr/>
          <a:lstStyle/>
          <a:p>
            <a:pPr marL="514350" indent="-514350" eaLnBrk="1" hangingPunct="1">
              <a:lnSpc>
                <a:spcPts val="2400"/>
              </a:lnSpc>
              <a:spcAft>
                <a:spcPts val="600"/>
              </a:spcAft>
              <a:buFont typeface="Calibri" pitchFamily="-111" charset="0"/>
              <a:buAutoNum type="arabicPeriod"/>
            </a:pPr>
            <a:r>
              <a:rPr lang="en-US" sz="2400"/>
              <a:t>Represent their schema, and even some feelings, with words and images.</a:t>
            </a:r>
          </a:p>
          <a:p>
            <a:pPr marL="514350" indent="-514350" eaLnBrk="1" hangingPunct="1">
              <a:lnSpc>
                <a:spcPts val="2400"/>
              </a:lnSpc>
              <a:spcAft>
                <a:spcPts val="600"/>
              </a:spcAft>
              <a:buFont typeface="Calibri" pitchFamily="-111" charset="0"/>
              <a:buAutoNum type="arabicPeriod"/>
            </a:pPr>
            <a:r>
              <a:rPr lang="en-US" sz="2400"/>
              <a:t>Use visual models to represent other places, and perform pretend play.</a:t>
            </a:r>
          </a:p>
          <a:p>
            <a:pPr marL="514350" indent="-514350" eaLnBrk="1" hangingPunct="1">
              <a:lnSpc>
                <a:spcPts val="2400"/>
              </a:lnSpc>
              <a:spcAft>
                <a:spcPts val="600"/>
              </a:spcAft>
              <a:buFont typeface="Calibri" pitchFamily="-111" charset="0"/>
              <a:buAutoNum type="arabicPeriod"/>
            </a:pPr>
            <a:r>
              <a:rPr lang="en-US" sz="2400"/>
              <a:t>Picture other points of view, replacing egocentrism with theory of mind.</a:t>
            </a:r>
          </a:p>
          <a:p>
            <a:pPr marL="514350" indent="-514350" eaLnBrk="1" hangingPunct="1">
              <a:lnSpc>
                <a:spcPts val="2400"/>
              </a:lnSpc>
              <a:spcAft>
                <a:spcPts val="600"/>
              </a:spcAft>
              <a:buFont typeface="Calibri" pitchFamily="-111" charset="0"/>
              <a:buAutoNum type="arabicPeriod"/>
            </a:pPr>
            <a:r>
              <a:rPr lang="en-US" sz="2400"/>
              <a:t>Use intuition, but not logic and abstraction yet.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1650" y="228600"/>
            <a:ext cx="8229600" cy="1020763"/>
          </a:xfrm>
        </p:spPr>
        <p:txBody>
          <a:bodyPr/>
          <a:lstStyle/>
          <a:p>
            <a:pPr>
              <a:lnSpc>
                <a:spcPts val="4200"/>
              </a:lnSpc>
            </a:pPr>
            <a:r>
              <a:rPr lang="en-US" b="1">
                <a:solidFill>
                  <a:srgbClr val="A0366C"/>
                </a:solidFill>
              </a:rPr>
              <a:t>Module 14: Infancy and Childhood</a:t>
            </a:r>
          </a:p>
        </p:txBody>
      </p:sp>
      <p:pic>
        <p:nvPicPr>
          <p:cNvPr id="3075" name="Picture 2"/>
          <p:cNvPicPr>
            <a:picLocks noChangeAspect="1" noChangeArrowheads="1"/>
          </p:cNvPicPr>
          <p:nvPr/>
        </p:nvPicPr>
        <p:blipFill>
          <a:blip r:embed="rId3"/>
          <a:srcRect l="6339" t="2637" r="5486" b="1648"/>
          <a:stretch>
            <a:fillRect/>
          </a:stretch>
        </p:blipFill>
        <p:spPr bwMode="auto">
          <a:xfrm>
            <a:off x="523875" y="1371600"/>
            <a:ext cx="1990725" cy="2767013"/>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76" name="Picture 4"/>
          <p:cNvPicPr>
            <a:picLocks noChangeAspect="1" noChangeArrowheads="1"/>
          </p:cNvPicPr>
          <p:nvPr/>
        </p:nvPicPr>
        <p:blipFill>
          <a:blip r:embed="rId4"/>
          <a:srcRect/>
          <a:stretch>
            <a:fillRect/>
          </a:stretch>
        </p:blipFill>
        <p:spPr bwMode="auto">
          <a:xfrm>
            <a:off x="6140450" y="1568450"/>
            <a:ext cx="2590800" cy="2249488"/>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77" name="Picture 5"/>
          <p:cNvPicPr>
            <a:picLocks noChangeAspect="1" noChangeArrowheads="1"/>
          </p:cNvPicPr>
          <p:nvPr/>
        </p:nvPicPr>
        <p:blipFill>
          <a:blip r:embed="rId5"/>
          <a:srcRect/>
          <a:stretch>
            <a:fillRect/>
          </a:stretch>
        </p:blipFill>
        <p:spPr bwMode="auto">
          <a:xfrm>
            <a:off x="3276600" y="4138613"/>
            <a:ext cx="2636838" cy="236220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78" name="Picture 6"/>
          <p:cNvPicPr>
            <a:picLocks noChangeAspect="1" noChangeArrowheads="1"/>
          </p:cNvPicPr>
          <p:nvPr/>
        </p:nvPicPr>
        <p:blipFill>
          <a:blip r:embed="rId6"/>
          <a:srcRect t="4878" r="598" b="4930"/>
          <a:stretch>
            <a:fillRect/>
          </a:stretch>
        </p:blipFill>
        <p:spPr bwMode="auto">
          <a:xfrm>
            <a:off x="2971800" y="1600200"/>
            <a:ext cx="2636838" cy="2062163"/>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79" name="Picture 7"/>
          <p:cNvPicPr>
            <a:picLocks noChangeAspect="1" noChangeArrowheads="1"/>
          </p:cNvPicPr>
          <p:nvPr/>
        </p:nvPicPr>
        <p:blipFill>
          <a:blip r:embed="rId7"/>
          <a:srcRect/>
          <a:stretch>
            <a:fillRect/>
          </a:stretch>
        </p:blipFill>
        <p:spPr bwMode="auto">
          <a:xfrm>
            <a:off x="304800" y="4724400"/>
            <a:ext cx="2209800" cy="1819275"/>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80" name="Picture 8"/>
          <p:cNvPicPr>
            <a:picLocks noChangeAspect="1" noChangeArrowheads="1"/>
          </p:cNvPicPr>
          <p:nvPr/>
        </p:nvPicPr>
        <p:blipFill>
          <a:blip r:embed="rId8"/>
          <a:srcRect/>
          <a:stretch>
            <a:fillRect/>
          </a:stretch>
        </p:blipFill>
        <p:spPr bwMode="auto">
          <a:xfrm>
            <a:off x="6477000" y="4191000"/>
            <a:ext cx="2209800" cy="1809750"/>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11"/>
          <p:cNvPicPr>
            <a:picLocks noChangeAspect="1"/>
          </p:cNvPicPr>
          <p:nvPr/>
        </p:nvPicPr>
        <p:blipFill>
          <a:blip r:embed="rId3"/>
          <a:srcRect l="41154"/>
          <a:stretch>
            <a:fillRect/>
          </a:stretch>
        </p:blipFill>
        <p:spPr bwMode="auto">
          <a:xfrm>
            <a:off x="4075113" y="1131888"/>
            <a:ext cx="5068887" cy="5726112"/>
          </a:xfrm>
          <a:prstGeom prst="rect">
            <a:avLst/>
          </a:prstGeom>
          <a:noFill/>
          <a:ln w="9525">
            <a:noFill/>
            <a:miter lim="800000"/>
            <a:headEnd/>
            <a:tailEnd/>
          </a:ln>
        </p:spPr>
      </p:pic>
      <p:sp>
        <p:nvSpPr>
          <p:cNvPr id="53251" name="Content Placeholder 2"/>
          <p:cNvSpPr>
            <a:spLocks noGrp="1"/>
          </p:cNvSpPr>
          <p:nvPr>
            <p:ph idx="1"/>
          </p:nvPr>
        </p:nvSpPr>
        <p:spPr>
          <a:xfrm>
            <a:off x="457200" y="1676400"/>
            <a:ext cx="7924800" cy="4648200"/>
          </a:xfrm>
        </p:spPr>
        <p:txBody>
          <a:bodyPr/>
          <a:lstStyle/>
          <a:p>
            <a:pPr eaLnBrk="1" hangingPunct="1">
              <a:buFont typeface="Arial" pitchFamily="-111" charset="0"/>
              <a:buNone/>
            </a:pPr>
            <a:r>
              <a:rPr lang="en-US"/>
              <a:t> </a:t>
            </a:r>
          </a:p>
          <a:p>
            <a:pPr eaLnBrk="1" hangingPunct="1"/>
            <a:endParaRPr lang="en-US"/>
          </a:p>
          <a:p>
            <a:pPr eaLnBrk="1" hangingPunct="1"/>
            <a:endParaRPr lang="en-US"/>
          </a:p>
          <a:p>
            <a:pPr eaLnBrk="1" hangingPunct="1"/>
            <a:endParaRPr lang="en-US"/>
          </a:p>
        </p:txBody>
      </p:sp>
      <p:sp>
        <p:nvSpPr>
          <p:cNvPr id="7" name="Oval Callout 6"/>
          <p:cNvSpPr/>
          <p:nvPr/>
        </p:nvSpPr>
        <p:spPr>
          <a:xfrm flipH="1">
            <a:off x="3548063" y="2166938"/>
            <a:ext cx="1741487" cy="908050"/>
          </a:xfrm>
          <a:prstGeom prst="wedgeEllipseCallout">
            <a:avLst>
              <a:gd name="adj1" fmla="val -92481"/>
              <a:gd name="adj2" fmla="val 67603"/>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lnSpc>
                <a:spcPts val="2400"/>
              </a:lnSpc>
              <a:defRPr/>
            </a:pPr>
            <a:r>
              <a:rPr lang="en-US" sz="2800" i="1">
                <a:solidFill>
                  <a:srgbClr val="F8F6E3"/>
                </a:solidFill>
                <a:ea typeface="Arial" pitchFamily="-1" charset="0"/>
                <a:cs typeface="Arial" pitchFamily="-1" charset="0"/>
              </a:rPr>
              <a:t>Yes. Jim</a:t>
            </a:r>
            <a:r>
              <a:rPr lang="en-US" sz="2800">
                <a:solidFill>
                  <a:srgbClr val="F8F6E3"/>
                </a:solidFill>
                <a:ea typeface="Arial" pitchFamily="-1" charset="0"/>
                <a:cs typeface="Arial" pitchFamily="-1" charset="0"/>
              </a:rPr>
              <a:t>. </a:t>
            </a:r>
          </a:p>
        </p:txBody>
      </p:sp>
      <p:sp>
        <p:nvSpPr>
          <p:cNvPr id="53253"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sz="4000" b="1">
                <a:solidFill>
                  <a:srgbClr val="F8F6E3"/>
                </a:solidFill>
              </a:rPr>
              <a:t>Egocentrism:</a:t>
            </a:r>
            <a:br>
              <a:rPr lang="en-US" sz="4000" b="1">
                <a:solidFill>
                  <a:srgbClr val="F8F6E3"/>
                </a:solidFill>
              </a:rPr>
            </a:br>
            <a:r>
              <a:rPr lang="en-US" sz="4000" b="1">
                <a:solidFill>
                  <a:srgbClr val="F8F6E3"/>
                </a:solidFill>
              </a:rPr>
              <a:t>“I am the World.”</a:t>
            </a:r>
          </a:p>
        </p:txBody>
      </p:sp>
      <p:sp>
        <p:nvSpPr>
          <p:cNvPr id="4" name="Rounded Rectangular Callout 3"/>
          <p:cNvSpPr/>
          <p:nvPr/>
        </p:nvSpPr>
        <p:spPr>
          <a:xfrm>
            <a:off x="1004888" y="2166938"/>
            <a:ext cx="1931987" cy="1371600"/>
          </a:xfrm>
          <a:prstGeom prst="wedgeRoundRectCallout">
            <a:avLst>
              <a:gd name="adj1" fmla="val -101098"/>
              <a:gd name="adj2" fmla="val -41109"/>
              <a:gd name="adj3" fmla="val 16667"/>
            </a:avLst>
          </a:prstGeom>
          <a:solidFill>
            <a:srgbClr val="444EA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lnSpc>
                <a:spcPts val="2400"/>
              </a:lnSpc>
              <a:defRPr/>
            </a:pPr>
            <a:r>
              <a:rPr lang="en-US" sz="2800">
                <a:solidFill>
                  <a:srgbClr val="F8F6E3"/>
                </a:solidFill>
                <a:ea typeface="Arial" pitchFamily="-1" charset="0"/>
                <a:cs typeface="Arial" pitchFamily="-1" charset="0"/>
              </a:rPr>
              <a:t>Do you have a brother? </a:t>
            </a:r>
          </a:p>
        </p:txBody>
      </p:sp>
      <p:sp>
        <p:nvSpPr>
          <p:cNvPr id="53255" name="Rectangle 10"/>
          <p:cNvSpPr>
            <a:spLocks noChangeArrowheads="1"/>
          </p:cNvSpPr>
          <p:nvPr/>
        </p:nvSpPr>
        <p:spPr bwMode="auto">
          <a:xfrm>
            <a:off x="379413" y="1298575"/>
            <a:ext cx="3681412" cy="725488"/>
          </a:xfrm>
          <a:prstGeom prst="rect">
            <a:avLst/>
          </a:prstGeom>
          <a:noFill/>
          <a:ln w="9525">
            <a:noFill/>
            <a:miter lim="800000"/>
            <a:headEnd/>
            <a:tailEnd/>
          </a:ln>
        </p:spPr>
        <p:txBody>
          <a:bodyPr>
            <a:prstTxWarp prst="textNoShape">
              <a:avLst/>
            </a:prstTxWarp>
            <a:spAutoFit/>
          </a:bodyPr>
          <a:lstStyle/>
          <a:p>
            <a:pPr>
              <a:lnSpc>
                <a:spcPts val="2400"/>
              </a:lnSpc>
              <a:spcBef>
                <a:spcPct val="20000"/>
              </a:spcBef>
            </a:pPr>
            <a:r>
              <a:rPr lang="en-US" sz="2800">
                <a:latin typeface="Calibri" pitchFamily="-111" charset="0"/>
              </a:rPr>
              <a:t>What mistake is the boy making?</a:t>
            </a:r>
          </a:p>
        </p:txBody>
      </p:sp>
      <p:sp>
        <p:nvSpPr>
          <p:cNvPr id="13" name="Rectangle 12"/>
          <p:cNvSpPr>
            <a:spLocks noChangeArrowheads="1"/>
          </p:cNvSpPr>
          <p:nvPr/>
        </p:nvSpPr>
        <p:spPr bwMode="auto">
          <a:xfrm>
            <a:off x="379413" y="5510213"/>
            <a:ext cx="3606800" cy="1033462"/>
          </a:xfrm>
          <a:prstGeom prst="rect">
            <a:avLst/>
          </a:prstGeom>
          <a:noFill/>
          <a:ln w="9525">
            <a:noFill/>
            <a:miter lim="800000"/>
            <a:headEnd/>
            <a:tailEnd/>
          </a:ln>
        </p:spPr>
        <p:txBody>
          <a:bodyPr>
            <a:prstTxWarp prst="textNoShape">
              <a:avLst/>
            </a:prstTxWarp>
            <a:spAutoFit/>
          </a:bodyPr>
          <a:lstStyle/>
          <a:p>
            <a:pPr>
              <a:lnSpc>
                <a:spcPts val="2400"/>
              </a:lnSpc>
              <a:spcBef>
                <a:spcPct val="20000"/>
              </a:spcBef>
            </a:pPr>
            <a:r>
              <a:rPr lang="en-US" sz="2800">
                <a:latin typeface="Calibri" pitchFamily="-111" charset="0"/>
              </a:rPr>
              <a:t>How does this relate to our definition of egocentrism?</a:t>
            </a:r>
          </a:p>
        </p:txBody>
      </p:sp>
      <p:sp>
        <p:nvSpPr>
          <p:cNvPr id="14" name="Rounded Rectangular Callout 13"/>
          <p:cNvSpPr/>
          <p:nvPr/>
        </p:nvSpPr>
        <p:spPr>
          <a:xfrm>
            <a:off x="644525" y="3757613"/>
            <a:ext cx="1931988" cy="1371600"/>
          </a:xfrm>
          <a:prstGeom prst="wedgeRoundRectCallout">
            <a:avLst>
              <a:gd name="adj1" fmla="val -83278"/>
              <a:gd name="adj2" fmla="val -59345"/>
              <a:gd name="adj3" fmla="val 16667"/>
            </a:avLst>
          </a:prstGeom>
          <a:solidFill>
            <a:srgbClr val="444EA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lnSpc>
                <a:spcPts val="2400"/>
              </a:lnSpc>
              <a:defRPr/>
            </a:pPr>
            <a:r>
              <a:rPr lang="en-US" sz="2800">
                <a:solidFill>
                  <a:srgbClr val="F8F6E3"/>
                </a:solidFill>
                <a:ea typeface="Arial" pitchFamily="-1" charset="0"/>
                <a:cs typeface="Arial" pitchFamily="-1" charset="0"/>
              </a:rPr>
              <a:t>Does Jim have a brother?</a:t>
            </a:r>
          </a:p>
        </p:txBody>
      </p:sp>
      <p:sp>
        <p:nvSpPr>
          <p:cNvPr id="15" name="Oval Callout 14"/>
          <p:cNvSpPr/>
          <p:nvPr/>
        </p:nvSpPr>
        <p:spPr>
          <a:xfrm flipH="1">
            <a:off x="3662363" y="3800475"/>
            <a:ext cx="1349375" cy="1255713"/>
          </a:xfrm>
          <a:prstGeom prst="wedgeEllipseCallout">
            <a:avLst>
              <a:gd name="adj1" fmla="val -123440"/>
              <a:gd name="adj2" fmla="val -97234"/>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lnSpc>
                <a:spcPts val="2400"/>
              </a:lnSpc>
              <a:defRPr/>
            </a:pPr>
            <a:r>
              <a:rPr lang="en-US" sz="2800" i="1">
                <a:solidFill>
                  <a:srgbClr val="F8F6E3"/>
                </a:solidFill>
                <a:ea typeface="Arial" pitchFamily="-1" charset="0"/>
                <a:cs typeface="Arial" pitchFamily="-1" charset="0"/>
              </a:rPr>
              <a:t>No.</a:t>
            </a:r>
            <a:endParaRPr lang="en-US" sz="2800">
              <a:solidFill>
                <a:srgbClr val="F8F6E3"/>
              </a:solidFill>
              <a:ea typeface="Arial" pitchFamily="-1"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nodeType="afterGroup">
                            <p:stCondLst>
                              <p:cond delay="500"/>
                            </p:stCondLst>
                            <p:childTnLst>
                              <p:par>
                                <p:cTn id="18" presetID="22" presetClass="entr" presetSubtype="2"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par>
                          <p:cTn id="21" fill="hold" nodeType="afterGroup">
                            <p:stCondLst>
                              <p:cond delay="1500"/>
                            </p:stCondLst>
                            <p:childTnLst>
                              <p:par>
                                <p:cTn id="22" presetID="10" presetClass="entr" presetSubtype="0" fill="hold" grpId="0" nodeType="after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3" grpId="0"/>
      <p:bldP spid="14" grpId="0" animBg="1"/>
      <p:bldP spid="15"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609600"/>
            <a:ext cx="8153400" cy="681038"/>
          </a:xfrm>
        </p:spPr>
        <p:txBody>
          <a:bodyPr/>
          <a:lstStyle/>
          <a:p>
            <a:pPr eaLnBrk="1" hangingPunct="1">
              <a:lnSpc>
                <a:spcPts val="3600"/>
              </a:lnSpc>
            </a:pPr>
            <a:r>
              <a:rPr lang="en-US" sz="3600" b="1">
                <a:solidFill>
                  <a:srgbClr val="3AA082"/>
                </a:solidFill>
              </a:rPr>
              <a:t>Maturing beyond Egocentrism: </a:t>
            </a:r>
            <a:br>
              <a:rPr lang="en-US" sz="3600" b="1">
                <a:solidFill>
                  <a:srgbClr val="3AA082"/>
                </a:solidFill>
              </a:rPr>
            </a:br>
            <a:r>
              <a:rPr lang="en-US" sz="3600" b="1">
                <a:solidFill>
                  <a:srgbClr val="3AA082"/>
                </a:solidFill>
              </a:rPr>
              <a:t>Developing a “Theory of Mind”</a:t>
            </a:r>
            <a:br>
              <a:rPr lang="en-US" sz="3600" b="1">
                <a:solidFill>
                  <a:srgbClr val="3AA082"/>
                </a:solidFill>
              </a:rPr>
            </a:br>
            <a:endParaRPr lang="en-US" sz="3600" b="1">
              <a:solidFill>
                <a:srgbClr val="3AA082"/>
              </a:solidFill>
            </a:endParaRPr>
          </a:p>
        </p:txBody>
      </p:sp>
      <p:pic>
        <p:nvPicPr>
          <p:cNvPr id="11266" name="Picture 2"/>
          <p:cNvPicPr>
            <a:picLocks noGrp="1" noChangeAspect="1" noChangeArrowheads="1"/>
          </p:cNvPicPr>
          <p:nvPr>
            <p:ph idx="1"/>
          </p:nvPr>
        </p:nvPicPr>
        <p:blipFill>
          <a:blip r:embed="rId3">
            <a:lum bright="-10000" contrast="20000"/>
          </a:blip>
          <a:srcRect/>
          <a:stretch>
            <a:fillRect/>
          </a:stretch>
        </p:blipFill>
        <p:spPr>
          <a:xfrm>
            <a:off x="3548063" y="2814638"/>
            <a:ext cx="5441950" cy="3662362"/>
          </a:xfrm>
        </p:spPr>
      </p:pic>
      <p:pic>
        <p:nvPicPr>
          <p:cNvPr id="5" name="Picture 2"/>
          <p:cNvPicPr>
            <a:picLocks noChangeAspect="1" noChangeArrowheads="1"/>
          </p:cNvPicPr>
          <p:nvPr/>
        </p:nvPicPr>
        <p:blipFill>
          <a:blip r:embed="rId4"/>
          <a:srcRect/>
          <a:stretch>
            <a:fillRect/>
          </a:stretch>
        </p:blipFill>
        <p:spPr bwMode="auto">
          <a:xfrm>
            <a:off x="3505200" y="2743200"/>
            <a:ext cx="5443538" cy="3768725"/>
          </a:xfrm>
          <a:prstGeom prst="rect">
            <a:avLst/>
          </a:prstGeom>
          <a:noFill/>
          <a:ln w="9525">
            <a:noFill/>
            <a:miter lim="800000"/>
            <a:headEnd/>
            <a:tailEnd/>
          </a:ln>
        </p:spPr>
      </p:pic>
      <p:pic>
        <p:nvPicPr>
          <p:cNvPr id="6" name="Picture 2"/>
          <p:cNvPicPr>
            <a:picLocks noChangeAspect="1" noChangeArrowheads="1"/>
          </p:cNvPicPr>
          <p:nvPr/>
        </p:nvPicPr>
        <p:blipFill>
          <a:blip r:embed="rId5">
            <a:lum bright="-10000" contrast="20000"/>
          </a:blip>
          <a:srcRect/>
          <a:stretch>
            <a:fillRect/>
          </a:stretch>
        </p:blipFill>
        <p:spPr bwMode="auto">
          <a:xfrm>
            <a:off x="3348038" y="3276600"/>
            <a:ext cx="5795962" cy="2286000"/>
          </a:xfrm>
          <a:prstGeom prst="rect">
            <a:avLst/>
          </a:prstGeom>
          <a:noFill/>
          <a:ln w="9525">
            <a:noFill/>
            <a:miter lim="800000"/>
            <a:headEnd/>
            <a:tailEnd/>
          </a:ln>
        </p:spPr>
      </p:pic>
      <p:sp>
        <p:nvSpPr>
          <p:cNvPr id="7" name="TextBox 6"/>
          <p:cNvSpPr>
            <a:spLocks noChangeArrowheads="1"/>
          </p:cNvSpPr>
          <p:nvPr/>
        </p:nvSpPr>
        <p:spPr bwMode="auto">
          <a:xfrm>
            <a:off x="209550" y="1452563"/>
            <a:ext cx="2590800" cy="2820987"/>
          </a:xfrm>
          <a:prstGeom prst="roundRect">
            <a:avLst>
              <a:gd name="adj" fmla="val 16667"/>
            </a:avLst>
          </a:prstGeom>
          <a:solidFill>
            <a:srgbClr val="F36F21"/>
          </a:solidFill>
          <a:ln w="9525">
            <a:noFill/>
            <a:round/>
            <a:headEnd/>
            <a:tailEnd/>
          </a:ln>
        </p:spPr>
        <p:txBody>
          <a:bodyPr>
            <a:prstTxWarp prst="textNoShape">
              <a:avLst/>
            </a:prstTxWarp>
            <a:spAutoFit/>
          </a:bodyPr>
          <a:lstStyle/>
          <a:p>
            <a:pPr algn="ctr">
              <a:lnSpc>
                <a:spcPts val="2400"/>
              </a:lnSpc>
            </a:pPr>
            <a:r>
              <a:rPr lang="en-US" sz="2800" b="1">
                <a:solidFill>
                  <a:srgbClr val="F8F6E3"/>
                </a:solidFill>
                <a:latin typeface="Calibri" pitchFamily="-111" charset="0"/>
              </a:rPr>
              <a:t>Theory of mind </a:t>
            </a:r>
            <a:r>
              <a:rPr lang="en-US" sz="2800" i="1">
                <a:solidFill>
                  <a:srgbClr val="F8F6E3"/>
                </a:solidFill>
                <a:latin typeface="Calibri" pitchFamily="-111" charset="0"/>
              </a:rPr>
              <a:t>refers to the ability to understand that others have their own thoughts and perspective.</a:t>
            </a:r>
            <a:endParaRPr lang="en-US" sz="2400" b="1" i="1">
              <a:solidFill>
                <a:srgbClr val="F8F6E3"/>
              </a:solidFill>
              <a:latin typeface="Calibri" pitchFamily="-111" charset="0"/>
            </a:endParaRPr>
          </a:p>
        </p:txBody>
      </p:sp>
      <p:sp>
        <p:nvSpPr>
          <p:cNvPr id="8" name="TextBox 7"/>
          <p:cNvSpPr txBox="1">
            <a:spLocks noChangeArrowheads="1"/>
          </p:cNvSpPr>
          <p:nvPr/>
        </p:nvSpPr>
        <p:spPr bwMode="auto">
          <a:xfrm>
            <a:off x="209550" y="4625975"/>
            <a:ext cx="3040063" cy="1938338"/>
          </a:xfrm>
          <a:prstGeom prst="rect">
            <a:avLst/>
          </a:prstGeom>
          <a:noFill/>
          <a:ln w="9525">
            <a:noFill/>
            <a:miter lim="800000"/>
            <a:headEnd/>
            <a:tailEnd/>
          </a:ln>
        </p:spPr>
        <p:txBody>
          <a:bodyPr>
            <a:prstTxWarp prst="textNoShape">
              <a:avLst/>
            </a:prstTxWarp>
            <a:spAutoFit/>
          </a:bodyPr>
          <a:lstStyle/>
          <a:p>
            <a:pPr>
              <a:lnSpc>
                <a:spcPts val="2400"/>
              </a:lnSpc>
            </a:pPr>
            <a:r>
              <a:rPr lang="en-US" sz="2800">
                <a:latin typeface="Calibri" pitchFamily="-111" charset="0"/>
              </a:rPr>
              <a:t>With a theory of mind, you can picture that Sally will have the wrong idea about where the ball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8" fill="hold" nodeType="clickEffect">
                                  <p:stCondLst>
                                    <p:cond delay="0"/>
                                  </p:stCondLst>
                                  <p:childTnLst>
                                    <p:anim calcmode="lin" valueType="num">
                                      <p:cBhvr additive="base">
                                        <p:cTn id="13" dur="500"/>
                                        <p:tgtEl>
                                          <p:spTgt spid="11266"/>
                                        </p:tgtEl>
                                        <p:attrNameLst>
                                          <p:attrName>ppt_x</p:attrName>
                                        </p:attrNameLst>
                                      </p:cBhvr>
                                      <p:tavLst>
                                        <p:tav tm="0">
                                          <p:val>
                                            <p:strVal val="ppt_x"/>
                                          </p:val>
                                        </p:tav>
                                        <p:tav tm="100000">
                                          <p:val>
                                            <p:strVal val="0-ppt_w/2"/>
                                          </p:val>
                                        </p:tav>
                                      </p:tavLst>
                                    </p:anim>
                                    <p:anim calcmode="lin" valueType="num">
                                      <p:cBhvr additive="base">
                                        <p:cTn id="14" dur="500"/>
                                        <p:tgtEl>
                                          <p:spTgt spid="11266"/>
                                        </p:tgtEl>
                                        <p:attrNameLst>
                                          <p:attrName>ppt_y</p:attrName>
                                        </p:attrNameLst>
                                      </p:cBhvr>
                                      <p:tavLst>
                                        <p:tav tm="0">
                                          <p:val>
                                            <p:strVal val="ppt_y"/>
                                          </p:val>
                                        </p:tav>
                                        <p:tav tm="100000">
                                          <p:val>
                                            <p:strVal val="ppt_y"/>
                                          </p:val>
                                        </p:tav>
                                      </p:tavLst>
                                    </p:anim>
                                    <p:set>
                                      <p:cBhvr>
                                        <p:cTn id="15" dur="1" fill="hold">
                                          <p:stCondLst>
                                            <p:cond delay="499"/>
                                          </p:stCondLst>
                                        </p:cTn>
                                        <p:tgtEl>
                                          <p:spTgt spid="11266"/>
                                        </p:tgtEl>
                                        <p:attrNameLst>
                                          <p:attrName>style.visibility</p:attrName>
                                        </p:attrNameLst>
                                      </p:cBhvr>
                                      <p:to>
                                        <p:strVal val="hidden"/>
                                      </p:to>
                                    </p:set>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8" fill="hold"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0-ppt_w/2"/>
                                          </p:val>
                                        </p:tav>
                                      </p:tavLst>
                                    </p:anim>
                                    <p:anim calcmode="lin" valueType="num">
                                      <p:cBhvr additive="base">
                                        <p:cTn id="24" dur="500"/>
                                        <p:tgtEl>
                                          <p:spTgt spid="5"/>
                                        </p:tgtEl>
                                        <p:attrNameLst>
                                          <p:attrName>ppt_y</p:attrName>
                                        </p:attrNameLst>
                                      </p:cBhvr>
                                      <p:tavLst>
                                        <p:tav tm="0">
                                          <p:val>
                                            <p:strVal val="ppt_y"/>
                                          </p:val>
                                        </p:tav>
                                        <p:tav tm="100000">
                                          <p:val>
                                            <p:strVal val="ppt_y"/>
                                          </p:val>
                                        </p:tav>
                                      </p:tavLst>
                                    </p:anim>
                                    <p:set>
                                      <p:cBhvr>
                                        <p:cTn id="25" dur="1" fill="hold">
                                          <p:stCondLst>
                                            <p:cond delay="499"/>
                                          </p:stCondLst>
                                        </p:cTn>
                                        <p:tgtEl>
                                          <p:spTgt spid="5"/>
                                        </p:tgtEl>
                                        <p:attrNameLst>
                                          <p:attrName>style.visibility</p:attrName>
                                        </p:attrNameLst>
                                      </p:cBhvr>
                                      <p:to>
                                        <p:strVal val="hidden"/>
                                      </p:to>
                                    </p:set>
                                  </p:childTnLst>
                                </p:cTn>
                              </p:par>
                              <p:par>
                                <p:cTn id="26" presetID="2" presetClass="entr" presetSubtype="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4765675"/>
            <a:ext cx="9144000" cy="2092325"/>
          </a:xfrm>
          <a:prstGeom prst="rect">
            <a:avLst/>
          </a:prstGeom>
          <a:solidFill>
            <a:srgbClr val="F8F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347" name="Title 1"/>
          <p:cNvSpPr>
            <a:spLocks noGrp="1"/>
          </p:cNvSpPr>
          <p:nvPr>
            <p:ph type="title"/>
          </p:nvPr>
        </p:nvSpPr>
        <p:spPr>
          <a:xfrm>
            <a:off x="0" y="0"/>
            <a:ext cx="9144000" cy="1279525"/>
          </a:xfrm>
          <a:solidFill>
            <a:srgbClr val="A0366C"/>
          </a:solidFill>
        </p:spPr>
        <p:txBody>
          <a:bodyPr lIns="274320"/>
          <a:lstStyle/>
          <a:p>
            <a:pPr algn="l" eaLnBrk="1" hangingPunct="1">
              <a:lnSpc>
                <a:spcPts val="4200"/>
              </a:lnSpc>
            </a:pPr>
            <a:r>
              <a:rPr lang="en-US" sz="4000" b="1">
                <a:solidFill>
                  <a:srgbClr val="F8F6E3"/>
                </a:solidFill>
              </a:rPr>
              <a:t>Examples of Operations that Preoperational Children Cannot Do…Yet</a:t>
            </a:r>
          </a:p>
        </p:txBody>
      </p:sp>
      <p:sp>
        <p:nvSpPr>
          <p:cNvPr id="57348" name="Content Placeholder 2"/>
          <p:cNvSpPr>
            <a:spLocks noGrp="1"/>
          </p:cNvSpPr>
          <p:nvPr>
            <p:ph idx="1"/>
          </p:nvPr>
        </p:nvSpPr>
        <p:spPr>
          <a:xfrm>
            <a:off x="449263" y="1477963"/>
            <a:ext cx="8229600" cy="1033462"/>
          </a:xfrm>
        </p:spPr>
        <p:txBody>
          <a:bodyPr>
            <a:spAutoFit/>
          </a:bodyPr>
          <a:lstStyle/>
          <a:p>
            <a:pPr marL="0" indent="0" eaLnBrk="1" hangingPunct="1">
              <a:lnSpc>
                <a:spcPts val="2400"/>
              </a:lnSpc>
              <a:buFont typeface="Arial" pitchFamily="-111" charset="0"/>
              <a:buNone/>
            </a:pPr>
            <a:r>
              <a:rPr lang="en-US" sz="2800" b="1">
                <a:solidFill>
                  <a:srgbClr val="3AA082"/>
                </a:solidFill>
              </a:rPr>
              <a:t>Conservation </a:t>
            </a:r>
            <a:r>
              <a:rPr lang="en-US" sz="2800" i="1"/>
              <a:t>refers to the ability to understand that a quantity is </a:t>
            </a:r>
            <a:r>
              <a:rPr lang="en-US" sz="2800" b="1" i="1"/>
              <a:t>conserved</a:t>
            </a:r>
            <a:r>
              <a:rPr lang="en-US" sz="2800" i="1"/>
              <a:t> (does not change) even when it is arranged in a different shape.</a:t>
            </a:r>
          </a:p>
        </p:txBody>
      </p:sp>
      <p:pic>
        <p:nvPicPr>
          <p:cNvPr id="57349" name="Picture 2"/>
          <p:cNvPicPr>
            <a:picLocks noChangeAspect="1" noChangeArrowheads="1"/>
          </p:cNvPicPr>
          <p:nvPr/>
        </p:nvPicPr>
        <p:blipFill>
          <a:blip r:embed="rId3"/>
          <a:srcRect/>
          <a:stretch>
            <a:fillRect/>
          </a:stretch>
        </p:blipFill>
        <p:spPr bwMode="auto">
          <a:xfrm>
            <a:off x="884238" y="2563813"/>
            <a:ext cx="7407275" cy="2054225"/>
          </a:xfrm>
          <a:prstGeom prst="rect">
            <a:avLst/>
          </a:prstGeom>
          <a:noFill/>
          <a:ln w="9525">
            <a:noFill/>
            <a:miter lim="800000"/>
            <a:headEnd/>
            <a:tailEnd/>
          </a:ln>
        </p:spPr>
      </p:pic>
      <p:grpSp>
        <p:nvGrpSpPr>
          <p:cNvPr id="2" name="Group 4"/>
          <p:cNvGrpSpPr>
            <a:grpSpLocks/>
          </p:cNvGrpSpPr>
          <p:nvPr/>
        </p:nvGrpSpPr>
        <p:grpSpPr bwMode="auto">
          <a:xfrm>
            <a:off x="1908175" y="4852988"/>
            <a:ext cx="7010400" cy="1752600"/>
            <a:chOff x="990600" y="3505200"/>
            <a:chExt cx="7624041" cy="2133600"/>
          </a:xfrm>
        </p:grpSpPr>
        <p:pic>
          <p:nvPicPr>
            <p:cNvPr id="57352"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1600200" y="4572000"/>
              <a:ext cx="1147041" cy="990600"/>
            </a:xfrm>
            <a:prstGeom prst="rect">
              <a:avLst/>
            </a:prstGeom>
            <a:noFill/>
            <a:ln w="9525">
              <a:noFill/>
              <a:miter lim="800000"/>
              <a:headEnd/>
              <a:tailEnd/>
            </a:ln>
          </p:spPr>
        </p:pic>
        <p:pic>
          <p:nvPicPr>
            <p:cNvPr id="57353"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2895600" y="4572000"/>
              <a:ext cx="1147041" cy="990600"/>
            </a:xfrm>
            <a:prstGeom prst="rect">
              <a:avLst/>
            </a:prstGeom>
            <a:noFill/>
            <a:ln w="9525">
              <a:noFill/>
              <a:miter lim="800000"/>
              <a:headEnd/>
              <a:tailEnd/>
            </a:ln>
          </p:spPr>
        </p:pic>
        <p:pic>
          <p:nvPicPr>
            <p:cNvPr id="57354"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4267200" y="4572000"/>
              <a:ext cx="1147041" cy="990600"/>
            </a:xfrm>
            <a:prstGeom prst="rect">
              <a:avLst/>
            </a:prstGeom>
            <a:noFill/>
            <a:ln w="9525">
              <a:noFill/>
              <a:miter lim="800000"/>
              <a:headEnd/>
              <a:tailEnd/>
            </a:ln>
          </p:spPr>
        </p:pic>
        <p:pic>
          <p:nvPicPr>
            <p:cNvPr id="57355"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5486400" y="4648200"/>
              <a:ext cx="1147041" cy="990600"/>
            </a:xfrm>
            <a:prstGeom prst="rect">
              <a:avLst/>
            </a:prstGeom>
            <a:noFill/>
            <a:ln w="9525">
              <a:noFill/>
              <a:miter lim="800000"/>
              <a:headEnd/>
              <a:tailEnd/>
            </a:ln>
          </p:spPr>
        </p:pic>
        <p:pic>
          <p:nvPicPr>
            <p:cNvPr id="57356"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6781800" y="4572000"/>
              <a:ext cx="1147041" cy="990600"/>
            </a:xfrm>
            <a:prstGeom prst="rect">
              <a:avLst/>
            </a:prstGeom>
            <a:noFill/>
            <a:ln w="9525">
              <a:noFill/>
              <a:miter lim="800000"/>
              <a:headEnd/>
              <a:tailEnd/>
            </a:ln>
          </p:spPr>
        </p:pic>
        <p:pic>
          <p:nvPicPr>
            <p:cNvPr id="57357"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990600" y="3505200"/>
              <a:ext cx="1147041" cy="990600"/>
            </a:xfrm>
            <a:prstGeom prst="rect">
              <a:avLst/>
            </a:prstGeom>
            <a:noFill/>
            <a:ln w="9525">
              <a:noFill/>
              <a:miter lim="800000"/>
              <a:headEnd/>
              <a:tailEnd/>
            </a:ln>
          </p:spPr>
        </p:pic>
        <p:pic>
          <p:nvPicPr>
            <p:cNvPr id="57358"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2667000" y="3505200"/>
              <a:ext cx="1147041" cy="990600"/>
            </a:xfrm>
            <a:prstGeom prst="rect">
              <a:avLst/>
            </a:prstGeom>
            <a:noFill/>
            <a:ln w="9525">
              <a:noFill/>
              <a:miter lim="800000"/>
              <a:headEnd/>
              <a:tailEnd/>
            </a:ln>
          </p:spPr>
        </p:pic>
        <p:pic>
          <p:nvPicPr>
            <p:cNvPr id="57359"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4343400" y="3505200"/>
              <a:ext cx="1147041" cy="990600"/>
            </a:xfrm>
            <a:prstGeom prst="rect">
              <a:avLst/>
            </a:prstGeom>
            <a:noFill/>
            <a:ln w="9525">
              <a:noFill/>
              <a:miter lim="800000"/>
              <a:headEnd/>
              <a:tailEnd/>
            </a:ln>
          </p:spPr>
        </p:pic>
        <p:pic>
          <p:nvPicPr>
            <p:cNvPr id="57360"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5943600" y="3505200"/>
              <a:ext cx="1147041" cy="990600"/>
            </a:xfrm>
            <a:prstGeom prst="rect">
              <a:avLst/>
            </a:prstGeom>
            <a:noFill/>
            <a:ln w="9525">
              <a:noFill/>
              <a:miter lim="800000"/>
              <a:headEnd/>
              <a:tailEnd/>
            </a:ln>
          </p:spPr>
        </p:pic>
        <p:pic>
          <p:nvPicPr>
            <p:cNvPr id="57361" name="Picture 3" descr="C:\Users\James\AppData\Local\Microsoft\Windows\Temporary Internet Files\Content.IE5\OE8003L4\MC900052829[1].wmf"/>
            <p:cNvPicPr>
              <a:picLocks noChangeAspect="1" noChangeArrowheads="1"/>
            </p:cNvPicPr>
            <p:nvPr/>
          </p:nvPicPr>
          <p:blipFill>
            <a:blip r:embed="rId4"/>
            <a:srcRect/>
            <a:stretch>
              <a:fillRect/>
            </a:stretch>
          </p:blipFill>
          <p:spPr bwMode="auto">
            <a:xfrm>
              <a:off x="7467600" y="3505200"/>
              <a:ext cx="1147041" cy="990600"/>
            </a:xfrm>
            <a:prstGeom prst="rect">
              <a:avLst/>
            </a:prstGeom>
            <a:noFill/>
            <a:ln w="9525">
              <a:noFill/>
              <a:miter lim="800000"/>
              <a:headEnd/>
              <a:tailEnd/>
            </a:ln>
          </p:spPr>
        </p:pic>
      </p:grpSp>
      <p:sp>
        <p:nvSpPr>
          <p:cNvPr id="16" name="Content Placeholder 2"/>
          <p:cNvSpPr txBox="1">
            <a:spLocks/>
          </p:cNvSpPr>
          <p:nvPr/>
        </p:nvSpPr>
        <p:spPr bwMode="auto">
          <a:xfrm>
            <a:off x="136525" y="5283200"/>
            <a:ext cx="1798638" cy="1016000"/>
          </a:xfrm>
          <a:prstGeom prst="rect">
            <a:avLst/>
          </a:prstGeom>
          <a:noFill/>
          <a:ln w="9525">
            <a:noFill/>
            <a:miter lim="800000"/>
            <a:headEnd/>
            <a:tailEnd/>
          </a:ln>
        </p:spPr>
        <p:txBody>
          <a:bodyPr>
            <a:prstTxWarp prst="textNoShape">
              <a:avLst/>
            </a:prstTxWarp>
            <a:spAutoFit/>
          </a:bodyPr>
          <a:lstStyle/>
          <a:p>
            <a:pPr algn="ctr">
              <a:lnSpc>
                <a:spcPts val="2400"/>
              </a:lnSpc>
              <a:spcBef>
                <a:spcPct val="20000"/>
              </a:spcBef>
              <a:buFont typeface="Arial" pitchFamily="-111" charset="0"/>
              <a:buNone/>
            </a:pPr>
            <a:r>
              <a:rPr lang="en-US" sz="2800">
                <a:latin typeface="Calibri" pitchFamily="-111" charset="0"/>
              </a:rPr>
              <a:t>Which row has more mice?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sz="4000" b="1">
                <a:solidFill>
                  <a:srgbClr val="F8F6E3"/>
                </a:solidFill>
              </a:rPr>
              <a:t>Autism Spectrum Disorders</a:t>
            </a:r>
          </a:p>
        </p:txBody>
      </p:sp>
      <p:sp>
        <p:nvSpPr>
          <p:cNvPr id="3" name="Content Placeholder 2"/>
          <p:cNvSpPr>
            <a:spLocks noGrp="1"/>
          </p:cNvSpPr>
          <p:nvPr>
            <p:ph idx="1"/>
          </p:nvPr>
        </p:nvSpPr>
        <p:spPr>
          <a:xfrm>
            <a:off x="422275" y="1487488"/>
            <a:ext cx="8229600" cy="4603750"/>
          </a:xfrm>
        </p:spPr>
        <p:txBody>
          <a:bodyPr/>
          <a:lstStyle/>
          <a:p>
            <a:pPr eaLnBrk="1" hangingPunct="1">
              <a:lnSpc>
                <a:spcPts val="2400"/>
              </a:lnSpc>
              <a:spcAft>
                <a:spcPts val="600"/>
              </a:spcAft>
              <a:buFont typeface="Wingdings" pitchFamily="-111" charset="2"/>
              <a:buChar char="§"/>
            </a:pPr>
            <a:r>
              <a:rPr lang="en-US" sz="2800"/>
              <a:t>Children with disorders on the autism spectrum have difficulties in three general areas:</a:t>
            </a:r>
          </a:p>
          <a:p>
            <a:pPr lvl="1" eaLnBrk="1" hangingPunct="1">
              <a:spcAft>
                <a:spcPts val="600"/>
              </a:spcAft>
              <a:buFont typeface="Wingdings" pitchFamily="-111" charset="2"/>
              <a:buChar char="§"/>
            </a:pPr>
            <a:r>
              <a:rPr lang="en-US">
                <a:ea typeface="ＭＳ Ｐゴシック" pitchFamily="-111" charset="-128"/>
              </a:rPr>
              <a:t>establishing mutual social interaction</a:t>
            </a:r>
          </a:p>
          <a:p>
            <a:pPr lvl="1" eaLnBrk="1" hangingPunct="1">
              <a:spcAft>
                <a:spcPts val="600"/>
              </a:spcAft>
              <a:buFont typeface="Wingdings" pitchFamily="-111" charset="2"/>
              <a:buChar char="§"/>
            </a:pPr>
            <a:r>
              <a:rPr lang="en-US">
                <a:ea typeface="ＭＳ Ｐゴシック" pitchFamily="-111" charset="-128"/>
              </a:rPr>
              <a:t>using language and play symbolically</a:t>
            </a:r>
          </a:p>
          <a:p>
            <a:pPr lvl="1" eaLnBrk="1" hangingPunct="1">
              <a:spcAft>
                <a:spcPts val="600"/>
              </a:spcAft>
              <a:buFont typeface="Wingdings" pitchFamily="-111" charset="2"/>
              <a:buChar char="§"/>
            </a:pPr>
            <a:r>
              <a:rPr lang="en-US">
                <a:ea typeface="ＭＳ Ｐゴシック" pitchFamily="-111" charset="-128"/>
              </a:rPr>
              <a:t>displaying flexibility with routines, interests, and behavior</a:t>
            </a:r>
          </a:p>
          <a:p>
            <a:pPr eaLnBrk="1" hangingPunct="1">
              <a:lnSpc>
                <a:spcPts val="2400"/>
              </a:lnSpc>
              <a:spcAft>
                <a:spcPts val="600"/>
              </a:spcAft>
              <a:buFont typeface="Wingdings" pitchFamily="-111" charset="2"/>
              <a:buChar char="§"/>
            </a:pPr>
            <a:r>
              <a:rPr lang="en-US" sz="2800"/>
              <a:t>Children with disorders on the autism spectrum have more difficulty than a typical child in mentally mirroring the thoughts and actions of others; this difficulty has been called “mind blindness.”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r="52522"/>
          <a:stretch>
            <a:fillRect/>
          </a:stretch>
        </p:blipFill>
        <p:spPr bwMode="auto">
          <a:xfrm>
            <a:off x="268288" y="1498600"/>
            <a:ext cx="3011487" cy="2924175"/>
          </a:xfrm>
          <a:prstGeom prst="rect">
            <a:avLst/>
          </a:prstGeom>
          <a:noFill/>
          <a:ln w="9525">
            <a:noFill/>
            <a:miter lim="800000"/>
            <a:headEnd/>
            <a:tailEnd/>
          </a:ln>
        </p:spPr>
      </p:pic>
      <p:sp>
        <p:nvSpPr>
          <p:cNvPr id="61443" name="Title 1"/>
          <p:cNvSpPr>
            <a:spLocks noGrp="1"/>
          </p:cNvSpPr>
          <p:nvPr>
            <p:ph type="title"/>
          </p:nvPr>
        </p:nvSpPr>
        <p:spPr>
          <a:xfrm>
            <a:off x="287338" y="274638"/>
            <a:ext cx="8569325" cy="944562"/>
          </a:xfrm>
        </p:spPr>
        <p:txBody>
          <a:bodyPr/>
          <a:lstStyle/>
          <a:p>
            <a:pPr eaLnBrk="1" hangingPunct="1">
              <a:lnSpc>
                <a:spcPts val="3600"/>
              </a:lnSpc>
            </a:pPr>
            <a:r>
              <a:rPr lang="en-US" sz="4000" b="1">
                <a:solidFill>
                  <a:srgbClr val="444EA2"/>
                </a:solidFill>
              </a:rPr>
              <a:t>How do we teach social/emotional understanding to children with autism? </a:t>
            </a:r>
          </a:p>
        </p:txBody>
      </p:sp>
      <p:sp>
        <p:nvSpPr>
          <p:cNvPr id="3" name="Content Placeholder 2"/>
          <p:cNvSpPr>
            <a:spLocks noGrp="1"/>
          </p:cNvSpPr>
          <p:nvPr>
            <p:ph idx="1"/>
          </p:nvPr>
        </p:nvSpPr>
        <p:spPr>
          <a:xfrm>
            <a:off x="2711450" y="4816475"/>
            <a:ext cx="6340475" cy="1377950"/>
          </a:xfrm>
        </p:spPr>
        <p:txBody>
          <a:bodyPr/>
          <a:lstStyle/>
          <a:p>
            <a:pPr marL="0" indent="0" eaLnBrk="1" hangingPunct="1">
              <a:lnSpc>
                <a:spcPts val="2400"/>
              </a:lnSpc>
              <a:buFont typeface="Arial" pitchFamily="-111" charset="0"/>
              <a:buNone/>
            </a:pPr>
            <a:r>
              <a:rPr lang="en-US" sz="2600"/>
              <a:t>Are the autistic kids learning to understand the emotions of others, or are they memorizing that certain facial positions correspond to certain emotion words?</a:t>
            </a:r>
          </a:p>
        </p:txBody>
      </p:sp>
      <p:pic>
        <p:nvPicPr>
          <p:cNvPr id="61445" name="Picture 4"/>
          <p:cNvPicPr>
            <a:picLocks noChangeAspect="1" noChangeArrowheads="1"/>
          </p:cNvPicPr>
          <p:nvPr/>
        </p:nvPicPr>
        <p:blipFill>
          <a:blip r:embed="rId4"/>
          <a:srcRect/>
          <a:stretch>
            <a:fillRect/>
          </a:stretch>
        </p:blipFill>
        <p:spPr bwMode="auto">
          <a:xfrm>
            <a:off x="3279775" y="1404938"/>
            <a:ext cx="5467350" cy="3109912"/>
          </a:xfrm>
          <a:prstGeom prst="rect">
            <a:avLst/>
          </a:prstGeom>
          <a:noFill/>
          <a:ln w="9525">
            <a:noFill/>
            <a:miter lim="800000"/>
            <a:headEnd/>
            <a:tailEnd/>
          </a:ln>
        </p:spPr>
      </p:pic>
      <p:sp>
        <p:nvSpPr>
          <p:cNvPr id="8" name="Up Arrow 7"/>
          <p:cNvSpPr/>
          <p:nvPr/>
        </p:nvSpPr>
        <p:spPr>
          <a:xfrm>
            <a:off x="876697" y="3756660"/>
            <a:ext cx="1740774" cy="2529840"/>
          </a:xfrm>
          <a:prstGeom prst="up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2400" b="1" dirty="0">
                <a:sym typeface="Wingdings" pitchFamily="2" charset="2"/>
              </a:rPr>
              <a:t>Happy train</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4"/>
          <p:cNvPicPr>
            <a:picLocks noChangeAspect="1"/>
          </p:cNvPicPr>
          <p:nvPr/>
        </p:nvPicPr>
        <p:blipFill>
          <a:blip r:embed="rId3"/>
          <a:srcRect l="948" t="3833" r="2885"/>
          <a:stretch>
            <a:fillRect/>
          </a:stretch>
        </p:blipFill>
        <p:spPr bwMode="auto">
          <a:xfrm>
            <a:off x="0" y="0"/>
            <a:ext cx="9144000" cy="6858000"/>
          </a:xfrm>
          <a:prstGeom prst="rect">
            <a:avLst/>
          </a:prstGeom>
          <a:noFill/>
          <a:ln w="9525">
            <a:noFill/>
            <a:miter lim="800000"/>
            <a:headEnd/>
            <a:tailEnd/>
          </a:ln>
        </p:spPr>
      </p:pic>
      <p:sp>
        <p:nvSpPr>
          <p:cNvPr id="63491" name="Title 1"/>
          <p:cNvSpPr>
            <a:spLocks noGrp="1"/>
          </p:cNvSpPr>
          <p:nvPr>
            <p:ph type="title"/>
          </p:nvPr>
        </p:nvSpPr>
        <p:spPr>
          <a:xfrm>
            <a:off x="2090738" y="765175"/>
            <a:ext cx="4962525" cy="1020763"/>
          </a:xfrm>
        </p:spPr>
        <p:txBody>
          <a:bodyPr lIns="274320"/>
          <a:lstStyle/>
          <a:p>
            <a:pPr eaLnBrk="1" hangingPunct="1">
              <a:lnSpc>
                <a:spcPts val="4200"/>
              </a:lnSpc>
            </a:pPr>
            <a:r>
              <a:rPr lang="en-US" sz="4000" b="1">
                <a:solidFill>
                  <a:srgbClr val="F8F6E3"/>
                </a:solidFill>
              </a:rPr>
              <a:t>The Concrete Operational Stage </a:t>
            </a:r>
            <a:endParaRPr lang="en-US" sz="2900" b="1" i="1">
              <a:solidFill>
                <a:srgbClr val="F8F6E3"/>
              </a:solidFill>
            </a:endParaRPr>
          </a:p>
        </p:txBody>
      </p:sp>
      <p:sp>
        <p:nvSpPr>
          <p:cNvPr id="13" name="Content Placeholder 2"/>
          <p:cNvSpPr>
            <a:spLocks noGrp="1"/>
          </p:cNvSpPr>
          <p:nvPr>
            <p:ph idx="1"/>
          </p:nvPr>
        </p:nvSpPr>
        <p:spPr>
          <a:xfrm>
            <a:off x="1714500" y="2079625"/>
            <a:ext cx="5692775" cy="2698750"/>
          </a:xfrm>
        </p:spPr>
        <p:txBody>
          <a:bodyPr/>
          <a:lstStyle/>
          <a:p>
            <a:pPr marL="341313" indent="-341313" eaLnBrk="1" hangingPunct="1">
              <a:lnSpc>
                <a:spcPts val="2000"/>
              </a:lnSpc>
              <a:spcAft>
                <a:spcPts val="600"/>
              </a:spcAft>
              <a:buFont typeface="Wingdings" pitchFamily="-111" charset="2"/>
              <a:buChar char="§"/>
            </a:pPr>
            <a:r>
              <a:rPr lang="en-US" sz="2400">
                <a:solidFill>
                  <a:srgbClr val="F8F6E3"/>
                </a:solidFill>
              </a:rPr>
              <a:t>begins at ages 6-7 (first grade) to age 11</a:t>
            </a:r>
          </a:p>
          <a:p>
            <a:pPr marL="341313" indent="-341313" eaLnBrk="1" hangingPunct="1">
              <a:lnSpc>
                <a:spcPts val="2000"/>
              </a:lnSpc>
              <a:spcAft>
                <a:spcPts val="600"/>
              </a:spcAft>
              <a:buFont typeface="Wingdings" pitchFamily="-111" charset="2"/>
              <a:buChar char="§"/>
            </a:pPr>
            <a:r>
              <a:rPr lang="en-US" sz="2400">
                <a:solidFill>
                  <a:srgbClr val="F8F6E3"/>
                </a:solidFill>
              </a:rPr>
              <a:t>children now grasp conservation and other concrete transformations</a:t>
            </a:r>
          </a:p>
          <a:p>
            <a:pPr marL="341313" indent="-341313" eaLnBrk="1" hangingPunct="1">
              <a:lnSpc>
                <a:spcPts val="2600"/>
              </a:lnSpc>
              <a:spcBef>
                <a:spcPct val="0"/>
              </a:spcBef>
              <a:buFont typeface="Wingdings" pitchFamily="-111" charset="2"/>
              <a:buChar char="§"/>
            </a:pPr>
            <a:r>
              <a:rPr lang="en-US" sz="2400">
                <a:solidFill>
                  <a:srgbClr val="F8F6E3"/>
                </a:solidFill>
              </a:rPr>
              <a:t>they also understand simple mathematical transformations the reversibility of operations (reversing </a:t>
            </a:r>
          </a:p>
          <a:p>
            <a:pPr marL="341313" indent="-341313" eaLnBrk="1" hangingPunct="1">
              <a:lnSpc>
                <a:spcPts val="2600"/>
              </a:lnSpc>
              <a:spcBef>
                <a:spcPct val="0"/>
              </a:spcBef>
              <a:buFont typeface="Arial" pitchFamily="-111" charset="0"/>
              <a:buNone/>
            </a:pPr>
            <a:r>
              <a:rPr lang="en-US" sz="2400">
                <a:solidFill>
                  <a:srgbClr val="F8F6E3"/>
                </a:solidFill>
              </a:rPr>
              <a:t>3 + 7 = 10 to figure out that 10 - 7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176213"/>
            <a:ext cx="9144000" cy="1020762"/>
          </a:xfrm>
        </p:spPr>
        <p:txBody>
          <a:bodyPr lIns="274320"/>
          <a:lstStyle/>
          <a:p>
            <a:pPr eaLnBrk="1" hangingPunct="1">
              <a:lnSpc>
                <a:spcPts val="3800"/>
              </a:lnSpc>
            </a:pPr>
            <a:r>
              <a:rPr lang="en-US" b="1">
                <a:solidFill>
                  <a:srgbClr val="444EA2"/>
                </a:solidFill>
              </a:rPr>
              <a:t>Formal Operational Stage (Age 11 +)</a:t>
            </a:r>
          </a:p>
        </p:txBody>
      </p:sp>
      <p:sp>
        <p:nvSpPr>
          <p:cNvPr id="7" name="Rounded Rectangle 6"/>
          <p:cNvSpPr>
            <a:spLocks noChangeArrowheads="1"/>
          </p:cNvSpPr>
          <p:nvPr/>
        </p:nvSpPr>
        <p:spPr bwMode="auto">
          <a:xfrm>
            <a:off x="468313" y="1190625"/>
            <a:ext cx="4125912" cy="2089150"/>
          </a:xfrm>
          <a:prstGeom prst="roundRect">
            <a:avLst>
              <a:gd name="adj" fmla="val 16667"/>
            </a:avLst>
          </a:prstGeom>
          <a:solidFill>
            <a:srgbClr val="3AA082"/>
          </a:solidFill>
          <a:ln w="9525">
            <a:noFill/>
            <a:round/>
            <a:headEnd/>
            <a:tailEnd/>
          </a:ln>
        </p:spPr>
        <p:txBody>
          <a:bodyPr lIns="182880" tIns="182880" rIns="182880" bIns="182880" anchor="ctr">
            <a:prstTxWarp prst="textNoShape">
              <a:avLst/>
            </a:prstTxWarp>
          </a:bodyPr>
          <a:lstStyle/>
          <a:p>
            <a:pPr algn="ctr">
              <a:lnSpc>
                <a:spcPts val="2400"/>
              </a:lnSpc>
              <a:spcAft>
                <a:spcPts val="600"/>
              </a:spcAft>
            </a:pPr>
            <a:r>
              <a:rPr lang="en-US" sz="2800" b="1">
                <a:solidFill>
                  <a:srgbClr val="FAC090"/>
                </a:solidFill>
                <a:latin typeface="Calibri" pitchFamily="-111" charset="0"/>
              </a:rPr>
              <a:t>Concrete operations</a:t>
            </a:r>
            <a:r>
              <a:rPr lang="en-US" sz="2800">
                <a:solidFill>
                  <a:srgbClr val="F8F6E3"/>
                </a:solidFill>
                <a:latin typeface="Calibri" pitchFamily="-111" charset="0"/>
              </a:rPr>
              <a:t> include </a:t>
            </a:r>
            <a:r>
              <a:rPr lang="en-US" sz="2800" b="1">
                <a:solidFill>
                  <a:srgbClr val="F8F6E3"/>
                </a:solidFill>
                <a:latin typeface="Calibri" pitchFamily="-111" charset="0"/>
              </a:rPr>
              <a:t>analogies </a:t>
            </a:r>
            <a:r>
              <a:rPr lang="en-US" sz="2800">
                <a:solidFill>
                  <a:srgbClr val="F8F6E3"/>
                </a:solidFill>
                <a:latin typeface="Calibri" pitchFamily="-111" charset="0"/>
              </a:rPr>
              <a:t>such as “My brain is like a computer.”</a:t>
            </a:r>
          </a:p>
        </p:txBody>
      </p:sp>
      <p:sp>
        <p:nvSpPr>
          <p:cNvPr id="3" name="Content Placeholder 2"/>
          <p:cNvSpPr>
            <a:spLocks noGrp="1"/>
          </p:cNvSpPr>
          <p:nvPr>
            <p:ph idx="1"/>
          </p:nvPr>
        </p:nvSpPr>
        <p:spPr>
          <a:xfrm>
            <a:off x="468313" y="3565525"/>
            <a:ext cx="4125912" cy="2947988"/>
          </a:xfrm>
          <a:prstGeom prst="roundRect">
            <a:avLst>
              <a:gd name="adj" fmla="val 16667"/>
            </a:avLst>
          </a:prstGeom>
          <a:solidFill>
            <a:srgbClr val="F36F21"/>
          </a:solidFill>
        </p:spPr>
        <p:txBody>
          <a:bodyPr lIns="182880" tIns="182880" rIns="182880" bIns="182880" anchor="ctr"/>
          <a:lstStyle/>
          <a:p>
            <a:pPr marL="0" indent="0" algn="ctr" eaLnBrk="1" hangingPunct="1">
              <a:lnSpc>
                <a:spcPts val="2400"/>
              </a:lnSpc>
              <a:spcBef>
                <a:spcPct val="0"/>
              </a:spcBef>
              <a:spcAft>
                <a:spcPts val="600"/>
              </a:spcAft>
              <a:buFont typeface="Arial" pitchFamily="-111" charset="0"/>
              <a:buNone/>
            </a:pPr>
            <a:r>
              <a:rPr lang="en-US" sz="2800" b="1">
                <a:solidFill>
                  <a:srgbClr val="FAC090"/>
                </a:solidFill>
              </a:rPr>
              <a:t>Formal operations </a:t>
            </a:r>
            <a:r>
              <a:rPr lang="en-US" sz="2800">
                <a:solidFill>
                  <a:srgbClr val="F8F6E3"/>
                </a:solidFill>
              </a:rPr>
              <a:t>includes </a:t>
            </a:r>
            <a:r>
              <a:rPr lang="en-US" sz="2800" b="1">
                <a:solidFill>
                  <a:srgbClr val="F8F6E3"/>
                </a:solidFill>
              </a:rPr>
              <a:t>allegorical</a:t>
            </a:r>
            <a:r>
              <a:rPr lang="en-US" sz="2800">
                <a:solidFill>
                  <a:srgbClr val="F8F6E3"/>
                </a:solidFill>
              </a:rPr>
              <a:t> thinking such as “People who live in glass houses shouldn’t throw stones” (understanding that this is a comment on hypocrisy).</a:t>
            </a:r>
          </a:p>
        </p:txBody>
      </p:sp>
      <p:sp>
        <p:nvSpPr>
          <p:cNvPr id="14" name="Rectangle 13"/>
          <p:cNvSpPr>
            <a:spLocks noChangeArrowheads="1"/>
          </p:cNvSpPr>
          <p:nvPr/>
        </p:nvSpPr>
        <p:spPr bwMode="auto">
          <a:xfrm>
            <a:off x="4949825" y="1701800"/>
            <a:ext cx="3897313" cy="1111250"/>
          </a:xfrm>
          <a:prstGeom prst="rect">
            <a:avLst/>
          </a:prstGeom>
          <a:noFill/>
          <a:ln w="9525">
            <a:noFill/>
            <a:miter lim="800000"/>
            <a:headEnd/>
            <a:tailEnd/>
          </a:ln>
        </p:spPr>
        <p:txBody>
          <a:bodyPr>
            <a:prstTxWarp prst="textNoShape">
              <a:avLst/>
            </a:prstTxWarp>
            <a:spAutoFit/>
          </a:bodyPr>
          <a:lstStyle/>
          <a:p>
            <a:pPr algn="ctr">
              <a:lnSpc>
                <a:spcPts val="2400"/>
              </a:lnSpc>
              <a:spcAft>
                <a:spcPts val="600"/>
              </a:spcAft>
            </a:pPr>
            <a:r>
              <a:rPr lang="en-US" sz="2800">
                <a:latin typeface="Calibri" pitchFamily="-111" charset="0"/>
              </a:rPr>
              <a:t>Includes arithmetic transformations: </a:t>
            </a:r>
          </a:p>
          <a:p>
            <a:pPr algn="ctr">
              <a:lnSpc>
                <a:spcPts val="2400"/>
              </a:lnSpc>
              <a:spcAft>
                <a:spcPts val="600"/>
              </a:spcAft>
            </a:pPr>
            <a:r>
              <a:rPr lang="en-US" sz="2800">
                <a:solidFill>
                  <a:srgbClr val="3AA082"/>
                </a:solidFill>
                <a:latin typeface="Calibri" pitchFamily="-111" charset="0"/>
              </a:rPr>
              <a:t>if 4 + 8 = 12, 12 – 4 = ?</a:t>
            </a:r>
          </a:p>
        </p:txBody>
      </p:sp>
      <p:sp>
        <p:nvSpPr>
          <p:cNvPr id="15" name="Rectangle 14"/>
          <p:cNvSpPr>
            <a:spLocks noChangeArrowheads="1"/>
          </p:cNvSpPr>
          <p:nvPr/>
        </p:nvSpPr>
        <p:spPr bwMode="auto">
          <a:xfrm>
            <a:off x="4949825" y="4321175"/>
            <a:ext cx="3897313" cy="1111250"/>
          </a:xfrm>
          <a:prstGeom prst="rect">
            <a:avLst/>
          </a:prstGeom>
          <a:noFill/>
          <a:ln w="9525">
            <a:noFill/>
            <a:miter lim="800000"/>
            <a:headEnd/>
            <a:tailEnd/>
          </a:ln>
        </p:spPr>
        <p:txBody>
          <a:bodyPr>
            <a:prstTxWarp prst="textNoShape">
              <a:avLst/>
            </a:prstTxWarp>
            <a:spAutoFit/>
          </a:bodyPr>
          <a:lstStyle/>
          <a:p>
            <a:pPr algn="ctr">
              <a:lnSpc>
                <a:spcPts val="2400"/>
              </a:lnSpc>
              <a:spcAft>
                <a:spcPts val="600"/>
              </a:spcAft>
            </a:pPr>
            <a:r>
              <a:rPr lang="en-US" sz="2800">
                <a:latin typeface="Calibri" pitchFamily="-111" charset="0"/>
              </a:rPr>
              <a:t>Includes algebra:</a:t>
            </a:r>
          </a:p>
          <a:p>
            <a:pPr algn="ctr">
              <a:lnSpc>
                <a:spcPts val="2400"/>
              </a:lnSpc>
              <a:spcAft>
                <a:spcPts val="600"/>
              </a:spcAft>
            </a:pPr>
            <a:r>
              <a:rPr lang="en-US" sz="2800">
                <a:solidFill>
                  <a:srgbClr val="F36F21"/>
                </a:solidFill>
                <a:latin typeface="Calibri" pitchFamily="-111" charset="0"/>
              </a:rPr>
              <a:t>     if x = 3y and x – 2y = 4, what is x?</a:t>
            </a:r>
          </a:p>
        </p:txBody>
      </p:sp>
      <p:sp>
        <p:nvSpPr>
          <p:cNvPr id="16" name="Right Arrow 15"/>
          <p:cNvSpPr/>
          <p:nvPr/>
        </p:nvSpPr>
        <p:spPr>
          <a:xfrm>
            <a:off x="4503738" y="1965325"/>
            <a:ext cx="776287" cy="584200"/>
          </a:xfrm>
          <a:prstGeom prst="right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ight Arrow 16"/>
          <p:cNvSpPr/>
          <p:nvPr/>
        </p:nvSpPr>
        <p:spPr>
          <a:xfrm>
            <a:off x="4594225" y="4584700"/>
            <a:ext cx="776288" cy="584200"/>
          </a:xfrm>
          <a:prstGeom prst="rightArrow">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ppt_w</p:attrName>
                                        </p:attrNameLst>
                                      </p:cBhvr>
                                      <p:tavLst>
                                        <p:tav tm="0">
                                          <p:val>
                                            <p:fltVal val="0"/>
                                          </p:val>
                                        </p:tav>
                                        <p:tav tm="100000">
                                          <p:val>
                                            <p:strVal val="#ppt_w"/>
                                          </p:val>
                                        </p:tav>
                                      </p:tavLst>
                                    </p:anim>
                                    <p:anim calcmode="lin" valueType="num">
                                      <p:cBhvr>
                                        <p:cTn id="24" dur="500" fill="hold"/>
                                        <p:tgtEl>
                                          <p:spTgt spid="3">
                                            <p:bg/>
                                          </p:spTgt>
                                        </p:tgtEl>
                                        <p:attrNameLst>
                                          <p:attrName>ppt_h</p:attrName>
                                        </p:attrNameLst>
                                      </p:cBhvr>
                                      <p:tavLst>
                                        <p:tav tm="0">
                                          <p:val>
                                            <p:fltVal val="0"/>
                                          </p:val>
                                        </p:tav>
                                        <p:tav tm="100000">
                                          <p:val>
                                            <p:strVal val="#ppt_h"/>
                                          </p:val>
                                        </p:tav>
                                      </p:tavLst>
                                    </p:anim>
                                    <p:animEffect transition="in" filter="fade">
                                      <p:cBhvr>
                                        <p:cTn id="25" dur="500"/>
                                        <p:tgtEl>
                                          <p:spTgt spid="3">
                                            <p:bg/>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P spid="14" grpId="0"/>
      <p:bldP spid="15" grpId="0"/>
      <p:bldP spid="16" grpId="0" animBg="1"/>
      <p:bldP spid="17"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971550"/>
          </a:xfrm>
          <a:solidFill>
            <a:srgbClr val="F36F21"/>
          </a:solidFill>
        </p:spPr>
        <p:txBody>
          <a:bodyPr lIns="274320"/>
          <a:lstStyle/>
          <a:p>
            <a:pPr algn="l" eaLnBrk="1" hangingPunct="1">
              <a:lnSpc>
                <a:spcPts val="4200"/>
              </a:lnSpc>
            </a:pPr>
            <a:r>
              <a:rPr lang="en-US" b="1">
                <a:solidFill>
                  <a:srgbClr val="F8F6E3"/>
                </a:solidFill>
              </a:rPr>
              <a:t>Does Logical Reasoning Begin Earlier?</a:t>
            </a:r>
          </a:p>
        </p:txBody>
      </p:sp>
      <p:sp>
        <p:nvSpPr>
          <p:cNvPr id="3" name="Content Placeholder 2"/>
          <p:cNvSpPr>
            <a:spLocks noGrp="1"/>
          </p:cNvSpPr>
          <p:nvPr>
            <p:ph idx="1"/>
          </p:nvPr>
        </p:nvSpPr>
        <p:spPr>
          <a:xfrm>
            <a:off x="209550" y="1143000"/>
            <a:ext cx="8705850" cy="4525963"/>
          </a:xfrm>
        </p:spPr>
        <p:txBody>
          <a:bodyPr/>
          <a:lstStyle/>
          <a:p>
            <a:pPr eaLnBrk="1" hangingPunct="1">
              <a:lnSpc>
                <a:spcPts val="2600"/>
              </a:lnSpc>
              <a:spcAft>
                <a:spcPts val="600"/>
              </a:spcAft>
              <a:buFont typeface="Wingdings" pitchFamily="-111" charset="2"/>
              <a:buChar char="§"/>
            </a:pPr>
            <a:r>
              <a:rPr lang="en-US" sz="2600"/>
              <a:t>Kids that Jean Piaget considered too young for logic can correctly answer: </a:t>
            </a:r>
          </a:p>
          <a:p>
            <a:pPr marL="400050" lvl="1" indent="0" eaLnBrk="1" hangingPunct="1">
              <a:lnSpc>
                <a:spcPts val="2600"/>
              </a:lnSpc>
              <a:spcAft>
                <a:spcPts val="600"/>
              </a:spcAft>
              <a:buFont typeface="Arial" pitchFamily="-111" charset="0"/>
              <a:buNone/>
            </a:pPr>
            <a:r>
              <a:rPr lang="en-US" sz="2600">
                <a:solidFill>
                  <a:srgbClr val="A0366C"/>
                </a:solidFill>
                <a:ea typeface="ＭＳ Ｐゴシック" pitchFamily="-111" charset="-128"/>
              </a:rPr>
              <a:t>If John is in school, then Mary is in school.</a:t>
            </a:r>
          </a:p>
          <a:p>
            <a:pPr marL="400050" lvl="1" indent="0" eaLnBrk="1" hangingPunct="1">
              <a:lnSpc>
                <a:spcPts val="2600"/>
              </a:lnSpc>
              <a:spcAft>
                <a:spcPts val="600"/>
              </a:spcAft>
              <a:buFont typeface="Arial" pitchFamily="-111" charset="0"/>
              <a:buNone/>
            </a:pPr>
            <a:r>
              <a:rPr lang="en-US" sz="2600">
                <a:solidFill>
                  <a:srgbClr val="A0366C"/>
                </a:solidFill>
                <a:ea typeface="ＭＳ Ｐゴシック" pitchFamily="-111" charset="-128"/>
              </a:rPr>
              <a:t>John is in school. What can you say about Mary?</a:t>
            </a:r>
          </a:p>
          <a:p>
            <a:pPr eaLnBrk="1" hangingPunct="1">
              <a:lnSpc>
                <a:spcPts val="2600"/>
              </a:lnSpc>
              <a:spcAft>
                <a:spcPts val="600"/>
              </a:spcAft>
              <a:buFont typeface="Wingdings" pitchFamily="-111" charset="2"/>
              <a:buChar char="§"/>
            </a:pPr>
            <a:r>
              <a:rPr lang="en-US" sz="2600"/>
              <a:t>Is this formal reasoning (in logic terms: “given A </a:t>
            </a:r>
            <a:r>
              <a:rPr lang="en-US" sz="2600">
                <a:sym typeface="Wingdings" pitchFamily="-111" charset="2"/>
              </a:rPr>
              <a:t></a:t>
            </a:r>
            <a:r>
              <a:rPr lang="en-US" sz="2600"/>
              <a:t> B; if A, then also B”), or is it simply following a word pattern?</a:t>
            </a:r>
          </a:p>
          <a:p>
            <a:pPr eaLnBrk="1" hangingPunct="1">
              <a:lnSpc>
                <a:spcPts val="2600"/>
              </a:lnSpc>
              <a:spcAft>
                <a:spcPts val="600"/>
              </a:spcAft>
              <a:buFont typeface="Arial" pitchFamily="-111" charset="0"/>
              <a:buNone/>
            </a:pPr>
            <a:r>
              <a:rPr lang="en-US" sz="2600"/>
              <a:t>	To find out, it might be interesting to test at what age a child would be able to answer these tougher logic questions?</a:t>
            </a:r>
          </a:p>
          <a:p>
            <a:pPr marL="400050" lvl="1" indent="0" eaLnBrk="1" hangingPunct="1">
              <a:lnSpc>
                <a:spcPts val="2600"/>
              </a:lnSpc>
              <a:spcAft>
                <a:spcPts val="600"/>
              </a:spcAft>
              <a:buFont typeface="Arial" pitchFamily="-111" charset="0"/>
              <a:buNone/>
            </a:pPr>
            <a:r>
              <a:rPr lang="en-US" sz="2600">
                <a:solidFill>
                  <a:srgbClr val="A0366C"/>
                </a:solidFill>
                <a:ea typeface="ＭＳ Ｐゴシック" pitchFamily="-111" charset="-128"/>
              </a:rPr>
              <a:t>If John is in school, then Mary is in school. </a:t>
            </a:r>
          </a:p>
          <a:p>
            <a:pPr marL="400050" lvl="1" indent="0" eaLnBrk="1" hangingPunct="1">
              <a:lnSpc>
                <a:spcPts val="2600"/>
              </a:lnSpc>
              <a:spcAft>
                <a:spcPts val="600"/>
              </a:spcAft>
              <a:buFont typeface="Calibri" pitchFamily="-111" charset="0"/>
              <a:buAutoNum type="arabicPeriod"/>
            </a:pPr>
            <a:r>
              <a:rPr lang="en-US" sz="2600">
                <a:solidFill>
                  <a:srgbClr val="A0366C"/>
                </a:solidFill>
                <a:ea typeface="ＭＳ Ｐゴシック" pitchFamily="-111" charset="-128"/>
              </a:rPr>
              <a:t>John is NOT in school. What can you say about Mary?</a:t>
            </a:r>
          </a:p>
          <a:p>
            <a:pPr marL="400050" lvl="1" indent="0" eaLnBrk="1" hangingPunct="1">
              <a:lnSpc>
                <a:spcPts val="2600"/>
              </a:lnSpc>
              <a:spcAft>
                <a:spcPts val="600"/>
              </a:spcAft>
              <a:buFont typeface="Calibri" pitchFamily="-111" charset="0"/>
              <a:buAutoNum type="arabicPeriod"/>
            </a:pPr>
            <a:r>
              <a:rPr lang="en-US" sz="2600">
                <a:solidFill>
                  <a:srgbClr val="A0366C"/>
                </a:solidFill>
                <a:ea typeface="ＭＳ Ｐゴシック" pitchFamily="-111" charset="-128"/>
              </a:rPr>
              <a:t>Mary is in school. What can you say about John?</a:t>
            </a:r>
          </a:p>
          <a:p>
            <a:pPr marL="400050" lvl="1" indent="0" eaLnBrk="1" hangingPunct="1">
              <a:lnSpc>
                <a:spcPts val="2600"/>
              </a:lnSpc>
              <a:spcAft>
                <a:spcPts val="600"/>
              </a:spcAft>
              <a:buFont typeface="Calibri" pitchFamily="-111" charset="0"/>
              <a:buAutoNum type="arabicPeriod"/>
            </a:pPr>
            <a:r>
              <a:rPr lang="en-US" sz="2600">
                <a:solidFill>
                  <a:srgbClr val="A0366C"/>
                </a:solidFill>
                <a:ea typeface="ＭＳ Ｐゴシック" pitchFamily="-111" charset="-128"/>
              </a:rPr>
              <a:t>Mary is NOT in school. What can you say about John?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nodeType="afterGroup">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nodeType="afterGroup">
                            <p:stCondLst>
                              <p:cond delay="1500"/>
                            </p:stCondLst>
                            <p:childTnLst>
                              <p:par>
                                <p:cTn id="31" presetID="10" presetClass="entr" presetSubtype="0" fill="hold" grpId="0" nodeType="afterEffect">
                                  <p:stCondLst>
                                    <p:cond delay="5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nodeType="afterGroup">
                            <p:stCondLst>
                              <p:cond delay="2500"/>
                            </p:stCondLst>
                            <p:childTnLst>
                              <p:par>
                                <p:cTn id="35" presetID="10" presetClass="entr" presetSubtype="0" fill="hold" grpId="0" nodeType="afterEffect">
                                  <p:stCondLst>
                                    <p:cond delay="5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nodeType="afterGroup">
                            <p:stCondLst>
                              <p:cond delay="3500"/>
                            </p:stCondLst>
                            <p:childTnLst>
                              <p:par>
                                <p:cTn id="39" presetID="10" presetClass="entr" presetSubtype="0" fill="hold" grpId="0" nodeType="afterEffect">
                                  <p:stCondLst>
                                    <p:cond delay="50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43400" y="1096963"/>
            <a:ext cx="4800600" cy="5761037"/>
          </a:xfrm>
          <a:prstGeom prst="rect">
            <a:avLst/>
          </a:prstGeom>
          <a:solidFill>
            <a:srgbClr val="3AA082"/>
          </a:solidFill>
          <a:ln w="9525">
            <a:noFill/>
            <a:miter lim="800000"/>
            <a:headEnd/>
            <a:tailEnd/>
          </a:ln>
        </p:spPr>
        <p:txBody>
          <a:bodyPr anchor="ctr">
            <a:prstTxWarp prst="textNoShape">
              <a:avLst/>
            </a:prstTxWarp>
          </a:bodyPr>
          <a:lstStyle/>
          <a:p>
            <a:pPr>
              <a:lnSpc>
                <a:spcPts val="2400"/>
              </a:lnSpc>
              <a:spcBef>
                <a:spcPct val="20000"/>
              </a:spcBef>
              <a:spcAft>
                <a:spcPts val="600"/>
              </a:spcAft>
              <a:buFont typeface="Arial" pitchFamily="-111" charset="0"/>
              <a:buNone/>
            </a:pPr>
            <a:r>
              <a:rPr lang="en-US" sz="2800">
                <a:solidFill>
                  <a:srgbClr val="F8F6E3"/>
                </a:solidFill>
                <a:latin typeface="Calibri" pitchFamily="-111" charset="0"/>
              </a:rPr>
              <a:t>Although Jean Piaget’s observation and stage theory are useful, today’s researchers believe:</a:t>
            </a:r>
          </a:p>
          <a:p>
            <a:pPr>
              <a:lnSpc>
                <a:spcPts val="2400"/>
              </a:lnSpc>
              <a:spcBef>
                <a:spcPct val="20000"/>
              </a:spcBef>
              <a:spcAft>
                <a:spcPts val="600"/>
              </a:spcAft>
              <a:buFont typeface="Calibri" pitchFamily="-111" charset="0"/>
              <a:buAutoNum type="arabicPeriod"/>
            </a:pPr>
            <a:r>
              <a:rPr lang="en-US" sz="2800">
                <a:solidFill>
                  <a:srgbClr val="F8F6E3"/>
                </a:solidFill>
                <a:latin typeface="Calibri" pitchFamily="-111" charset="0"/>
              </a:rPr>
              <a:t>development is a continuous process.</a:t>
            </a:r>
          </a:p>
          <a:p>
            <a:pPr>
              <a:lnSpc>
                <a:spcPts val="2400"/>
              </a:lnSpc>
              <a:spcBef>
                <a:spcPct val="20000"/>
              </a:spcBef>
              <a:spcAft>
                <a:spcPts val="600"/>
              </a:spcAft>
              <a:buFont typeface="Calibri" pitchFamily="-111" charset="0"/>
              <a:buAutoNum type="arabicPeriod"/>
            </a:pPr>
            <a:r>
              <a:rPr lang="en-US" sz="2800">
                <a:solidFill>
                  <a:srgbClr val="F8F6E3"/>
                </a:solidFill>
                <a:latin typeface="Calibri" pitchFamily="-111" charset="0"/>
              </a:rPr>
              <a:t>children show some mental abilities and operations at an earlier age than Piaget thought.</a:t>
            </a:r>
          </a:p>
          <a:p>
            <a:pPr>
              <a:lnSpc>
                <a:spcPts val="2400"/>
              </a:lnSpc>
              <a:spcBef>
                <a:spcPct val="20000"/>
              </a:spcBef>
              <a:spcAft>
                <a:spcPts val="600"/>
              </a:spcAft>
              <a:buFont typeface="Calibri" pitchFamily="-111" charset="0"/>
              <a:buAutoNum type="arabicPeriod"/>
            </a:pPr>
            <a:r>
              <a:rPr lang="en-US" sz="2800">
                <a:solidFill>
                  <a:srgbClr val="F8F6E3"/>
                </a:solidFill>
                <a:latin typeface="Calibri" pitchFamily="-111" charset="0"/>
              </a:rPr>
              <a:t>formal logic is a smaller part of cognition, even for adults, than Piaget believed.</a:t>
            </a:r>
          </a:p>
        </p:txBody>
      </p:sp>
      <p:sp>
        <p:nvSpPr>
          <p:cNvPr id="69635"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b="1">
                <a:solidFill>
                  <a:srgbClr val="F8F6E3"/>
                </a:solidFill>
              </a:rPr>
              <a:t>Reassessment of Jean Piaget’s Theory</a:t>
            </a:r>
          </a:p>
        </p:txBody>
      </p:sp>
      <p:sp>
        <p:nvSpPr>
          <p:cNvPr id="3" name="Content Placeholder 2"/>
          <p:cNvSpPr>
            <a:spLocks noGrp="1"/>
          </p:cNvSpPr>
          <p:nvPr>
            <p:ph idx="1"/>
          </p:nvPr>
        </p:nvSpPr>
        <p:spPr>
          <a:xfrm>
            <a:off x="320675" y="1408113"/>
            <a:ext cx="3919538" cy="3402012"/>
          </a:xfrm>
        </p:spPr>
        <p:txBody>
          <a:bodyPr/>
          <a:lstStyle/>
          <a:p>
            <a:pPr marL="0" indent="0" eaLnBrk="1" hangingPunct="1">
              <a:lnSpc>
                <a:spcPts val="2400"/>
              </a:lnSpc>
              <a:spcAft>
                <a:spcPts val="600"/>
              </a:spcAft>
              <a:buFont typeface="Arial" pitchFamily="-111" charset="0"/>
              <a:buNone/>
            </a:pPr>
            <a:r>
              <a:rPr lang="en-US" sz="2800" b="1"/>
              <a:t>Using Models: </a:t>
            </a:r>
          </a:p>
          <a:p>
            <a:pPr marL="0" indent="0" eaLnBrk="1" hangingPunct="1">
              <a:lnSpc>
                <a:spcPts val="2400"/>
              </a:lnSpc>
              <a:spcAft>
                <a:spcPts val="600"/>
              </a:spcAft>
              <a:buFont typeface="Arial" pitchFamily="-111" charset="0"/>
              <a:buNone/>
            </a:pPr>
            <a:r>
              <a:rPr lang="en-US" sz="2800" b="1"/>
              <a:t>Symbolic Thinking?</a:t>
            </a:r>
          </a:p>
          <a:p>
            <a:pPr marL="0" indent="0" eaLnBrk="1" hangingPunct="1">
              <a:lnSpc>
                <a:spcPts val="2400"/>
              </a:lnSpc>
              <a:spcAft>
                <a:spcPts val="600"/>
              </a:spcAft>
              <a:buFont typeface="Arial" pitchFamily="-111" charset="0"/>
              <a:buNone/>
            </a:pPr>
            <a:r>
              <a:rPr lang="en-US" sz="2800"/>
              <a:t>Three-year-olds can use a tiny model of a room as a map, helping them to picture the location of objects in a full-sized room. </a:t>
            </a:r>
          </a:p>
          <a:p>
            <a:pPr marL="0" indent="0" eaLnBrk="1" hangingPunct="1">
              <a:lnSpc>
                <a:spcPts val="2400"/>
              </a:lnSpc>
              <a:spcAft>
                <a:spcPts val="600"/>
              </a:spcAft>
              <a:buFont typeface="Wingdings" pitchFamily="-111" charset="2"/>
              <a:buChar char="§"/>
            </a:pPr>
            <a:r>
              <a:rPr lang="en-US" sz="2800"/>
              <a:t>Does this 3-year-old ability mean that Piaget was wrong? Do kids use symbolic thought much earlier than he suggested?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fade">
                                      <p:cBhvr>
                                        <p:cTn id="26" dur="500"/>
                                        <p:tgtEl>
                                          <p:spTgt spid="6">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sz="4000" b="1">
                <a:solidFill>
                  <a:srgbClr val="F8F6E3"/>
                </a:solidFill>
              </a:rPr>
              <a:t>Lev Vygotsky: Alternative to Jean Piaget</a:t>
            </a:r>
          </a:p>
        </p:txBody>
      </p:sp>
      <p:sp>
        <p:nvSpPr>
          <p:cNvPr id="10" name="Content Placeholder 2"/>
          <p:cNvSpPr>
            <a:spLocks noGrp="1"/>
          </p:cNvSpPr>
          <p:nvPr>
            <p:ph idx="1"/>
          </p:nvPr>
        </p:nvSpPr>
        <p:spPr>
          <a:xfrm>
            <a:off x="228600" y="1349375"/>
            <a:ext cx="4046538" cy="3886200"/>
          </a:xfrm>
        </p:spPr>
        <p:txBody>
          <a:bodyPr/>
          <a:lstStyle/>
          <a:p>
            <a:pPr eaLnBrk="1" hangingPunct="1">
              <a:lnSpc>
                <a:spcPts val="2000"/>
              </a:lnSpc>
              <a:spcAft>
                <a:spcPts val="600"/>
              </a:spcAft>
              <a:buFont typeface="Wingdings" pitchFamily="-111" charset="2"/>
              <a:buChar char="§"/>
            </a:pPr>
            <a:r>
              <a:rPr lang="en-US" sz="2400"/>
              <a:t>Lev Vygotsky (1896-1934) studied kids too, but focused on how they learn</a:t>
            </a:r>
            <a:r>
              <a:rPr lang="en-US" sz="2400" i="1"/>
              <a:t> in the context of social communication.</a:t>
            </a:r>
          </a:p>
          <a:p>
            <a:pPr eaLnBrk="1" hangingPunct="1">
              <a:lnSpc>
                <a:spcPts val="2000"/>
              </a:lnSpc>
              <a:spcAft>
                <a:spcPts val="600"/>
              </a:spcAft>
              <a:buFont typeface="Wingdings" pitchFamily="-111" charset="2"/>
              <a:buChar char="§"/>
            </a:pPr>
            <a:r>
              <a:rPr lang="en-US" sz="2400"/>
              <a:t>Principle: children learn </a:t>
            </a:r>
            <a:r>
              <a:rPr lang="en-US" sz="2400" u="sng"/>
              <a:t>thinking skills</a:t>
            </a:r>
            <a:r>
              <a:rPr lang="en-US" sz="2400"/>
              <a:t> by </a:t>
            </a:r>
            <a:r>
              <a:rPr lang="en-US" sz="2400" i="1"/>
              <a:t>internalizing language from others </a:t>
            </a:r>
            <a:r>
              <a:rPr lang="en-US" sz="2400"/>
              <a:t>and developing inner speech: “Put the big blocks on the bottom, not the top…”</a:t>
            </a:r>
          </a:p>
          <a:p>
            <a:pPr eaLnBrk="1" hangingPunct="1">
              <a:lnSpc>
                <a:spcPts val="2000"/>
              </a:lnSpc>
              <a:spcAft>
                <a:spcPts val="600"/>
              </a:spcAft>
              <a:buFont typeface="Wingdings" pitchFamily="-111" charset="2"/>
              <a:buChar char="§"/>
            </a:pPr>
            <a:r>
              <a:rPr lang="en-US" sz="2400"/>
              <a:t>Vygotsky saw development as building on a </a:t>
            </a:r>
            <a:r>
              <a:rPr lang="en-US" sz="2400" b="1"/>
              <a:t>scaffold</a:t>
            </a:r>
            <a:r>
              <a:rPr lang="en-US" sz="2400"/>
              <a:t> of mentoring, language, and </a:t>
            </a:r>
            <a:r>
              <a:rPr lang="en-US" sz="2400" b="1" i="1"/>
              <a:t>cognitive support </a:t>
            </a:r>
            <a:r>
              <a:rPr lang="en-US" sz="2400"/>
              <a:t>from parents and others. </a:t>
            </a:r>
          </a:p>
          <a:p>
            <a:pPr eaLnBrk="1" hangingPunct="1">
              <a:lnSpc>
                <a:spcPts val="2000"/>
              </a:lnSpc>
              <a:spcAft>
                <a:spcPts val="600"/>
              </a:spcAft>
              <a:buFont typeface="Wingdings" pitchFamily="-111" charset="2"/>
              <a:buChar char="§"/>
            </a:pPr>
            <a:endParaRPr lang="en-US" sz="2400"/>
          </a:p>
        </p:txBody>
      </p:sp>
      <p:pic>
        <p:nvPicPr>
          <p:cNvPr id="3" name="Picture 2"/>
          <p:cNvPicPr>
            <a:picLocks noChangeAspect="1"/>
          </p:cNvPicPr>
          <p:nvPr/>
        </p:nvPicPr>
        <p:blipFill>
          <a:blip r:embed="rId3"/>
          <a:srcRect b="12073"/>
          <a:stretch>
            <a:fillRect/>
          </a:stretch>
        </p:blipFill>
        <p:spPr bwMode="auto">
          <a:xfrm>
            <a:off x="4868863" y="1279525"/>
            <a:ext cx="4000500" cy="557847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7154863" y="5875338"/>
            <a:ext cx="1063625" cy="1131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nodeType="afterGroup">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nodeType="afterGroup">
                            <p:stCondLst>
                              <p:cond delay="2000"/>
                            </p:stCondLst>
                            <p:childTnLst>
                              <p:par>
                                <p:cTn id="26" presetID="0" presetClass="path" presetSubtype="0" accel="50000" decel="50000" fill="hold" nodeType="afterEffect">
                                  <p:stCondLst>
                                    <p:cond delay="0"/>
                                  </p:stCondLst>
                                  <p:childTnLst>
                                    <p:animMotion origin="layout" path="M -4.44444E-6 -3.7037E-6 L -0.09879 -0.23333 L -0.04132 -0.23148 L -0.10764 -0.43333 L -0.03507 -0.42986 L -0.07639 -0.57986 L -0.17379 -0.575 L -0.2151 -0.70162 " pathEditMode="relative" ptsTypes="AAAAAAAA">
                                      <p:cBhvr>
                                        <p:cTn id="27"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88"/>
            <a:ext cx="9144000" cy="989012"/>
          </a:xfrm>
          <a:solidFill>
            <a:srgbClr val="444EA2"/>
          </a:solidFill>
        </p:spPr>
        <p:txBody>
          <a:bodyPr lIns="274320"/>
          <a:lstStyle/>
          <a:p>
            <a:pPr>
              <a:lnSpc>
                <a:spcPts val="4200"/>
              </a:lnSpc>
            </a:pPr>
            <a:r>
              <a:rPr lang="en-US" b="1">
                <a:solidFill>
                  <a:srgbClr val="F8F6E3"/>
                </a:solidFill>
              </a:rPr>
              <a:t>Aspects of starting to grow up</a:t>
            </a:r>
          </a:p>
        </p:txBody>
      </p:sp>
      <p:sp>
        <p:nvSpPr>
          <p:cNvPr id="18435" name="Content Placeholder 2"/>
          <p:cNvSpPr>
            <a:spLocks noGrp="1"/>
          </p:cNvSpPr>
          <p:nvPr>
            <p:ph idx="1"/>
          </p:nvPr>
        </p:nvSpPr>
        <p:spPr>
          <a:xfrm>
            <a:off x="457200" y="1295400"/>
            <a:ext cx="8229600" cy="4830763"/>
          </a:xfrm>
        </p:spPr>
        <p:txBody>
          <a:bodyPr/>
          <a:lstStyle/>
          <a:p>
            <a:pPr eaLnBrk="1" hangingPunct="1">
              <a:lnSpc>
                <a:spcPts val="3200"/>
              </a:lnSpc>
              <a:spcBef>
                <a:spcPct val="0"/>
              </a:spcBef>
              <a:spcAft>
                <a:spcPts val="1200"/>
              </a:spcAft>
              <a:buFont typeface="Wingdings" pitchFamily="-111" charset="2"/>
              <a:buChar char="§"/>
            </a:pPr>
            <a:r>
              <a:rPr lang="en-US"/>
              <a:t>Physical Development/maturation, inc. brain</a:t>
            </a:r>
          </a:p>
          <a:p>
            <a:pPr eaLnBrk="1" hangingPunct="1">
              <a:lnSpc>
                <a:spcPts val="3200"/>
              </a:lnSpc>
              <a:spcBef>
                <a:spcPct val="0"/>
              </a:spcBef>
              <a:spcAft>
                <a:spcPts val="1200"/>
              </a:spcAft>
              <a:buFont typeface="Wingdings" pitchFamily="-111" charset="2"/>
              <a:buChar char="§"/>
            </a:pPr>
            <a:r>
              <a:rPr lang="en-US"/>
              <a:t>Cognitive Development: Piaget, Vygotsky</a:t>
            </a:r>
          </a:p>
          <a:p>
            <a:pPr lvl="1" eaLnBrk="1" hangingPunct="1">
              <a:lnSpc>
                <a:spcPts val="3200"/>
              </a:lnSpc>
              <a:spcBef>
                <a:spcPct val="0"/>
              </a:spcBef>
              <a:spcAft>
                <a:spcPts val="1200"/>
              </a:spcAft>
              <a:buFont typeface="Wingdings" pitchFamily="-111" charset="2"/>
              <a:buChar char="§"/>
            </a:pPr>
            <a:r>
              <a:rPr lang="en-US" sz="3200">
                <a:ea typeface="ＭＳ Ｐゴシック" pitchFamily="-111" charset="-128"/>
              </a:rPr>
              <a:t>Sensorimotor, Preoperational, Concrete Operational, Formal Operational Stages</a:t>
            </a:r>
          </a:p>
          <a:p>
            <a:pPr lvl="1" eaLnBrk="1" hangingPunct="1">
              <a:lnSpc>
                <a:spcPts val="3200"/>
              </a:lnSpc>
              <a:spcBef>
                <a:spcPct val="0"/>
              </a:spcBef>
              <a:spcAft>
                <a:spcPts val="1200"/>
              </a:spcAft>
              <a:buFont typeface="Wingdings" pitchFamily="-111" charset="2"/>
              <a:buChar char="§"/>
            </a:pPr>
            <a:r>
              <a:rPr lang="en-US" sz="3200">
                <a:ea typeface="ＭＳ Ｐゴシック" pitchFamily="-111" charset="-128"/>
              </a:rPr>
              <a:t>Egocentrism, Theory of Mind, Autism</a:t>
            </a:r>
          </a:p>
          <a:p>
            <a:pPr lvl="1" eaLnBrk="1" hangingPunct="1">
              <a:lnSpc>
                <a:spcPts val="3200"/>
              </a:lnSpc>
              <a:spcBef>
                <a:spcPct val="0"/>
              </a:spcBef>
              <a:spcAft>
                <a:spcPts val="1200"/>
              </a:spcAft>
              <a:buFont typeface="Wingdings" pitchFamily="-111" charset="2"/>
              <a:buChar char="§"/>
            </a:pPr>
            <a:r>
              <a:rPr lang="en-US" sz="3200">
                <a:ea typeface="ＭＳ Ｐゴシック" pitchFamily="-111" charset="-128"/>
              </a:rPr>
              <a:t>Vygotsky:  Mind in Social Context</a:t>
            </a:r>
          </a:p>
          <a:p>
            <a:pPr eaLnBrk="1" hangingPunct="1">
              <a:lnSpc>
                <a:spcPts val="3200"/>
              </a:lnSpc>
              <a:spcBef>
                <a:spcPct val="0"/>
              </a:spcBef>
              <a:spcAft>
                <a:spcPts val="1200"/>
              </a:spcAft>
              <a:buFont typeface="Wingdings" pitchFamily="-111" charset="2"/>
              <a:buChar char="§"/>
            </a:pPr>
            <a:r>
              <a:rPr lang="en-US"/>
              <a:t>Social Development</a:t>
            </a:r>
          </a:p>
          <a:p>
            <a:pPr lvl="1" eaLnBrk="1" hangingPunct="1">
              <a:lnSpc>
                <a:spcPts val="3200"/>
              </a:lnSpc>
              <a:spcBef>
                <a:spcPct val="0"/>
              </a:spcBef>
              <a:spcAft>
                <a:spcPts val="1200"/>
              </a:spcAft>
              <a:buFont typeface="Wingdings" pitchFamily="-111" charset="2"/>
              <a:buChar char="§"/>
            </a:pPr>
            <a:r>
              <a:rPr lang="en-US" sz="3200">
                <a:ea typeface="ＭＳ Ｐゴシック" pitchFamily="-111" charset="-128"/>
              </a:rPr>
              <a:t>Attachment:  Origins, Styles, Deprivation</a:t>
            </a:r>
          </a:p>
          <a:p>
            <a:pPr lvl="1" eaLnBrk="1" hangingPunct="1">
              <a:lnSpc>
                <a:spcPts val="3200"/>
              </a:lnSpc>
              <a:spcBef>
                <a:spcPct val="0"/>
              </a:spcBef>
              <a:spcAft>
                <a:spcPts val="1200"/>
              </a:spcAft>
              <a:buFont typeface="Wingdings" pitchFamily="-111" charset="2"/>
              <a:buChar char="§"/>
            </a:pPr>
            <a:r>
              <a:rPr lang="en-US" sz="3200">
                <a:ea typeface="ＭＳ Ｐゴシック" pitchFamily="-111" charset="-128"/>
              </a:rPr>
              <a:t>Day Care;  Self-Concept;  Parenting Styles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463" y="1255713"/>
            <a:ext cx="3783012" cy="1709737"/>
          </a:xfrm>
        </p:spPr>
        <p:txBody>
          <a:bodyPr/>
          <a:lstStyle/>
          <a:p>
            <a:pPr marL="0" indent="0" eaLnBrk="1" hangingPunct="1">
              <a:lnSpc>
                <a:spcPts val="2400"/>
              </a:lnSpc>
              <a:spcAft>
                <a:spcPts val="600"/>
              </a:spcAft>
              <a:buFont typeface="Arial" pitchFamily="-111" charset="0"/>
              <a:buNone/>
            </a:pPr>
            <a:r>
              <a:rPr lang="en-US" sz="2800"/>
              <a:t>Stranger anxiety develops around ages 9 to 13 months. In this stage, a child notices and fears new people.</a:t>
            </a:r>
          </a:p>
        </p:txBody>
      </p:sp>
      <p:sp>
        <p:nvSpPr>
          <p:cNvPr id="5" name="Rectangle 4"/>
          <p:cNvSpPr>
            <a:spLocks noChangeArrowheads="1"/>
          </p:cNvSpPr>
          <p:nvPr/>
        </p:nvSpPr>
        <p:spPr bwMode="auto">
          <a:xfrm>
            <a:off x="446088" y="3030538"/>
            <a:ext cx="8332787" cy="3784600"/>
          </a:xfrm>
          <a:prstGeom prst="rect">
            <a:avLst/>
          </a:prstGeom>
          <a:noFill/>
          <a:ln w="9525">
            <a:noFill/>
            <a:miter lim="800000"/>
            <a:headEnd/>
            <a:tailEnd/>
          </a:ln>
        </p:spPr>
        <p:txBody>
          <a:bodyPr>
            <a:prstTxWarp prst="textNoShape">
              <a:avLst/>
            </a:prstTxWarp>
            <a:spAutoFit/>
          </a:bodyPr>
          <a:lstStyle/>
          <a:p>
            <a:pPr>
              <a:lnSpc>
                <a:spcPts val="2400"/>
              </a:lnSpc>
              <a:spcAft>
                <a:spcPts val="600"/>
              </a:spcAft>
            </a:pPr>
            <a:r>
              <a:rPr lang="en-US" sz="2800" b="1">
                <a:latin typeface="Calibri" pitchFamily="-111" charset="0"/>
              </a:rPr>
              <a:t>Explaining Stranger Anxiety</a:t>
            </a:r>
          </a:p>
          <a:p>
            <a:pPr>
              <a:lnSpc>
                <a:spcPts val="2400"/>
              </a:lnSpc>
              <a:spcAft>
                <a:spcPts val="600"/>
              </a:spcAft>
            </a:pPr>
            <a:r>
              <a:rPr lang="en-US" sz="2800" b="1">
                <a:latin typeface="Calibri" pitchFamily="-111" charset="0"/>
              </a:rPr>
              <a:t>	How</a:t>
            </a:r>
            <a:r>
              <a:rPr lang="en-US" sz="2800">
                <a:latin typeface="Calibri" pitchFamily="-111" charset="0"/>
              </a:rPr>
              <a:t> does this develop?  </a:t>
            </a:r>
          </a:p>
          <a:p>
            <a:pPr>
              <a:lnSpc>
                <a:spcPts val="2400"/>
              </a:lnSpc>
              <a:spcAft>
                <a:spcPts val="600"/>
              </a:spcAft>
              <a:buFont typeface="Wingdings" pitchFamily="-111" charset="2"/>
              <a:buChar char="§"/>
            </a:pPr>
            <a:r>
              <a:rPr lang="en-US" sz="2800">
                <a:latin typeface="Calibri" pitchFamily="-111" charset="0"/>
              </a:rPr>
              <a:t>As children develop schemas for the primary people in their lives, they are more able to notice when strangers do not fit those schemas. However, they do not yet have the ability to assimilate those faces.</a:t>
            </a:r>
          </a:p>
          <a:p>
            <a:pPr>
              <a:lnSpc>
                <a:spcPts val="2400"/>
              </a:lnSpc>
              <a:spcAft>
                <a:spcPts val="600"/>
              </a:spcAft>
            </a:pPr>
            <a:r>
              <a:rPr lang="en-US" sz="2800" b="1">
                <a:latin typeface="Calibri" pitchFamily="-111" charset="0"/>
              </a:rPr>
              <a:t>	Why</a:t>
            </a:r>
            <a:r>
              <a:rPr lang="en-US" sz="2800">
                <a:latin typeface="Calibri" pitchFamily="-111" charset="0"/>
              </a:rPr>
              <a:t> does this develop?  </a:t>
            </a:r>
          </a:p>
          <a:p>
            <a:pPr>
              <a:lnSpc>
                <a:spcPts val="2400"/>
              </a:lnSpc>
              <a:spcAft>
                <a:spcPts val="600"/>
              </a:spcAft>
              <a:buFont typeface="Wingdings" pitchFamily="-111" charset="2"/>
              <a:buChar char="§"/>
            </a:pPr>
            <a:r>
              <a:rPr lang="en-US" sz="2800">
                <a:latin typeface="Calibri" pitchFamily="-111" charset="0"/>
              </a:rPr>
              <a:t>An evolutionary psychologist would note that a child is learning to walk at this age. Some of the children who walked toward unfamiliar creatures might have died before having a chance to pass on genes.</a:t>
            </a:r>
          </a:p>
        </p:txBody>
      </p:sp>
      <p:sp>
        <p:nvSpPr>
          <p:cNvPr id="73732"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sz="3200" b="1" i="1">
                <a:solidFill>
                  <a:srgbClr val="F8F6E3"/>
                </a:solidFill>
              </a:rPr>
              <a:t>Social Development </a:t>
            </a:r>
            <a:r>
              <a:rPr lang="en-US" b="1">
                <a:solidFill>
                  <a:srgbClr val="F8F6E3"/>
                </a:solidFill>
              </a:rPr>
              <a:t/>
            </a:r>
            <a:br>
              <a:rPr lang="en-US" b="1">
                <a:solidFill>
                  <a:srgbClr val="F8F6E3"/>
                </a:solidFill>
              </a:rPr>
            </a:br>
            <a:r>
              <a:rPr lang="en-US" b="1">
                <a:solidFill>
                  <a:srgbClr val="F8F6E3"/>
                </a:solidFill>
              </a:rPr>
              <a:t>Stranger Anxiety</a:t>
            </a:r>
          </a:p>
        </p:txBody>
      </p:sp>
      <p:pic>
        <p:nvPicPr>
          <p:cNvPr id="10" name="Picture 12" descr="12673_Myers_Psy_8e_4UN08 copy"/>
          <p:cNvPicPr>
            <a:picLocks noChangeAspect="1" noChangeArrowheads="1"/>
          </p:cNvPicPr>
          <p:nvPr/>
        </p:nvPicPr>
        <p:blipFill>
          <a:blip r:embed="rId3"/>
          <a:srcRect/>
          <a:stretch>
            <a:fillRect/>
          </a:stretch>
        </p:blipFill>
        <p:spPr bwMode="auto">
          <a:xfrm>
            <a:off x="4879975" y="585788"/>
            <a:ext cx="3978275" cy="2622550"/>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74638"/>
            <a:ext cx="8229600" cy="792162"/>
          </a:xfrm>
        </p:spPr>
        <p:txBody>
          <a:bodyPr/>
          <a:lstStyle/>
          <a:p>
            <a:pPr eaLnBrk="1" hangingPunct="1"/>
            <a:r>
              <a:rPr lang="en-US" b="1">
                <a:solidFill>
                  <a:srgbClr val="444EA2"/>
                </a:solidFill>
              </a:rPr>
              <a:t>Social Development:</a:t>
            </a:r>
            <a:br>
              <a:rPr lang="en-US" b="1">
                <a:solidFill>
                  <a:srgbClr val="444EA2"/>
                </a:solidFill>
              </a:rPr>
            </a:br>
            <a:r>
              <a:rPr lang="en-US" b="1">
                <a:solidFill>
                  <a:srgbClr val="444EA2"/>
                </a:solidFill>
              </a:rPr>
              <a:t> Attachment</a:t>
            </a:r>
          </a:p>
        </p:txBody>
      </p:sp>
      <p:sp>
        <p:nvSpPr>
          <p:cNvPr id="3" name="Content Placeholder 2"/>
          <p:cNvSpPr>
            <a:spLocks noGrp="1"/>
          </p:cNvSpPr>
          <p:nvPr>
            <p:ph idx="1"/>
          </p:nvPr>
        </p:nvSpPr>
        <p:spPr>
          <a:xfrm>
            <a:off x="457200" y="1470025"/>
            <a:ext cx="8458200" cy="427038"/>
          </a:xfrm>
        </p:spPr>
        <p:txBody>
          <a:bodyPr/>
          <a:lstStyle/>
          <a:p>
            <a:pPr marL="0" indent="0" eaLnBrk="1" hangingPunct="1">
              <a:lnSpc>
                <a:spcPts val="2400"/>
              </a:lnSpc>
              <a:buFont typeface="Arial" pitchFamily="-111" charset="0"/>
              <a:buNone/>
            </a:pPr>
            <a:r>
              <a:rPr lang="en-US" sz="2800" b="1">
                <a:solidFill>
                  <a:srgbClr val="444EA2"/>
                </a:solidFill>
              </a:rPr>
              <a:t>Attachment </a:t>
            </a:r>
            <a:r>
              <a:rPr lang="en-US" sz="2800" i="1"/>
              <a:t>refers to an emotional tie to another person. </a:t>
            </a:r>
          </a:p>
          <a:p>
            <a:pPr marL="0" indent="0" eaLnBrk="1" hangingPunct="1">
              <a:lnSpc>
                <a:spcPts val="2400"/>
              </a:lnSpc>
              <a:buFont typeface="Wingdings" pitchFamily="-111" charset="2"/>
              <a:buChar char="§"/>
            </a:pPr>
            <a:r>
              <a:rPr lang="en-US" sz="2800"/>
              <a:t>In children, </a:t>
            </a:r>
            <a:r>
              <a:rPr lang="en-US" sz="2800" i="1"/>
              <a:t>attachment </a:t>
            </a:r>
            <a:r>
              <a:rPr lang="en-US" sz="2800"/>
              <a:t>can appear as a desire for physical closeness to a caregiver.</a:t>
            </a:r>
          </a:p>
          <a:p>
            <a:pPr marL="0" indent="0" eaLnBrk="1" hangingPunct="1">
              <a:lnSpc>
                <a:spcPts val="2400"/>
              </a:lnSpc>
              <a:buFont typeface="Arial" pitchFamily="-111" charset="0"/>
              <a:buNone/>
            </a:pPr>
            <a:endParaRPr lang="en-US" sz="2800"/>
          </a:p>
        </p:txBody>
      </p:sp>
      <p:pic>
        <p:nvPicPr>
          <p:cNvPr id="7" name="Picture 1"/>
          <p:cNvPicPr>
            <a:picLocks noChangeAspect="1" noChangeArrowheads="1"/>
          </p:cNvPicPr>
          <p:nvPr/>
        </p:nvPicPr>
        <p:blipFill>
          <a:blip r:embed="rId3"/>
          <a:srcRect l="9738" t="6334" r="6874" b="6667"/>
          <a:stretch>
            <a:fillRect/>
          </a:stretch>
        </p:blipFill>
        <p:spPr bwMode="auto">
          <a:xfrm>
            <a:off x="5064125" y="2640013"/>
            <a:ext cx="3187700" cy="397827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6" name="Rounded Rectangle 5"/>
          <p:cNvSpPr>
            <a:spLocks noChangeArrowheads="1"/>
          </p:cNvSpPr>
          <p:nvPr/>
        </p:nvSpPr>
        <p:spPr bwMode="auto">
          <a:xfrm>
            <a:off x="193675" y="3027363"/>
            <a:ext cx="4572000" cy="2570162"/>
          </a:xfrm>
          <a:prstGeom prst="roundRect">
            <a:avLst>
              <a:gd name="adj" fmla="val 16667"/>
            </a:avLst>
          </a:prstGeom>
          <a:solidFill>
            <a:srgbClr val="F36F21"/>
          </a:solidFill>
          <a:ln w="9525">
            <a:noFill/>
            <a:round/>
            <a:headEnd/>
            <a:tailEnd/>
          </a:ln>
        </p:spPr>
        <p:txBody>
          <a:bodyPr>
            <a:prstTxWarp prst="textNoShape">
              <a:avLst/>
            </a:prstTxWarp>
            <a:spAutoFit/>
          </a:bodyPr>
          <a:lstStyle/>
          <a:p>
            <a:pPr algn="ctr">
              <a:lnSpc>
                <a:spcPts val="2400"/>
              </a:lnSpc>
              <a:spcAft>
                <a:spcPts val="600"/>
              </a:spcAft>
            </a:pPr>
            <a:r>
              <a:rPr lang="en-US" sz="3200" b="1">
                <a:solidFill>
                  <a:srgbClr val="FCD5B5"/>
                </a:solidFill>
                <a:latin typeface="Calibri" pitchFamily="-111" charset="0"/>
              </a:rPr>
              <a:t>Origins of Attachment</a:t>
            </a:r>
          </a:p>
          <a:p>
            <a:pPr>
              <a:lnSpc>
                <a:spcPts val="2400"/>
              </a:lnSpc>
              <a:spcAft>
                <a:spcPts val="600"/>
              </a:spcAft>
            </a:pPr>
            <a:r>
              <a:rPr lang="en-US" sz="2800">
                <a:solidFill>
                  <a:srgbClr val="F8F6E3"/>
                </a:solidFill>
                <a:latin typeface="Calibri" pitchFamily="-111" charset="0"/>
              </a:rPr>
              <a:t>Experiments with monkeys suggest that attachment is based on physical affection and comfortable </a:t>
            </a:r>
            <a:r>
              <a:rPr lang="en-US" sz="2800" b="1">
                <a:solidFill>
                  <a:srgbClr val="F8F6E3"/>
                </a:solidFill>
                <a:latin typeface="Calibri" pitchFamily="-111" charset="0"/>
              </a:rPr>
              <a:t>body contact</a:t>
            </a:r>
            <a:r>
              <a:rPr lang="en-US" sz="2800">
                <a:solidFill>
                  <a:srgbClr val="F8F6E3"/>
                </a:solidFill>
                <a:latin typeface="Calibri" pitchFamily="-111" charset="0"/>
              </a:rPr>
              <a:t>, and not based on being rewarded with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1"/>
          <p:cNvPicPr>
            <a:picLocks noChangeAspect="1" noChangeArrowheads="1"/>
          </p:cNvPicPr>
          <p:nvPr/>
        </p:nvPicPr>
        <p:blipFill>
          <a:blip r:embed="rId3"/>
          <a:srcRect t="2609" r="5637"/>
          <a:stretch>
            <a:fillRect/>
          </a:stretch>
        </p:blipFill>
        <p:spPr bwMode="auto">
          <a:xfrm>
            <a:off x="855663" y="3136900"/>
            <a:ext cx="7659687" cy="3425825"/>
          </a:xfrm>
          <a:prstGeom prst="rect">
            <a:avLst/>
          </a:prstGeom>
          <a:noFill/>
          <a:ln w="9525">
            <a:noFill/>
            <a:miter lim="800000"/>
            <a:headEnd/>
            <a:tailEnd/>
          </a:ln>
        </p:spPr>
      </p:pic>
      <p:sp>
        <p:nvSpPr>
          <p:cNvPr id="77827" name="Content Placeholder 2"/>
          <p:cNvSpPr txBox="1">
            <a:spLocks/>
          </p:cNvSpPr>
          <p:nvPr/>
        </p:nvSpPr>
        <p:spPr bwMode="auto">
          <a:xfrm>
            <a:off x="381000" y="1676400"/>
            <a:ext cx="5867400" cy="14478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11" charset="0"/>
              <a:buChar char="•"/>
            </a:pPr>
            <a:endParaRPr lang="en-US" sz="3200">
              <a:latin typeface="Calibri" pitchFamily="-111" charset="0"/>
            </a:endParaRPr>
          </a:p>
        </p:txBody>
      </p:sp>
      <p:sp>
        <p:nvSpPr>
          <p:cNvPr id="77828" name="Rectangle 3"/>
          <p:cNvSpPr>
            <a:spLocks noChangeArrowheads="1"/>
          </p:cNvSpPr>
          <p:nvPr/>
        </p:nvSpPr>
        <p:spPr bwMode="auto">
          <a:xfrm>
            <a:off x="-2033588" y="-441325"/>
            <a:ext cx="2286001" cy="800100"/>
          </a:xfrm>
          <a:prstGeom prst="rect">
            <a:avLst/>
          </a:prstGeom>
          <a:noFill/>
          <a:ln w="9525">
            <a:noFill/>
            <a:miter lim="800000"/>
            <a:headEnd/>
            <a:tailEnd/>
          </a:ln>
        </p:spPr>
        <p:txBody>
          <a:bodyPr>
            <a:prstTxWarp prst="textNoShape">
              <a:avLst/>
            </a:prstTxWarp>
            <a:spAutoFit/>
          </a:bodyPr>
          <a:lstStyle/>
          <a:p>
            <a:r>
              <a:rPr lang="en-US" sz="2800" b="1">
                <a:solidFill>
                  <a:srgbClr val="FCD5B5"/>
                </a:solidFill>
                <a:latin typeface="Calibri" pitchFamily="-111" charset="0"/>
              </a:rPr>
              <a:t/>
            </a:r>
            <a:br>
              <a:rPr lang="en-US" sz="2800" b="1">
                <a:solidFill>
                  <a:srgbClr val="FCD5B5"/>
                </a:solidFill>
                <a:latin typeface="Calibri" pitchFamily="-111" charset="0"/>
              </a:rPr>
            </a:br>
            <a:endParaRPr lang="en-US">
              <a:latin typeface="Calibri" pitchFamily="-111" charset="0"/>
            </a:endParaRPr>
          </a:p>
        </p:txBody>
      </p:sp>
      <p:sp>
        <p:nvSpPr>
          <p:cNvPr id="77829" name="Rounded Rectangle 5"/>
          <p:cNvSpPr>
            <a:spLocks noChangeArrowheads="1"/>
          </p:cNvSpPr>
          <p:nvPr/>
        </p:nvSpPr>
        <p:spPr bwMode="auto">
          <a:xfrm>
            <a:off x="458788" y="146050"/>
            <a:ext cx="8453437" cy="3081338"/>
          </a:xfrm>
          <a:prstGeom prst="roundRect">
            <a:avLst>
              <a:gd name="adj" fmla="val 16667"/>
            </a:avLst>
          </a:prstGeom>
          <a:solidFill>
            <a:srgbClr val="A0366C"/>
          </a:solidFill>
          <a:ln w="9525">
            <a:noFill/>
            <a:round/>
            <a:headEnd/>
            <a:tailEnd/>
          </a:ln>
        </p:spPr>
        <p:txBody>
          <a:bodyPr>
            <a:prstTxWarp prst="textNoShape">
              <a:avLst/>
            </a:prstTxWarp>
            <a:spAutoFit/>
          </a:bodyPr>
          <a:lstStyle/>
          <a:p>
            <a:pPr algn="ctr">
              <a:lnSpc>
                <a:spcPts val="2400"/>
              </a:lnSpc>
              <a:spcAft>
                <a:spcPts val="600"/>
              </a:spcAft>
            </a:pPr>
            <a:r>
              <a:rPr lang="en-US" sz="2800" b="1">
                <a:solidFill>
                  <a:srgbClr val="FCD5B5"/>
                </a:solidFill>
                <a:latin typeface="Calibri" pitchFamily="-111" charset="0"/>
              </a:rPr>
              <a:t>Origins of Attachment:</a:t>
            </a:r>
          </a:p>
          <a:p>
            <a:pPr algn="ctr">
              <a:lnSpc>
                <a:spcPts val="2400"/>
              </a:lnSpc>
              <a:spcAft>
                <a:spcPts val="600"/>
              </a:spcAft>
            </a:pPr>
            <a:r>
              <a:rPr lang="en-US" sz="2800" b="1">
                <a:solidFill>
                  <a:srgbClr val="FCD5B5"/>
                </a:solidFill>
                <a:latin typeface="Calibri" pitchFamily="-111" charset="0"/>
              </a:rPr>
              <a:t> Familiarity</a:t>
            </a:r>
          </a:p>
          <a:p>
            <a:pPr>
              <a:lnSpc>
                <a:spcPts val="2400"/>
              </a:lnSpc>
              <a:spcAft>
                <a:spcPts val="600"/>
              </a:spcAft>
              <a:buFont typeface="Wingdings" pitchFamily="-111" charset="2"/>
              <a:buChar char="§"/>
            </a:pPr>
            <a:r>
              <a:rPr lang="en-US" sz="2800">
                <a:solidFill>
                  <a:srgbClr val="F8F6E3"/>
                </a:solidFill>
                <a:latin typeface="Calibri" pitchFamily="-111" charset="0"/>
              </a:rPr>
              <a:t>Most creatures tend to attach to caregivers who have become </a:t>
            </a:r>
            <a:r>
              <a:rPr lang="en-US" sz="2800" b="1">
                <a:solidFill>
                  <a:srgbClr val="FAC090"/>
                </a:solidFill>
                <a:latin typeface="Calibri" pitchFamily="-111" charset="0"/>
              </a:rPr>
              <a:t>familiar</a:t>
            </a:r>
            <a:r>
              <a:rPr lang="en-US" sz="2800">
                <a:solidFill>
                  <a:srgbClr val="F8F6E3"/>
                </a:solidFill>
                <a:latin typeface="Calibri" pitchFamily="-111" charset="0"/>
              </a:rPr>
              <a:t>.</a:t>
            </a:r>
          </a:p>
          <a:p>
            <a:pPr>
              <a:lnSpc>
                <a:spcPts val="2400"/>
              </a:lnSpc>
              <a:spcAft>
                <a:spcPts val="600"/>
              </a:spcAft>
              <a:buFont typeface="Wingdings" pitchFamily="-111" charset="2"/>
              <a:buChar char="§"/>
            </a:pPr>
            <a:r>
              <a:rPr lang="en-US" sz="2800">
                <a:solidFill>
                  <a:srgbClr val="F8F6E3"/>
                </a:solidFill>
                <a:latin typeface="Calibri" pitchFamily="-111" charset="0"/>
              </a:rPr>
              <a:t>Birds have a </a:t>
            </a:r>
            <a:r>
              <a:rPr lang="en-US" sz="2800" b="1">
                <a:solidFill>
                  <a:srgbClr val="FAC090"/>
                </a:solidFill>
                <a:latin typeface="Calibri" pitchFamily="-111" charset="0"/>
              </a:rPr>
              <a:t>critical period</a:t>
            </a:r>
            <a:r>
              <a:rPr lang="en-US" sz="2800">
                <a:solidFill>
                  <a:srgbClr val="F8F6E3"/>
                </a:solidFill>
                <a:latin typeface="Calibri" pitchFamily="-111" charset="0"/>
              </a:rPr>
              <a:t>, hours after hatching, during which they might </a:t>
            </a:r>
            <a:r>
              <a:rPr lang="en-US" sz="2800" b="1">
                <a:solidFill>
                  <a:srgbClr val="FAC090"/>
                </a:solidFill>
                <a:latin typeface="Calibri" pitchFamily="-111" charset="0"/>
              </a:rPr>
              <a:t>imprint</a:t>
            </a:r>
            <a:r>
              <a:rPr lang="en-US" sz="2800" i="1">
                <a:solidFill>
                  <a:srgbClr val="F8F6E3"/>
                </a:solidFill>
                <a:latin typeface="Calibri" pitchFamily="-111" charset="0"/>
              </a:rPr>
              <a:t>. This means they become rigidly attached</a:t>
            </a:r>
            <a:r>
              <a:rPr lang="en-US" sz="2800">
                <a:solidFill>
                  <a:srgbClr val="F8F6E3"/>
                </a:solidFill>
                <a:latin typeface="Calibri" pitchFamily="-111" charset="0"/>
              </a:rPr>
              <a:t> to the first moving object they see.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0"/>
            <a:ext cx="9144000" cy="1236663"/>
          </a:xfrm>
          <a:solidFill>
            <a:srgbClr val="444EA2"/>
          </a:solidFill>
        </p:spPr>
        <p:txBody>
          <a:bodyPr lIns="274320"/>
          <a:lstStyle/>
          <a:p>
            <a:pPr algn="l" eaLnBrk="1" hangingPunct="1">
              <a:lnSpc>
                <a:spcPts val="4200"/>
              </a:lnSpc>
            </a:pPr>
            <a:r>
              <a:rPr lang="en-US" b="1">
                <a:solidFill>
                  <a:srgbClr val="F8F6E3"/>
                </a:solidFill>
              </a:rPr>
              <a:t>Attachment Variation: </a:t>
            </a:r>
            <a:br>
              <a:rPr lang="en-US" b="1">
                <a:solidFill>
                  <a:srgbClr val="F8F6E3"/>
                </a:solidFill>
              </a:rPr>
            </a:br>
            <a:r>
              <a:rPr lang="en-US" b="1">
                <a:solidFill>
                  <a:srgbClr val="F8F6E3"/>
                </a:solidFill>
              </a:rPr>
              <a:t>Styles of Dealing with Separation</a:t>
            </a:r>
          </a:p>
        </p:txBody>
      </p:sp>
      <p:sp>
        <p:nvSpPr>
          <p:cNvPr id="3" name="Content Placeholder 2"/>
          <p:cNvSpPr>
            <a:spLocks noGrp="1"/>
          </p:cNvSpPr>
          <p:nvPr>
            <p:ph idx="1"/>
          </p:nvPr>
        </p:nvSpPr>
        <p:spPr>
          <a:xfrm>
            <a:off x="296863" y="1255713"/>
            <a:ext cx="4092575" cy="1898650"/>
          </a:xfrm>
        </p:spPr>
        <p:txBody>
          <a:bodyPr/>
          <a:lstStyle/>
          <a:p>
            <a:pPr marL="0" indent="0" eaLnBrk="1" hangingPunct="1">
              <a:lnSpc>
                <a:spcPts val="2200"/>
              </a:lnSpc>
              <a:spcAft>
                <a:spcPts val="600"/>
              </a:spcAft>
              <a:buClr>
                <a:schemeClr val="tx1"/>
              </a:buClr>
              <a:buFont typeface="Arial" pitchFamily="-111" charset="0"/>
              <a:buNone/>
            </a:pPr>
            <a:r>
              <a:rPr lang="en-US" sz="2600">
                <a:solidFill>
                  <a:srgbClr val="000000"/>
                </a:solidFill>
              </a:rPr>
              <a:t>The degree and style of parent-child attachment has been tested by Mary Ainsworth in the “s</a:t>
            </a:r>
            <a:r>
              <a:rPr lang="en-US" sz="2600" b="1">
                <a:solidFill>
                  <a:srgbClr val="444EA2"/>
                </a:solidFill>
              </a:rPr>
              <a:t>trange situations</a:t>
            </a:r>
            <a:r>
              <a:rPr lang="en-US" sz="2600">
                <a:solidFill>
                  <a:srgbClr val="000000"/>
                </a:solidFill>
              </a:rPr>
              <a:t>” test. In this test, a child is observed as:</a:t>
            </a:r>
          </a:p>
          <a:p>
            <a:pPr marL="0" indent="0" eaLnBrk="1" hangingPunct="1">
              <a:lnSpc>
                <a:spcPts val="2200"/>
              </a:lnSpc>
              <a:spcAft>
                <a:spcPts val="600"/>
              </a:spcAft>
              <a:buClr>
                <a:schemeClr val="tx1"/>
              </a:buClr>
              <a:buFont typeface="Calibri" pitchFamily="-111" charset="0"/>
              <a:buAutoNum type="arabicPeriod"/>
            </a:pPr>
            <a:r>
              <a:rPr lang="en-US" sz="2600">
                <a:solidFill>
                  <a:srgbClr val="000000"/>
                </a:solidFill>
              </a:rPr>
              <a:t>a mother and infant child are alone </a:t>
            </a:r>
            <a:r>
              <a:rPr lang="en-US" sz="2600" i="1">
                <a:solidFill>
                  <a:srgbClr val="000000"/>
                </a:solidFill>
              </a:rPr>
              <a:t>in an unfamiliar (“strange”) room</a:t>
            </a:r>
            <a:r>
              <a:rPr lang="en-US" sz="2600">
                <a:solidFill>
                  <a:srgbClr val="000000"/>
                </a:solidFill>
              </a:rPr>
              <a:t>; the child explores the room as the mother just sits.</a:t>
            </a:r>
          </a:p>
          <a:p>
            <a:pPr marL="0" indent="0" eaLnBrk="1" hangingPunct="1">
              <a:lnSpc>
                <a:spcPts val="2200"/>
              </a:lnSpc>
              <a:spcAft>
                <a:spcPts val="600"/>
              </a:spcAft>
              <a:buClr>
                <a:schemeClr val="tx1"/>
              </a:buClr>
              <a:buFont typeface="Calibri" pitchFamily="-111" charset="0"/>
              <a:buAutoNum type="arabicPeriod"/>
            </a:pPr>
            <a:r>
              <a:rPr lang="en-US" sz="2600">
                <a:solidFill>
                  <a:srgbClr val="000000"/>
                </a:solidFill>
              </a:rPr>
              <a:t>a stranger enters the room, talks to the mother, and approaches the child; the </a:t>
            </a:r>
            <a:r>
              <a:rPr lang="en-US" sz="2600" i="1">
                <a:solidFill>
                  <a:srgbClr val="000000"/>
                </a:solidFill>
              </a:rPr>
              <a:t>mother leaves the room</a:t>
            </a:r>
            <a:r>
              <a:rPr lang="en-US" sz="2600">
                <a:solidFill>
                  <a:srgbClr val="000000"/>
                </a:solidFill>
              </a:rPr>
              <a:t>.</a:t>
            </a:r>
          </a:p>
          <a:p>
            <a:pPr marL="0" indent="0" eaLnBrk="1" hangingPunct="1">
              <a:lnSpc>
                <a:spcPts val="2200"/>
              </a:lnSpc>
              <a:spcAft>
                <a:spcPts val="600"/>
              </a:spcAft>
              <a:buClr>
                <a:schemeClr val="tx1"/>
              </a:buClr>
              <a:buFont typeface="Calibri" pitchFamily="-111" charset="0"/>
              <a:buAutoNum type="arabicPeriod"/>
            </a:pPr>
            <a:r>
              <a:rPr lang="en-US" sz="2600">
                <a:solidFill>
                  <a:srgbClr val="000000"/>
                </a:solidFill>
              </a:rPr>
              <a:t>After a few moments, the </a:t>
            </a:r>
            <a:r>
              <a:rPr lang="en-US" sz="2600" i="1">
                <a:solidFill>
                  <a:srgbClr val="000000"/>
                </a:solidFill>
              </a:rPr>
              <a:t>mother returns</a:t>
            </a:r>
            <a:r>
              <a:rPr lang="en-US" sz="2600">
                <a:solidFill>
                  <a:srgbClr val="000000"/>
                </a:solidFill>
              </a:rPr>
              <a:t>. </a:t>
            </a:r>
          </a:p>
        </p:txBody>
      </p:sp>
      <p:sp>
        <p:nvSpPr>
          <p:cNvPr id="9" name="Content Placeholder 2"/>
          <p:cNvSpPr txBox="1">
            <a:spLocks/>
          </p:cNvSpPr>
          <p:nvPr/>
        </p:nvSpPr>
        <p:spPr bwMode="auto">
          <a:xfrm>
            <a:off x="4594225" y="1222375"/>
            <a:ext cx="4549775" cy="5635625"/>
          </a:xfrm>
          <a:prstGeom prst="rect">
            <a:avLst/>
          </a:prstGeom>
          <a:solidFill>
            <a:srgbClr val="3AA082"/>
          </a:solidFill>
          <a:ln w="9525">
            <a:noFill/>
            <a:miter lim="800000"/>
            <a:headEnd/>
            <a:tailEnd/>
          </a:ln>
        </p:spPr>
        <p:txBody>
          <a:bodyPr anchor="ctr">
            <a:prstTxWarp prst="textNoShape">
              <a:avLst/>
            </a:prstTxWarp>
          </a:bodyPr>
          <a:lstStyle/>
          <a:p>
            <a:pPr algn="ctr">
              <a:lnSpc>
                <a:spcPts val="2200"/>
              </a:lnSpc>
              <a:spcBef>
                <a:spcPct val="20000"/>
              </a:spcBef>
              <a:spcAft>
                <a:spcPts val="600"/>
              </a:spcAft>
              <a:buFont typeface="Arial" pitchFamily="-111" charset="0"/>
              <a:buNone/>
            </a:pPr>
            <a:r>
              <a:rPr lang="en-US" sz="2600" b="1">
                <a:solidFill>
                  <a:srgbClr val="F8F6E3"/>
                </a:solidFill>
                <a:latin typeface="Calibri" pitchFamily="-111" charset="0"/>
              </a:rPr>
              <a:t>Reactions to Separation and Reunion</a:t>
            </a:r>
          </a:p>
          <a:p>
            <a:pPr>
              <a:lnSpc>
                <a:spcPts val="2200"/>
              </a:lnSpc>
              <a:spcBef>
                <a:spcPct val="20000"/>
              </a:spcBef>
              <a:spcAft>
                <a:spcPts val="600"/>
              </a:spcAft>
              <a:buFont typeface="Wingdings" pitchFamily="-111" charset="2"/>
              <a:buChar char="§"/>
            </a:pPr>
            <a:r>
              <a:rPr lang="en-US" sz="2600" b="1">
                <a:solidFill>
                  <a:srgbClr val="FAC090"/>
                </a:solidFill>
                <a:latin typeface="Calibri" pitchFamily="-111" charset="0"/>
              </a:rPr>
              <a:t>Secure attachment</a:t>
            </a:r>
            <a:r>
              <a:rPr lang="en-US" sz="2600">
                <a:solidFill>
                  <a:srgbClr val="F8F6E3"/>
                </a:solidFill>
                <a:latin typeface="Calibri" pitchFamily="-111" charset="0"/>
              </a:rPr>
              <a:t>: most children (60 percent) feel distress when mother leaves, and seek contact with her when she returns</a:t>
            </a:r>
          </a:p>
          <a:p>
            <a:pPr>
              <a:lnSpc>
                <a:spcPts val="2200"/>
              </a:lnSpc>
              <a:spcBef>
                <a:spcPct val="20000"/>
              </a:spcBef>
              <a:spcAft>
                <a:spcPts val="600"/>
              </a:spcAft>
              <a:buFont typeface="Wingdings" pitchFamily="-111" charset="2"/>
              <a:buChar char="§"/>
            </a:pPr>
            <a:r>
              <a:rPr lang="en-US" sz="2600" b="1">
                <a:solidFill>
                  <a:srgbClr val="FAC090"/>
                </a:solidFill>
                <a:latin typeface="Calibri" pitchFamily="-111" charset="0"/>
              </a:rPr>
              <a:t>Insecure attachment</a:t>
            </a:r>
            <a:r>
              <a:rPr lang="en-US" sz="2600">
                <a:solidFill>
                  <a:srgbClr val="F8F6E3"/>
                </a:solidFill>
                <a:latin typeface="Calibri" pitchFamily="-111" charset="0"/>
              </a:rPr>
              <a:t> (anxious style): clinging to mother, less likely to explore environment, and may get loudly upset with mother’s departure and remain upset when she returns </a:t>
            </a:r>
          </a:p>
          <a:p>
            <a:pPr>
              <a:lnSpc>
                <a:spcPts val="2200"/>
              </a:lnSpc>
              <a:spcBef>
                <a:spcPct val="20000"/>
              </a:spcBef>
              <a:spcAft>
                <a:spcPts val="600"/>
              </a:spcAft>
              <a:buFont typeface="Wingdings" pitchFamily="-111" charset="2"/>
              <a:buChar char="§"/>
            </a:pPr>
            <a:r>
              <a:rPr lang="en-US" sz="2600" b="1">
                <a:solidFill>
                  <a:srgbClr val="FAC090"/>
                </a:solidFill>
                <a:latin typeface="Calibri" pitchFamily="-111" charset="0"/>
              </a:rPr>
              <a:t>Insecure attachment</a:t>
            </a:r>
            <a:r>
              <a:rPr lang="en-US" sz="2600">
                <a:solidFill>
                  <a:srgbClr val="F8F6E3"/>
                </a:solidFill>
                <a:latin typeface="Calibri" pitchFamily="-111" charset="0"/>
              </a:rPr>
              <a:t> (avoidant style): seeming indifferent to mother’s departure and return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500"/>
                                        <p:tgtEl>
                                          <p:spTgt spid="9">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fade">
                                      <p:cBhvr>
                                        <p:cTn id="4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 name="Rectangle 44"/>
          <p:cNvSpPr/>
          <p:nvPr/>
        </p:nvSpPr>
        <p:spPr>
          <a:xfrm>
            <a:off x="4297363" y="2870200"/>
            <a:ext cx="4751387" cy="4005263"/>
          </a:xfrm>
          <a:prstGeom prst="rect">
            <a:avLst/>
          </a:prstGeom>
          <a:solidFill>
            <a:srgbClr val="F8F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p:nvSpPr>
        <p:spPr>
          <a:xfrm>
            <a:off x="212725" y="2852738"/>
            <a:ext cx="3932238" cy="4005262"/>
          </a:xfrm>
          <a:prstGeom prst="rect">
            <a:avLst/>
          </a:prstGeom>
          <a:solidFill>
            <a:srgbClr val="F8F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1924" name="Content Placeholder 2"/>
          <p:cNvSpPr>
            <a:spLocks noGrp="1"/>
          </p:cNvSpPr>
          <p:nvPr>
            <p:ph idx="1"/>
          </p:nvPr>
        </p:nvSpPr>
        <p:spPr>
          <a:xfrm>
            <a:off x="134938" y="80963"/>
            <a:ext cx="8913812" cy="857250"/>
          </a:xfrm>
          <a:prstGeom prst="roundRect">
            <a:avLst>
              <a:gd name="adj" fmla="val 16667"/>
            </a:avLst>
          </a:prstGeom>
          <a:solidFill>
            <a:srgbClr val="A0366C"/>
          </a:solidFill>
        </p:spPr>
        <p:txBody>
          <a:bodyPr/>
          <a:lstStyle/>
          <a:p>
            <a:pPr algn="ctr" eaLnBrk="1" hangingPunct="1">
              <a:lnSpc>
                <a:spcPts val="2800"/>
              </a:lnSpc>
              <a:spcAft>
                <a:spcPts val="600"/>
              </a:spcAft>
              <a:buFont typeface="Arial" pitchFamily="-111" charset="0"/>
              <a:buNone/>
            </a:pPr>
            <a:r>
              <a:rPr lang="en-US" b="1">
                <a:solidFill>
                  <a:srgbClr val="F8F6E3"/>
                </a:solidFill>
              </a:rPr>
              <a:t>What causes these different attachment styles:</a:t>
            </a:r>
            <a:br>
              <a:rPr lang="en-US" b="1">
                <a:solidFill>
                  <a:srgbClr val="F8F6E3"/>
                </a:solidFill>
              </a:rPr>
            </a:br>
            <a:r>
              <a:rPr lang="en-US" b="1">
                <a:solidFill>
                  <a:srgbClr val="F8F6E3"/>
                </a:solidFill>
              </a:rPr>
              <a:t>nature or nurture?</a:t>
            </a:r>
            <a:endParaRPr lang="en-US" i="1">
              <a:solidFill>
                <a:srgbClr val="F8F6E3"/>
              </a:solidFill>
            </a:endParaRPr>
          </a:p>
        </p:txBody>
      </p:sp>
      <p:sp>
        <p:nvSpPr>
          <p:cNvPr id="9" name="Content Placeholder 2"/>
          <p:cNvSpPr txBox="1">
            <a:spLocks/>
          </p:cNvSpPr>
          <p:nvPr/>
        </p:nvSpPr>
        <p:spPr bwMode="auto">
          <a:xfrm>
            <a:off x="4286250" y="1717675"/>
            <a:ext cx="4762500" cy="1152525"/>
          </a:xfrm>
          <a:prstGeom prst="rect">
            <a:avLst/>
          </a:prstGeom>
          <a:solidFill>
            <a:srgbClr val="3AA082"/>
          </a:solidFill>
          <a:ln w="9525">
            <a:noFill/>
            <a:miter lim="800000"/>
            <a:headEnd/>
            <a:tailEnd/>
          </a:ln>
        </p:spPr>
        <p:txBody>
          <a:bodyPr>
            <a:prstTxWarp prst="textNoShape">
              <a:avLst/>
            </a:prstTxWarp>
          </a:bodyPr>
          <a:lstStyle/>
          <a:p>
            <a:pPr>
              <a:lnSpc>
                <a:spcPts val="2000"/>
              </a:lnSpc>
              <a:spcBef>
                <a:spcPct val="20000"/>
              </a:spcBef>
              <a:spcAft>
                <a:spcPts val="600"/>
              </a:spcAft>
              <a:buFont typeface="Arial" pitchFamily="-111" charset="0"/>
              <a:buNone/>
            </a:pPr>
            <a:r>
              <a:rPr lang="en-US" sz="2400">
                <a:solidFill>
                  <a:srgbClr val="F8F6E3"/>
                </a:solidFill>
                <a:latin typeface="Calibri" pitchFamily="-111" charset="0"/>
              </a:rPr>
              <a:t>Is the behavior a reaction to the way the parents have interacted with the child previously? If so, is that caused by the</a:t>
            </a:r>
            <a:r>
              <a:rPr lang="en-US" sz="2400">
                <a:latin typeface="Calibri" pitchFamily="-111" charset="0"/>
              </a:rPr>
              <a:t> </a:t>
            </a:r>
            <a:r>
              <a:rPr lang="en-US" sz="2400" b="1">
                <a:solidFill>
                  <a:srgbClr val="FAC090"/>
                </a:solidFill>
                <a:latin typeface="Calibri" pitchFamily="-111" charset="0"/>
              </a:rPr>
              <a:t>parenting behavior</a:t>
            </a:r>
            <a:r>
              <a:rPr lang="en-US" sz="2400">
                <a:solidFill>
                  <a:srgbClr val="F8F6E3"/>
                </a:solidFill>
                <a:latin typeface="Calibri" pitchFamily="-111" charset="0"/>
              </a:rPr>
              <a:t>?</a:t>
            </a:r>
          </a:p>
        </p:txBody>
      </p:sp>
      <p:sp>
        <p:nvSpPr>
          <p:cNvPr id="8" name="Rectangle 7"/>
          <p:cNvSpPr>
            <a:spLocks noChangeArrowheads="1"/>
          </p:cNvSpPr>
          <p:nvPr/>
        </p:nvSpPr>
        <p:spPr bwMode="auto">
          <a:xfrm>
            <a:off x="212725" y="1703388"/>
            <a:ext cx="3932238" cy="1149350"/>
          </a:xfrm>
          <a:prstGeom prst="rect">
            <a:avLst/>
          </a:prstGeom>
          <a:solidFill>
            <a:srgbClr val="3AA082"/>
          </a:solidFill>
          <a:ln w="9525">
            <a:noFill/>
            <a:miter lim="800000"/>
            <a:headEnd/>
            <a:tailEnd/>
          </a:ln>
        </p:spPr>
        <p:txBody>
          <a:bodyPr>
            <a:prstTxWarp prst="textNoShape">
              <a:avLst/>
            </a:prstTxWarp>
            <a:spAutoFit/>
          </a:bodyPr>
          <a:lstStyle/>
          <a:p>
            <a:pPr>
              <a:lnSpc>
                <a:spcPts val="2000"/>
              </a:lnSpc>
              <a:spcAft>
                <a:spcPts val="600"/>
              </a:spcAft>
            </a:pPr>
            <a:r>
              <a:rPr lang="en-US" sz="2400">
                <a:solidFill>
                  <a:srgbClr val="F8F6E3"/>
                </a:solidFill>
                <a:latin typeface="Calibri" pitchFamily="-111" charset="0"/>
              </a:rPr>
              <a:t>Is the “strange situations” behavior mainly a function of the child’s inborn </a:t>
            </a:r>
            <a:r>
              <a:rPr lang="en-US" sz="2400" b="1">
                <a:solidFill>
                  <a:srgbClr val="FAC090"/>
                </a:solidFill>
                <a:latin typeface="Calibri" pitchFamily="-111" charset="0"/>
              </a:rPr>
              <a:t>temperament</a:t>
            </a:r>
            <a:r>
              <a:rPr lang="en-US" sz="2400">
                <a:solidFill>
                  <a:srgbClr val="F8F6E3"/>
                </a:solidFill>
                <a:latin typeface="Calibri" pitchFamily="-111" charset="0"/>
              </a:rPr>
              <a:t>?</a:t>
            </a:r>
          </a:p>
        </p:txBody>
      </p:sp>
      <p:cxnSp>
        <p:nvCxnSpPr>
          <p:cNvPr id="11" name="Elbow Connector 10"/>
          <p:cNvCxnSpPr>
            <a:stCxn id="81924" idx="2"/>
            <a:endCxn id="8" idx="0"/>
          </p:cNvCxnSpPr>
          <p:nvPr/>
        </p:nvCxnSpPr>
        <p:spPr>
          <a:xfrm rot="5400000">
            <a:off x="3003550" y="114301"/>
            <a:ext cx="765175" cy="2413000"/>
          </a:xfrm>
          <a:prstGeom prst="bentConnector3">
            <a:avLst>
              <a:gd name="adj1" fmla="val 50000"/>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9" idx="0"/>
          </p:cNvCxnSpPr>
          <p:nvPr/>
        </p:nvCxnSpPr>
        <p:spPr>
          <a:xfrm rot="16200000" flipH="1">
            <a:off x="5752307" y="802481"/>
            <a:ext cx="952500" cy="877887"/>
          </a:xfrm>
          <a:prstGeom prst="bentConnector3">
            <a:avLst>
              <a:gd name="adj1" fmla="val 50000"/>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a:spLocks noChangeArrowheads="1"/>
          </p:cNvSpPr>
          <p:nvPr/>
        </p:nvSpPr>
        <p:spPr bwMode="auto">
          <a:xfrm>
            <a:off x="0" y="2868613"/>
            <a:ext cx="4144963" cy="3836987"/>
          </a:xfrm>
          <a:prstGeom prst="rect">
            <a:avLst/>
          </a:prstGeom>
          <a:noFill/>
          <a:ln w="9525">
            <a:noFill/>
            <a:miter lim="800000"/>
            <a:headEnd/>
            <a:tailEnd/>
          </a:ln>
        </p:spPr>
        <p:txBody>
          <a:bodyPr>
            <a:prstTxWarp prst="textNoShape">
              <a:avLst/>
            </a:prstTxWarp>
            <a:spAutoFit/>
          </a:bodyPr>
          <a:lstStyle/>
          <a:p>
            <a:pPr marL="342900" indent="-342900">
              <a:lnSpc>
                <a:spcPts val="2000"/>
              </a:lnSpc>
              <a:spcAft>
                <a:spcPts val="600"/>
              </a:spcAft>
              <a:buClr>
                <a:schemeClr val="tx1"/>
              </a:buClr>
              <a:buFont typeface="Wingdings" pitchFamily="-111" charset="2"/>
              <a:buChar char="§"/>
            </a:pPr>
            <a:r>
              <a:rPr lang="en-US" sz="2400" b="1">
                <a:solidFill>
                  <a:srgbClr val="444EA2"/>
                </a:solidFill>
                <a:latin typeface="Calibri" pitchFamily="-111" charset="0"/>
              </a:rPr>
              <a:t>Temperament</a:t>
            </a:r>
            <a:r>
              <a:rPr lang="en-US" sz="2400">
                <a:latin typeface="Calibri" pitchFamily="-111" charset="0"/>
              </a:rPr>
              <a:t> refers to </a:t>
            </a:r>
            <a:r>
              <a:rPr lang="en-US" sz="2400" i="1">
                <a:latin typeface="Calibri" pitchFamily="-111" charset="0"/>
              </a:rPr>
              <a:t>a person’s characteristic style and intensity of </a:t>
            </a:r>
            <a:r>
              <a:rPr lang="en-US" sz="2400" b="1" i="1">
                <a:latin typeface="Calibri" pitchFamily="-111" charset="0"/>
              </a:rPr>
              <a:t>emotional reactivity</a:t>
            </a:r>
            <a:r>
              <a:rPr lang="en-US" sz="2400">
                <a:latin typeface="Calibri" pitchFamily="-111" charset="0"/>
              </a:rPr>
              <a:t>.</a:t>
            </a:r>
          </a:p>
          <a:p>
            <a:pPr marL="342900" indent="-342900">
              <a:lnSpc>
                <a:spcPts val="2000"/>
              </a:lnSpc>
              <a:spcAft>
                <a:spcPts val="600"/>
              </a:spcAft>
              <a:buClr>
                <a:schemeClr val="tx1"/>
              </a:buClr>
              <a:buFont typeface="Wingdings" pitchFamily="-111" charset="2"/>
              <a:buChar char="§"/>
            </a:pPr>
            <a:r>
              <a:rPr lang="en-US" sz="2400">
                <a:latin typeface="Calibri" pitchFamily="-111" charset="0"/>
              </a:rPr>
              <a:t>Some infants have an “easy” temperament; they are happy, relaxed, and calm, with predictable rhythms of needing to eat and sleep.</a:t>
            </a:r>
          </a:p>
          <a:p>
            <a:pPr marL="342900" indent="-342900">
              <a:lnSpc>
                <a:spcPts val="2000"/>
              </a:lnSpc>
              <a:spcAft>
                <a:spcPts val="600"/>
              </a:spcAft>
              <a:buClr>
                <a:schemeClr val="tx1"/>
              </a:buClr>
              <a:buFont typeface="Wingdings" pitchFamily="-111" charset="2"/>
              <a:buChar char="§"/>
            </a:pPr>
            <a:r>
              <a:rPr lang="en-US" sz="2400">
                <a:latin typeface="Calibri" pitchFamily="-111" charset="0"/>
              </a:rPr>
              <a:t>Some infants seem to be “difficult”; they are irritable, with unpredictable needs and behavior, and intense reactions.</a:t>
            </a:r>
          </a:p>
        </p:txBody>
      </p:sp>
      <p:sp>
        <p:nvSpPr>
          <p:cNvPr id="38" name="Rectangle 37"/>
          <p:cNvSpPr>
            <a:spLocks noChangeArrowheads="1"/>
          </p:cNvSpPr>
          <p:nvPr/>
        </p:nvSpPr>
        <p:spPr bwMode="auto">
          <a:xfrm>
            <a:off x="4286250" y="3016250"/>
            <a:ext cx="4762500" cy="3067050"/>
          </a:xfrm>
          <a:prstGeom prst="rect">
            <a:avLst/>
          </a:prstGeom>
          <a:noFill/>
          <a:ln w="9525">
            <a:noFill/>
            <a:miter lim="800000"/>
            <a:headEnd/>
            <a:tailEnd/>
          </a:ln>
        </p:spPr>
        <p:txBody>
          <a:bodyPr>
            <a:prstTxWarp prst="textNoShape">
              <a:avLst/>
            </a:prstTxWarp>
            <a:spAutoFit/>
          </a:bodyPr>
          <a:lstStyle/>
          <a:p>
            <a:pPr marL="342900" indent="-342900">
              <a:lnSpc>
                <a:spcPts val="2000"/>
              </a:lnSpc>
              <a:spcAft>
                <a:spcPts val="600"/>
              </a:spcAft>
              <a:buFont typeface="Wingdings" pitchFamily="-111" charset="2"/>
              <a:buChar char="§"/>
            </a:pPr>
            <a:r>
              <a:rPr lang="en-US" sz="2400">
                <a:latin typeface="Calibri" pitchFamily="-111" charset="0"/>
              </a:rPr>
              <a:t>Mary Ainsworth believed that sensitive, responsive, calm parenting is correlated with the secure attachment style.</a:t>
            </a:r>
          </a:p>
          <a:p>
            <a:pPr marL="342900" indent="-342900">
              <a:lnSpc>
                <a:spcPts val="2000"/>
              </a:lnSpc>
              <a:spcAft>
                <a:spcPts val="600"/>
              </a:spcAft>
              <a:buFont typeface="Wingdings" pitchFamily="-111" charset="2"/>
              <a:buChar char="§"/>
            </a:pPr>
            <a:r>
              <a:rPr lang="en-US" sz="2400">
                <a:latin typeface="Calibri" pitchFamily="-111" charset="0"/>
              </a:rPr>
              <a:t>Monkeys with unresponsive artificial mothers showed anxious insecure attachment.</a:t>
            </a:r>
          </a:p>
          <a:p>
            <a:pPr marL="342900" indent="-342900">
              <a:lnSpc>
                <a:spcPts val="2000"/>
              </a:lnSpc>
              <a:spcAft>
                <a:spcPts val="600"/>
              </a:spcAft>
              <a:buFont typeface="Wingdings" pitchFamily="-111" charset="2"/>
              <a:buChar char="§"/>
            </a:pPr>
            <a:r>
              <a:rPr lang="en-US" sz="2400">
                <a:latin typeface="Calibri" pitchFamily="-111" charset="0"/>
              </a:rPr>
              <a:t>Training in sensitive responding for parents of temperamentally-difficult children led to doubled rates of secure attachment.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22" presetClass="entr" presetSubtype="1"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500"/>
                                        <p:tgtEl>
                                          <p:spTgt spid="3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xEl>
                                              <p:pRg st="1" end="1"/>
                                            </p:txEl>
                                          </p:spTgt>
                                        </p:tgtEl>
                                        <p:attrNameLst>
                                          <p:attrName>style.visibility</p:attrName>
                                        </p:attrNameLst>
                                      </p:cBhvr>
                                      <p:to>
                                        <p:strVal val="visible"/>
                                      </p:to>
                                    </p:set>
                                    <p:animEffect transition="in" filter="fade">
                                      <p:cBhvr>
                                        <p:cTn id="32" dur="500"/>
                                        <p:tgtEl>
                                          <p:spTgt spid="3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xEl>
                                              <p:pRg st="2" end="2"/>
                                            </p:txEl>
                                          </p:spTgt>
                                        </p:tgtEl>
                                        <p:attrNameLst>
                                          <p:attrName>style.visibility</p:attrName>
                                        </p:attrNameLst>
                                      </p:cBhvr>
                                      <p:to>
                                        <p:strVal val="visible"/>
                                      </p:to>
                                    </p:set>
                                    <p:animEffect transition="in" filter="fade">
                                      <p:cBhvr>
                                        <p:cTn id="37" dur="500"/>
                                        <p:tgtEl>
                                          <p:spTgt spid="37">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xEl>
                                              <p:pRg st="0" end="0"/>
                                            </p:txEl>
                                          </p:spTgt>
                                        </p:tgtEl>
                                        <p:attrNameLst>
                                          <p:attrName>style.visibility</p:attrName>
                                        </p:attrNameLst>
                                      </p:cBhvr>
                                      <p:to>
                                        <p:strVal val="visible"/>
                                      </p:to>
                                    </p:set>
                                    <p:animEffect transition="in" filter="fade">
                                      <p:cBhvr>
                                        <p:cTn id="45" dur="500"/>
                                        <p:tgtEl>
                                          <p:spTgt spid="38">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xEl>
                                              <p:pRg st="1" end="1"/>
                                            </p:txEl>
                                          </p:spTgt>
                                        </p:tgtEl>
                                        <p:attrNameLst>
                                          <p:attrName>style.visibility</p:attrName>
                                        </p:attrNameLst>
                                      </p:cBhvr>
                                      <p:to>
                                        <p:strVal val="visible"/>
                                      </p:to>
                                    </p:set>
                                    <p:animEffect transition="in" filter="fade">
                                      <p:cBhvr>
                                        <p:cTn id="50" dur="500"/>
                                        <p:tgtEl>
                                          <p:spTgt spid="38">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xEl>
                                              <p:pRg st="2" end="2"/>
                                            </p:txEl>
                                          </p:spTgt>
                                        </p:tgtEl>
                                        <p:attrNameLst>
                                          <p:attrName>style.visibility</p:attrName>
                                        </p:attrNameLst>
                                      </p:cBhvr>
                                      <p:to>
                                        <p:strVal val="visible"/>
                                      </p:to>
                                    </p:set>
                                    <p:animEffect transition="in" filter="fade">
                                      <p:cBhvr>
                                        <p:cTn id="55"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9" grpId="0" animBg="1"/>
      <p:bldP spid="8" grpId="0" animBg="1"/>
      <p:bldP spid="37" grpId="0" build="p"/>
      <p:bldP spid="38"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70" name="Picture 3"/>
          <p:cNvPicPr>
            <a:picLocks noChangeAspect="1"/>
          </p:cNvPicPr>
          <p:nvPr/>
        </p:nvPicPr>
        <p:blipFill>
          <a:blip r:embed="rId3"/>
          <a:srcRect/>
          <a:stretch>
            <a:fillRect/>
          </a:stretch>
        </p:blipFill>
        <p:spPr bwMode="auto">
          <a:xfrm>
            <a:off x="4035425" y="0"/>
            <a:ext cx="5108575" cy="6858000"/>
          </a:xfrm>
          <a:prstGeom prst="rect">
            <a:avLst/>
          </a:prstGeom>
          <a:noFill/>
          <a:ln w="9525">
            <a:noFill/>
            <a:miter lim="800000"/>
            <a:headEnd/>
            <a:tailEnd/>
          </a:ln>
        </p:spPr>
      </p:pic>
      <p:sp>
        <p:nvSpPr>
          <p:cNvPr id="83971" name="Title 1"/>
          <p:cNvSpPr>
            <a:spLocks noGrp="1"/>
          </p:cNvSpPr>
          <p:nvPr>
            <p:ph type="title"/>
          </p:nvPr>
        </p:nvSpPr>
        <p:spPr>
          <a:xfrm>
            <a:off x="533400" y="595313"/>
            <a:ext cx="3097213" cy="1143000"/>
          </a:xfrm>
        </p:spPr>
        <p:txBody>
          <a:bodyPr/>
          <a:lstStyle/>
          <a:p>
            <a:pPr eaLnBrk="1" hangingPunct="1">
              <a:lnSpc>
                <a:spcPts val="3600"/>
              </a:lnSpc>
            </a:pPr>
            <a:r>
              <a:rPr lang="en-US" sz="5400" b="1">
                <a:solidFill>
                  <a:srgbClr val="444EA2"/>
                </a:solidFill>
                <a:ea typeface="MS PGothic" pitchFamily="34" charset="-128"/>
                <a:cs typeface="MS PGothic" pitchFamily="34" charset="-128"/>
              </a:rPr>
              <a:t>Fathers Count Too</a:t>
            </a:r>
          </a:p>
        </p:txBody>
      </p:sp>
      <p:sp>
        <p:nvSpPr>
          <p:cNvPr id="3" name="Content Placeholder 2"/>
          <p:cNvSpPr>
            <a:spLocks noGrp="1"/>
          </p:cNvSpPr>
          <p:nvPr>
            <p:ph idx="1"/>
          </p:nvPr>
        </p:nvSpPr>
        <p:spPr>
          <a:xfrm>
            <a:off x="239713" y="1954213"/>
            <a:ext cx="3635375" cy="2732087"/>
          </a:xfrm>
        </p:spPr>
        <p:txBody>
          <a:bodyPr/>
          <a:lstStyle/>
          <a:p>
            <a:pPr eaLnBrk="1" hangingPunct="1">
              <a:lnSpc>
                <a:spcPts val="2400"/>
              </a:lnSpc>
              <a:buFont typeface="Wingdings" pitchFamily="-111" charset="2"/>
              <a:buChar char="§"/>
            </a:pPr>
            <a:r>
              <a:rPr lang="en-US" sz="2800"/>
              <a:t>Many studies of the impact of parenting have focused on mothers. </a:t>
            </a:r>
          </a:p>
          <a:p>
            <a:pPr eaLnBrk="1" hangingPunct="1">
              <a:lnSpc>
                <a:spcPts val="2400"/>
              </a:lnSpc>
              <a:buFont typeface="Wingdings" pitchFamily="-111" charset="2"/>
              <a:buChar char="§"/>
            </a:pPr>
            <a:r>
              <a:rPr lang="en-US" sz="2800"/>
              <a:t>Correlational studies show a strong relationship between paternal (father) involvement in parenting and the child’s academic success, health, and overall well-being. </a:t>
            </a:r>
          </a:p>
          <a:p>
            <a:pPr eaLnBrk="1" hangingPunct="1">
              <a:lnSpc>
                <a:spcPts val="2400"/>
              </a:lnSpc>
              <a:buFont typeface="Wingdings" pitchFamily="-111" charset="2"/>
              <a:buChar char="§"/>
            </a:pPr>
            <a:endParaRPr lang="en-US" sz="2800"/>
          </a:p>
        </p:txBody>
      </p:sp>
      <p:sp>
        <p:nvSpPr>
          <p:cNvPr id="83973" name="Content Placeholder 2"/>
          <p:cNvSpPr txBox="1">
            <a:spLocks/>
          </p:cNvSpPr>
          <p:nvPr/>
        </p:nvSpPr>
        <p:spPr bwMode="auto">
          <a:xfrm>
            <a:off x="533400" y="4343400"/>
            <a:ext cx="8229600" cy="20574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11" charset="0"/>
              <a:buChar char="•"/>
            </a:pPr>
            <a:endParaRPr lang="en-US" sz="3200">
              <a:latin typeface="Calibri"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a:solidFill>
                  <a:srgbClr val="F8F6E3"/>
                </a:solidFill>
              </a:rPr>
              <a:t> Influences on Separation Anxiety</a:t>
            </a:r>
          </a:p>
        </p:txBody>
      </p:sp>
      <p:pic>
        <p:nvPicPr>
          <p:cNvPr id="86019" name="Picture 23" descr="12673_Myers_Psy_8e_fig"/>
          <p:cNvPicPr>
            <a:picLocks noChangeAspect="1" noChangeArrowheads="1"/>
          </p:cNvPicPr>
          <p:nvPr/>
        </p:nvPicPr>
        <p:blipFill>
          <a:blip r:embed="rId3"/>
          <a:srcRect/>
          <a:stretch>
            <a:fillRect/>
          </a:stretch>
        </p:blipFill>
        <p:spPr bwMode="auto">
          <a:xfrm>
            <a:off x="1230313" y="2617788"/>
            <a:ext cx="6049962" cy="3938587"/>
          </a:xfrm>
          <a:prstGeom prst="rect">
            <a:avLst/>
          </a:prstGeom>
          <a:noFill/>
          <a:ln w="9525">
            <a:noFill/>
            <a:miter lim="800000"/>
            <a:headEnd/>
            <a:tailEnd/>
          </a:ln>
        </p:spPr>
      </p:pic>
      <p:sp>
        <p:nvSpPr>
          <p:cNvPr id="86020" name="Content Placeholder 2"/>
          <p:cNvSpPr>
            <a:spLocks noGrp="1"/>
          </p:cNvSpPr>
          <p:nvPr>
            <p:ph idx="1"/>
          </p:nvPr>
        </p:nvSpPr>
        <p:spPr>
          <a:xfrm>
            <a:off x="228600" y="1355725"/>
            <a:ext cx="8766175" cy="1284288"/>
          </a:xfrm>
        </p:spPr>
        <p:txBody>
          <a:bodyPr/>
          <a:lstStyle/>
          <a:p>
            <a:pPr algn="ctr" eaLnBrk="1" hangingPunct="1">
              <a:lnSpc>
                <a:spcPts val="2800"/>
              </a:lnSpc>
              <a:spcBef>
                <a:spcPct val="0"/>
              </a:spcBef>
              <a:buFont typeface="Arial" pitchFamily="-111" charset="0"/>
              <a:buNone/>
            </a:pPr>
            <a:r>
              <a:rPr lang="en-US" sz="3600"/>
              <a:t>Effects of Environment on Attachment</a:t>
            </a:r>
          </a:p>
          <a:p>
            <a:pPr algn="ctr" eaLnBrk="1" hangingPunct="1">
              <a:lnSpc>
                <a:spcPts val="2800"/>
              </a:lnSpc>
              <a:spcBef>
                <a:spcPct val="0"/>
              </a:spcBef>
              <a:buFont typeface="Arial" pitchFamily="-111" charset="0"/>
              <a:buNone/>
            </a:pPr>
            <a:r>
              <a:rPr lang="en-US" sz="2800"/>
              <a:t>Separation anxiety peaks and fades whether kids are at home or in day care.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a:solidFill>
                  <a:srgbClr val="F8F6E3"/>
                </a:solidFill>
              </a:rPr>
              <a:t>Attachment Styles… </a:t>
            </a:r>
            <a:br>
              <a:rPr lang="en-US" b="1">
                <a:solidFill>
                  <a:srgbClr val="F8F6E3"/>
                </a:solidFill>
              </a:rPr>
            </a:br>
            <a:r>
              <a:rPr lang="en-US" sz="3200" b="1" i="1">
                <a:solidFill>
                  <a:srgbClr val="F8F6E3"/>
                </a:solidFill>
              </a:rPr>
              <a:t>not just about bonding with parents</a:t>
            </a:r>
          </a:p>
        </p:txBody>
      </p:sp>
      <p:sp>
        <p:nvSpPr>
          <p:cNvPr id="3" name="Content Placeholder 2"/>
          <p:cNvSpPr>
            <a:spLocks noGrp="1"/>
          </p:cNvSpPr>
          <p:nvPr>
            <p:ph idx="1"/>
          </p:nvPr>
        </p:nvSpPr>
        <p:spPr>
          <a:xfrm>
            <a:off x="0" y="1309688"/>
            <a:ext cx="3989388" cy="1844675"/>
          </a:xfrm>
        </p:spPr>
        <p:txBody>
          <a:bodyPr/>
          <a:lstStyle/>
          <a:p>
            <a:pPr eaLnBrk="1" hangingPunct="1">
              <a:lnSpc>
                <a:spcPts val="2200"/>
              </a:lnSpc>
              <a:spcAft>
                <a:spcPts val="600"/>
              </a:spcAft>
              <a:buClr>
                <a:schemeClr val="tx1"/>
              </a:buClr>
              <a:buFont typeface="Wingdings" pitchFamily="-111" charset="2"/>
              <a:buChar char="§"/>
            </a:pPr>
            <a:r>
              <a:rPr lang="en-US" sz="2600">
                <a:solidFill>
                  <a:srgbClr val="000000"/>
                </a:solidFill>
              </a:rPr>
              <a:t>Erik Erikson’s concept of </a:t>
            </a:r>
            <a:r>
              <a:rPr lang="en-US" sz="2600" b="1">
                <a:solidFill>
                  <a:srgbClr val="000000"/>
                </a:solidFill>
              </a:rPr>
              <a:t>basic trust</a:t>
            </a:r>
            <a:r>
              <a:rPr lang="en-US" sz="2600">
                <a:solidFill>
                  <a:srgbClr val="000000"/>
                </a:solidFill>
              </a:rPr>
              <a:t> resembles the concept of attachment, but extends beyond the family into </a:t>
            </a:r>
            <a:r>
              <a:rPr lang="en-US" sz="2600" i="1">
                <a:solidFill>
                  <a:srgbClr val="000000"/>
                </a:solidFill>
              </a:rPr>
              <a:t>our feeling of whether the world is predictable and trustworthy</a:t>
            </a:r>
            <a:r>
              <a:rPr lang="en-US" sz="2600">
                <a:solidFill>
                  <a:srgbClr val="000000"/>
                </a:solidFill>
              </a:rPr>
              <a:t>.</a:t>
            </a:r>
          </a:p>
          <a:p>
            <a:pPr eaLnBrk="1" hangingPunct="1">
              <a:lnSpc>
                <a:spcPts val="2200"/>
              </a:lnSpc>
              <a:spcAft>
                <a:spcPts val="600"/>
              </a:spcAft>
              <a:buClr>
                <a:schemeClr val="tx1"/>
              </a:buClr>
              <a:buFont typeface="Wingdings" pitchFamily="-111" charset="2"/>
              <a:buChar char="§"/>
            </a:pPr>
            <a:r>
              <a:rPr lang="en-US" sz="2600">
                <a:solidFill>
                  <a:srgbClr val="000000"/>
                </a:solidFill>
              </a:rPr>
              <a:t>Attachment style may be relevant to our ability to manage and enjoy adult relationships. It may even be relevant to our motivations to achieve or to avoid risks.</a:t>
            </a:r>
          </a:p>
        </p:txBody>
      </p:sp>
      <p:sp>
        <p:nvSpPr>
          <p:cNvPr id="9" name="Content Placeholder 2"/>
          <p:cNvSpPr txBox="1">
            <a:spLocks/>
          </p:cNvSpPr>
          <p:nvPr/>
        </p:nvSpPr>
        <p:spPr bwMode="auto">
          <a:xfrm>
            <a:off x="4092575" y="1131888"/>
            <a:ext cx="5051425" cy="5726112"/>
          </a:xfrm>
          <a:prstGeom prst="rect">
            <a:avLst/>
          </a:prstGeom>
          <a:solidFill>
            <a:srgbClr val="444EA2"/>
          </a:solidFill>
          <a:ln w="9525">
            <a:noFill/>
            <a:miter lim="800000"/>
            <a:headEnd/>
            <a:tailEnd/>
          </a:ln>
        </p:spPr>
        <p:txBody>
          <a:bodyPr anchor="ctr">
            <a:prstTxWarp prst="textNoShape">
              <a:avLst/>
            </a:prstTxWarp>
          </a:bodyPr>
          <a:lstStyle/>
          <a:p>
            <a:pPr algn="ctr">
              <a:lnSpc>
                <a:spcPts val="2200"/>
              </a:lnSpc>
              <a:spcBef>
                <a:spcPct val="20000"/>
              </a:spcBef>
              <a:spcAft>
                <a:spcPts val="600"/>
              </a:spcAft>
              <a:buFont typeface="Arial" pitchFamily="-111" charset="0"/>
              <a:buNone/>
            </a:pPr>
            <a:r>
              <a:rPr lang="en-US" sz="2800" b="1">
                <a:solidFill>
                  <a:srgbClr val="F8F6E3"/>
                </a:solidFill>
                <a:latin typeface="Calibri" pitchFamily="-111" charset="0"/>
              </a:rPr>
              <a:t>Are basic trust and attachment styles determined in childhood?</a:t>
            </a:r>
          </a:p>
          <a:p>
            <a:pPr>
              <a:lnSpc>
                <a:spcPts val="2200"/>
              </a:lnSpc>
              <a:spcBef>
                <a:spcPct val="20000"/>
              </a:spcBef>
              <a:spcAft>
                <a:spcPts val="600"/>
              </a:spcAft>
              <a:buFont typeface="Wingdings" pitchFamily="-111" charset="2"/>
              <a:buChar char="§"/>
            </a:pPr>
            <a:r>
              <a:rPr lang="en-US" sz="2600">
                <a:solidFill>
                  <a:srgbClr val="F8F6E3"/>
                </a:solidFill>
                <a:latin typeface="Calibri" pitchFamily="-111" charset="0"/>
              </a:rPr>
              <a:t>Erik Erikson believed that basic trust is established by relationships with early caregivers.</a:t>
            </a:r>
          </a:p>
          <a:p>
            <a:pPr>
              <a:lnSpc>
                <a:spcPts val="2200"/>
              </a:lnSpc>
              <a:spcBef>
                <a:spcPct val="20000"/>
              </a:spcBef>
              <a:spcAft>
                <a:spcPts val="600"/>
              </a:spcAft>
              <a:buFont typeface="Wingdings" pitchFamily="-111" charset="2"/>
              <a:buChar char="§"/>
            </a:pPr>
            <a:r>
              <a:rPr lang="en-US" sz="2600">
                <a:solidFill>
                  <a:srgbClr val="F8F6E3"/>
                </a:solidFill>
                <a:latin typeface="Calibri" pitchFamily="-111" charset="0"/>
              </a:rPr>
              <a:t>Are trust and attachment styles: </a:t>
            </a:r>
          </a:p>
          <a:p>
            <a:pPr marL="742950" lvl="1" indent="-285750">
              <a:lnSpc>
                <a:spcPts val="2200"/>
              </a:lnSpc>
              <a:spcBef>
                <a:spcPct val="20000"/>
              </a:spcBef>
              <a:spcAft>
                <a:spcPts val="600"/>
              </a:spcAft>
              <a:buFont typeface="Wingdings" pitchFamily="-111" charset="2"/>
              <a:buChar char="§"/>
            </a:pPr>
            <a:r>
              <a:rPr lang="en-US" sz="2600">
                <a:solidFill>
                  <a:srgbClr val="F8F6E3"/>
                </a:solidFill>
                <a:latin typeface="Calibri" pitchFamily="-111" charset="0"/>
              </a:rPr>
              <a:t>set by genetics? </a:t>
            </a:r>
          </a:p>
          <a:p>
            <a:pPr marL="742950" lvl="1" indent="-285750">
              <a:lnSpc>
                <a:spcPts val="2200"/>
              </a:lnSpc>
              <a:spcBef>
                <a:spcPct val="20000"/>
              </a:spcBef>
              <a:spcAft>
                <a:spcPts val="600"/>
              </a:spcAft>
              <a:buFont typeface="Wingdings" pitchFamily="-111" charset="2"/>
              <a:buChar char="§"/>
            </a:pPr>
            <a:r>
              <a:rPr lang="en-US" sz="2600">
                <a:solidFill>
                  <a:srgbClr val="F8F6E3"/>
                </a:solidFill>
                <a:latin typeface="Calibri" pitchFamily="-111" charset="0"/>
              </a:rPr>
              <a:t>formed by early experiences with parents? </a:t>
            </a:r>
          </a:p>
          <a:p>
            <a:pPr marL="742950" lvl="1" indent="-285750">
              <a:lnSpc>
                <a:spcPts val="2200"/>
              </a:lnSpc>
              <a:spcBef>
                <a:spcPct val="20000"/>
              </a:spcBef>
              <a:spcAft>
                <a:spcPts val="600"/>
              </a:spcAft>
              <a:buFont typeface="Wingdings" pitchFamily="-111" charset="2"/>
              <a:buChar char="§"/>
            </a:pPr>
            <a:r>
              <a:rPr lang="en-US" sz="2600">
                <a:solidFill>
                  <a:srgbClr val="F8F6E3"/>
                </a:solidFill>
                <a:latin typeface="Calibri" pitchFamily="-111" charset="0"/>
              </a:rPr>
              <a:t>reshaped by new relationship experiences?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500"/>
                                        <p:tgtEl>
                                          <p:spTgt spid="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fade">
                                      <p:cBhvr>
                                        <p:cTn id="4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14" name="Picture 3"/>
          <p:cNvPicPr>
            <a:picLocks noChangeAspect="1"/>
          </p:cNvPicPr>
          <p:nvPr/>
        </p:nvPicPr>
        <p:blipFill>
          <a:blip r:embed="rId3"/>
          <a:srcRect r="27679"/>
          <a:stretch>
            <a:fillRect/>
          </a:stretch>
        </p:blipFill>
        <p:spPr bwMode="auto">
          <a:xfrm>
            <a:off x="0" y="1092200"/>
            <a:ext cx="4114800" cy="5765800"/>
          </a:xfrm>
          <a:prstGeom prst="rect">
            <a:avLst/>
          </a:prstGeom>
          <a:noFill/>
          <a:ln w="9525">
            <a:noFill/>
            <a:miter lim="800000"/>
            <a:headEnd/>
            <a:tailEnd/>
          </a:ln>
        </p:spPr>
      </p:pic>
      <p:sp>
        <p:nvSpPr>
          <p:cNvPr id="90115"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b="1">
                <a:solidFill>
                  <a:srgbClr val="F8F6E3"/>
                </a:solidFill>
              </a:rPr>
              <a:t>Deprivation of Attachment</a:t>
            </a:r>
          </a:p>
        </p:txBody>
      </p:sp>
      <p:sp>
        <p:nvSpPr>
          <p:cNvPr id="3" name="Content Placeholder 2"/>
          <p:cNvSpPr>
            <a:spLocks noGrp="1"/>
          </p:cNvSpPr>
          <p:nvPr>
            <p:ph idx="1"/>
          </p:nvPr>
        </p:nvSpPr>
        <p:spPr>
          <a:xfrm>
            <a:off x="4194175" y="1222375"/>
            <a:ext cx="4767263" cy="4876800"/>
          </a:xfrm>
        </p:spPr>
        <p:txBody>
          <a:bodyPr/>
          <a:lstStyle/>
          <a:p>
            <a:pPr eaLnBrk="1" hangingPunct="1">
              <a:lnSpc>
                <a:spcPts val="2400"/>
              </a:lnSpc>
              <a:spcAft>
                <a:spcPts val="600"/>
              </a:spcAft>
              <a:buClr>
                <a:schemeClr val="tx1"/>
              </a:buClr>
              <a:buFont typeface="Wingdings" pitchFamily="-111" charset="2"/>
              <a:buChar char="§"/>
            </a:pPr>
            <a:r>
              <a:rPr lang="en-US" sz="2800">
                <a:solidFill>
                  <a:srgbClr val="000000"/>
                </a:solidFill>
              </a:rPr>
              <a:t>If children live without safe, nurturing, affectionate caretaking, they may still be </a:t>
            </a:r>
            <a:r>
              <a:rPr lang="en-US" sz="2800" b="1">
                <a:solidFill>
                  <a:srgbClr val="444EA2"/>
                </a:solidFill>
              </a:rPr>
              <a:t>resilient</a:t>
            </a:r>
            <a:r>
              <a:rPr lang="en-US" sz="2800">
                <a:solidFill>
                  <a:srgbClr val="000000"/>
                </a:solidFill>
              </a:rPr>
              <a:t>, that is bounce back, attach, and succeed. </a:t>
            </a:r>
          </a:p>
          <a:p>
            <a:pPr eaLnBrk="1" hangingPunct="1">
              <a:lnSpc>
                <a:spcPts val="2400"/>
              </a:lnSpc>
              <a:spcAft>
                <a:spcPts val="600"/>
              </a:spcAft>
              <a:buClr>
                <a:schemeClr val="tx1"/>
              </a:buClr>
              <a:buFont typeface="Wingdings" pitchFamily="-111" charset="2"/>
              <a:buChar char="§"/>
            </a:pPr>
            <a:r>
              <a:rPr lang="en-US" sz="2800">
                <a:solidFill>
                  <a:srgbClr val="000000"/>
                </a:solidFill>
              </a:rPr>
              <a:t>However, if the child experiences severe, prolonged deprivation or abuse, he or she </a:t>
            </a:r>
            <a:r>
              <a:rPr lang="en-US" sz="2800" b="1">
                <a:solidFill>
                  <a:srgbClr val="000000"/>
                </a:solidFill>
              </a:rPr>
              <a:t>may</a:t>
            </a:r>
            <a:r>
              <a:rPr lang="en-US" sz="2800">
                <a:solidFill>
                  <a:srgbClr val="000000"/>
                </a:solidFill>
              </a:rPr>
              <a:t>:</a:t>
            </a:r>
          </a:p>
          <a:p>
            <a:pPr lvl="1" eaLnBrk="1" hangingPunct="1">
              <a:lnSpc>
                <a:spcPts val="2400"/>
              </a:lnSpc>
              <a:buFont typeface="Wingdings" pitchFamily="-111" charset="2"/>
              <a:buChar char="§"/>
            </a:pPr>
            <a:r>
              <a:rPr lang="en-US">
                <a:ea typeface="ＭＳ Ｐゴシック" pitchFamily="-111" charset="-128"/>
              </a:rPr>
              <a:t>have difficulty forming attachments.</a:t>
            </a:r>
          </a:p>
          <a:p>
            <a:pPr lvl="1" eaLnBrk="1" hangingPunct="1">
              <a:lnSpc>
                <a:spcPts val="2400"/>
              </a:lnSpc>
              <a:buFont typeface="Wingdings" pitchFamily="-111" charset="2"/>
              <a:buChar char="§"/>
            </a:pPr>
            <a:r>
              <a:rPr lang="en-US">
                <a:ea typeface="ＭＳ Ｐゴシック" pitchFamily="-111" charset="-128"/>
              </a:rPr>
              <a:t>have increased anxiety and depression.</a:t>
            </a:r>
          </a:p>
          <a:p>
            <a:pPr lvl="1" eaLnBrk="1" hangingPunct="1">
              <a:lnSpc>
                <a:spcPts val="2400"/>
              </a:lnSpc>
              <a:buFont typeface="Wingdings" pitchFamily="-111" charset="2"/>
              <a:buChar char="§"/>
            </a:pPr>
            <a:r>
              <a:rPr lang="en-US">
                <a:ea typeface="ＭＳ Ｐゴシック" pitchFamily="-111" charset="-128"/>
              </a:rPr>
              <a:t>have lowered intelligence.</a:t>
            </a:r>
          </a:p>
          <a:p>
            <a:pPr lvl="1" eaLnBrk="1" hangingPunct="1">
              <a:lnSpc>
                <a:spcPts val="2400"/>
              </a:lnSpc>
              <a:buFont typeface="Wingdings" pitchFamily="-111" charset="2"/>
              <a:buChar char="§"/>
            </a:pPr>
            <a:r>
              <a:rPr lang="en-US">
                <a:ea typeface="ＭＳ Ｐゴシック" pitchFamily="-111" charset="-128"/>
              </a:rPr>
              <a:t>show increased aggression.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13" y="1371600"/>
            <a:ext cx="3919537" cy="4876800"/>
          </a:xfrm>
        </p:spPr>
        <p:txBody>
          <a:bodyPr/>
          <a:lstStyle/>
          <a:p>
            <a:pPr eaLnBrk="1" hangingPunct="1">
              <a:lnSpc>
                <a:spcPts val="2400"/>
              </a:lnSpc>
              <a:spcAft>
                <a:spcPts val="600"/>
              </a:spcAft>
              <a:buClr>
                <a:schemeClr val="tx1"/>
              </a:buClr>
              <a:buFont typeface="Wingdings" pitchFamily="-111" charset="2"/>
              <a:buChar char="§"/>
            </a:pPr>
            <a:r>
              <a:rPr lang="en-US" sz="2800">
                <a:solidFill>
                  <a:srgbClr val="000000"/>
                </a:solidFill>
              </a:rPr>
              <a:t>We have seen already that time in day care does not significantly increase or decrease separation anxiety. </a:t>
            </a:r>
          </a:p>
          <a:p>
            <a:pPr eaLnBrk="1" hangingPunct="1">
              <a:lnSpc>
                <a:spcPts val="2400"/>
              </a:lnSpc>
              <a:spcAft>
                <a:spcPts val="600"/>
              </a:spcAft>
              <a:buClr>
                <a:schemeClr val="tx1"/>
              </a:buClr>
              <a:buFont typeface="Wingdings" pitchFamily="-111" charset="2"/>
              <a:buChar char="§"/>
            </a:pPr>
            <a:r>
              <a:rPr lang="en-US" sz="2800">
                <a:solidFill>
                  <a:srgbClr val="000000"/>
                </a:solidFill>
              </a:rPr>
              <a:t>Warm interaction with multiple caretakers can result in multiple healthy attachments. </a:t>
            </a:r>
          </a:p>
          <a:p>
            <a:pPr eaLnBrk="1" hangingPunct="1">
              <a:lnSpc>
                <a:spcPts val="2400"/>
              </a:lnSpc>
              <a:spcAft>
                <a:spcPts val="600"/>
              </a:spcAft>
              <a:buClr>
                <a:schemeClr val="tx1"/>
              </a:buClr>
              <a:buFont typeface="Wingdings" pitchFamily="-111" charset="2"/>
              <a:buChar char="§"/>
            </a:pPr>
            <a:r>
              <a:rPr lang="en-US" sz="2800">
                <a:solidFill>
                  <a:srgbClr val="000000"/>
                </a:solidFill>
              </a:rPr>
              <a:t>Time in day care </a:t>
            </a:r>
            <a:r>
              <a:rPr lang="en-US" sz="2800" b="1">
                <a:solidFill>
                  <a:srgbClr val="000000"/>
                </a:solidFill>
              </a:rPr>
              <a:t>correlates </a:t>
            </a:r>
            <a:r>
              <a:rPr lang="en-US" sz="2800">
                <a:solidFill>
                  <a:srgbClr val="000000"/>
                </a:solidFill>
              </a:rPr>
              <a:t>with advanced thinking skills… and also with increased aggression and defiance.</a:t>
            </a:r>
          </a:p>
        </p:txBody>
      </p:sp>
      <p:pic>
        <p:nvPicPr>
          <p:cNvPr id="92163" name="Picture 3"/>
          <p:cNvPicPr>
            <a:picLocks noChangeAspect="1"/>
          </p:cNvPicPr>
          <p:nvPr/>
        </p:nvPicPr>
        <p:blipFill>
          <a:blip r:embed="rId3"/>
          <a:srcRect b="16833"/>
          <a:stretch>
            <a:fillRect/>
          </a:stretch>
        </p:blipFill>
        <p:spPr bwMode="auto">
          <a:xfrm>
            <a:off x="4044950" y="1154113"/>
            <a:ext cx="5099050" cy="5703887"/>
          </a:xfrm>
          <a:prstGeom prst="rect">
            <a:avLst/>
          </a:prstGeom>
          <a:noFill/>
          <a:ln w="9525">
            <a:noFill/>
            <a:miter lim="800000"/>
            <a:headEnd/>
            <a:tailEnd/>
          </a:ln>
        </p:spPr>
      </p:pic>
      <p:sp>
        <p:nvSpPr>
          <p:cNvPr id="92164"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a:solidFill>
                  <a:srgbClr val="F8F6E3"/>
                </a:solidFill>
              </a:rPr>
              <a:t>Children in Day Care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5988"/>
            <a:ext cx="4368800" cy="1042987"/>
          </a:xfrm>
          <a:prstGeom prst="roundRect">
            <a:avLst>
              <a:gd name="adj" fmla="val 16667"/>
            </a:avLst>
          </a:prstGeom>
          <a:solidFill>
            <a:srgbClr val="3AA082"/>
          </a:solidFill>
        </p:spPr>
        <p:txBody>
          <a:bodyPr anchor="ctr"/>
          <a:lstStyle/>
          <a:p>
            <a:pPr marL="0" indent="0" algn="ctr" eaLnBrk="1" hangingPunct="1">
              <a:lnSpc>
                <a:spcPts val="2400"/>
              </a:lnSpc>
              <a:spcAft>
                <a:spcPts val="600"/>
              </a:spcAft>
              <a:buFont typeface="Wingdings" pitchFamily="-111" charset="2"/>
              <a:buNone/>
            </a:pPr>
            <a:r>
              <a:rPr lang="en-US" sz="2800" b="1">
                <a:solidFill>
                  <a:srgbClr val="FAC090"/>
                </a:solidFill>
              </a:rPr>
              <a:t>Infancy: </a:t>
            </a:r>
            <a:r>
              <a:rPr lang="en-US" sz="2800">
                <a:solidFill>
                  <a:srgbClr val="F8F6E3"/>
                </a:solidFill>
              </a:rPr>
              <a:t>newborns growing almost into toddlers</a:t>
            </a:r>
          </a:p>
        </p:txBody>
      </p:sp>
      <p:sp>
        <p:nvSpPr>
          <p:cNvPr id="20483" name="Title 1"/>
          <p:cNvSpPr>
            <a:spLocks noGrp="1"/>
          </p:cNvSpPr>
          <p:nvPr>
            <p:ph type="title"/>
          </p:nvPr>
        </p:nvSpPr>
        <p:spPr>
          <a:xfrm>
            <a:off x="0" y="0"/>
            <a:ext cx="9144000" cy="800100"/>
          </a:xfrm>
          <a:solidFill>
            <a:srgbClr val="444EA2"/>
          </a:solidFill>
        </p:spPr>
        <p:txBody>
          <a:bodyPr lIns="274320"/>
          <a:lstStyle/>
          <a:p>
            <a:pPr algn="l" eaLnBrk="1" hangingPunct="1">
              <a:lnSpc>
                <a:spcPts val="4200"/>
              </a:lnSpc>
            </a:pPr>
            <a:r>
              <a:rPr lang="en-US" b="1">
                <a:solidFill>
                  <a:srgbClr val="F8F6E3"/>
                </a:solidFill>
              </a:rPr>
              <a:t>Infancy and Childhood</a:t>
            </a:r>
            <a:endParaRPr lang="en-US" b="1" i="1">
              <a:solidFill>
                <a:srgbClr val="F8F6E3"/>
              </a:solidFill>
            </a:endParaRPr>
          </a:p>
        </p:txBody>
      </p:sp>
      <p:sp>
        <p:nvSpPr>
          <p:cNvPr id="19" name="Rectangle 18"/>
          <p:cNvSpPr>
            <a:spLocks noChangeArrowheads="1"/>
          </p:cNvSpPr>
          <p:nvPr/>
        </p:nvSpPr>
        <p:spPr bwMode="auto">
          <a:xfrm>
            <a:off x="0" y="4103688"/>
            <a:ext cx="9144000" cy="2754312"/>
          </a:xfrm>
          <a:prstGeom prst="rect">
            <a:avLst/>
          </a:prstGeom>
          <a:solidFill>
            <a:srgbClr val="A0366C"/>
          </a:solidFill>
          <a:ln w="9525">
            <a:noFill/>
            <a:miter lim="800000"/>
            <a:headEnd/>
            <a:tailEnd/>
          </a:ln>
        </p:spPr>
        <p:txBody>
          <a:bodyPr anchor="ctr">
            <a:prstTxWarp prst="textNoShape">
              <a:avLst/>
            </a:prstTxWarp>
          </a:bodyPr>
          <a:lstStyle/>
          <a:p>
            <a:pPr>
              <a:lnSpc>
                <a:spcPts val="2400"/>
              </a:lnSpc>
              <a:spcBef>
                <a:spcPts val="600"/>
              </a:spcBef>
              <a:spcAft>
                <a:spcPts val="600"/>
              </a:spcAft>
            </a:pPr>
            <a:r>
              <a:rPr lang="en-US" sz="2800">
                <a:solidFill>
                  <a:srgbClr val="F8F6E3"/>
                </a:solidFill>
                <a:latin typeface="Calibri" pitchFamily="-111" charset="0"/>
              </a:rPr>
              <a:t>  For each of these stages, we will study:</a:t>
            </a:r>
          </a:p>
          <a:p>
            <a:pPr>
              <a:lnSpc>
                <a:spcPts val="2400"/>
              </a:lnSpc>
              <a:spcBef>
                <a:spcPts val="600"/>
              </a:spcBef>
              <a:spcAft>
                <a:spcPts val="600"/>
              </a:spcAft>
              <a:buFont typeface="Wingdings" pitchFamily="-111" charset="2"/>
              <a:buChar char="§"/>
            </a:pPr>
            <a:r>
              <a:rPr lang="en-US" sz="2800">
                <a:solidFill>
                  <a:srgbClr val="F8F6E3"/>
                </a:solidFill>
                <a:latin typeface="Calibri" pitchFamily="-111" charset="0"/>
              </a:rPr>
              <a:t>  brain development.</a:t>
            </a:r>
          </a:p>
          <a:p>
            <a:pPr>
              <a:lnSpc>
                <a:spcPts val="2400"/>
              </a:lnSpc>
              <a:spcBef>
                <a:spcPts val="600"/>
              </a:spcBef>
              <a:spcAft>
                <a:spcPts val="600"/>
              </a:spcAft>
              <a:buFont typeface="Wingdings" pitchFamily="-111" charset="2"/>
              <a:buChar char="§"/>
            </a:pPr>
            <a:r>
              <a:rPr lang="en-US" sz="2800">
                <a:solidFill>
                  <a:srgbClr val="F8F6E3"/>
                </a:solidFill>
                <a:latin typeface="Calibri" pitchFamily="-111" charset="0"/>
              </a:rPr>
              <a:t>  motor development.</a:t>
            </a:r>
          </a:p>
          <a:p>
            <a:pPr>
              <a:lnSpc>
                <a:spcPts val="2400"/>
              </a:lnSpc>
              <a:spcBef>
                <a:spcPts val="600"/>
              </a:spcBef>
              <a:spcAft>
                <a:spcPts val="600"/>
              </a:spcAft>
              <a:buFont typeface="Wingdings" pitchFamily="-111" charset="2"/>
              <a:buChar char="§"/>
            </a:pPr>
            <a:r>
              <a:rPr lang="en-US" sz="2800">
                <a:solidFill>
                  <a:srgbClr val="F8F6E3"/>
                </a:solidFill>
                <a:latin typeface="Calibri" pitchFamily="-111" charset="0"/>
              </a:rPr>
              <a:t>  cognitive development.</a:t>
            </a:r>
          </a:p>
          <a:p>
            <a:pPr>
              <a:lnSpc>
                <a:spcPts val="2400"/>
              </a:lnSpc>
              <a:spcBef>
                <a:spcPts val="600"/>
              </a:spcBef>
              <a:spcAft>
                <a:spcPts val="600"/>
              </a:spcAft>
              <a:buFont typeface="Wingdings" pitchFamily="-111" charset="2"/>
              <a:buChar char="§"/>
            </a:pPr>
            <a:r>
              <a:rPr lang="en-US" sz="2800">
                <a:solidFill>
                  <a:srgbClr val="F8F6E3"/>
                </a:solidFill>
                <a:latin typeface="Calibri" pitchFamily="-111" charset="0"/>
              </a:rPr>
              <a:t>  social and emotional development.</a:t>
            </a:r>
          </a:p>
        </p:txBody>
      </p:sp>
      <p:sp>
        <p:nvSpPr>
          <p:cNvPr id="7" name="Content Placeholder 2"/>
          <p:cNvSpPr>
            <a:spLocks/>
          </p:cNvSpPr>
          <p:nvPr/>
        </p:nvSpPr>
        <p:spPr bwMode="auto">
          <a:xfrm>
            <a:off x="4670425" y="915988"/>
            <a:ext cx="4473575" cy="1042987"/>
          </a:xfrm>
          <a:prstGeom prst="roundRect">
            <a:avLst>
              <a:gd name="adj" fmla="val 16667"/>
            </a:avLst>
          </a:prstGeom>
          <a:solidFill>
            <a:srgbClr val="3AA082"/>
          </a:solidFill>
          <a:ln w="9525">
            <a:noFill/>
            <a:round/>
            <a:headEnd/>
            <a:tailEnd/>
          </a:ln>
        </p:spPr>
        <p:txBody>
          <a:bodyPr anchor="ctr">
            <a:prstTxWarp prst="textNoShape">
              <a:avLst/>
            </a:prstTxWarp>
          </a:bodyPr>
          <a:lstStyle/>
          <a:p>
            <a:pPr algn="ctr">
              <a:lnSpc>
                <a:spcPts val="2400"/>
              </a:lnSpc>
              <a:spcBef>
                <a:spcPct val="20000"/>
              </a:spcBef>
              <a:spcAft>
                <a:spcPts val="600"/>
              </a:spcAft>
              <a:buFont typeface="Wingdings" pitchFamily="-111" charset="2"/>
              <a:buNone/>
            </a:pPr>
            <a:r>
              <a:rPr lang="en-US" sz="2800" b="1">
                <a:solidFill>
                  <a:srgbClr val="FAC090"/>
                </a:solidFill>
                <a:latin typeface="Calibri" pitchFamily="-111" charset="0"/>
              </a:rPr>
              <a:t>Childhood: </a:t>
            </a:r>
            <a:r>
              <a:rPr lang="en-US" sz="2800">
                <a:solidFill>
                  <a:srgbClr val="F8F6E3"/>
                </a:solidFill>
                <a:latin typeface="Calibri" pitchFamily="-111" charset="0"/>
              </a:rPr>
              <a:t>toddlers growing almost into teenagers</a:t>
            </a:r>
          </a:p>
        </p:txBody>
      </p:sp>
      <p:pic>
        <p:nvPicPr>
          <p:cNvPr id="2" name="Picture 1"/>
          <p:cNvPicPr>
            <a:picLocks noChangeAspect="1"/>
          </p:cNvPicPr>
          <p:nvPr/>
        </p:nvPicPr>
        <p:blipFill>
          <a:blip r:embed="rId3"/>
          <a:srcRect/>
          <a:stretch>
            <a:fillRect/>
          </a:stretch>
        </p:blipFill>
        <p:spPr bwMode="auto">
          <a:xfrm>
            <a:off x="898525" y="1858963"/>
            <a:ext cx="3068638" cy="228600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4" name="Picture 3"/>
          <p:cNvPicPr>
            <a:picLocks noChangeAspect="1"/>
          </p:cNvPicPr>
          <p:nvPr/>
        </p:nvPicPr>
        <p:blipFill>
          <a:blip r:embed="rId4"/>
          <a:srcRect/>
          <a:stretch>
            <a:fillRect/>
          </a:stretch>
        </p:blipFill>
        <p:spPr bwMode="auto">
          <a:xfrm>
            <a:off x="5319713" y="1858963"/>
            <a:ext cx="3235325" cy="2286000"/>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500"/>
                                        <p:tgtEl>
                                          <p:spTgt spid="7">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Effect transition="in" filter="fade">
                                      <p:cBhvr>
                                        <p:cTn id="31" dur="500"/>
                                        <p:tgtEl>
                                          <p:spTgt spid="19">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500"/>
                                        <p:tgtEl>
                                          <p:spTgt spid="1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Effect transition="in" filter="fade">
                                      <p:cBhvr>
                                        <p:cTn id="39" dur="500"/>
                                        <p:tgtEl>
                                          <p:spTgt spid="19">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xEl>
                                              <p:pRg st="2" end="2"/>
                                            </p:txEl>
                                          </p:spTgt>
                                        </p:tgtEl>
                                        <p:attrNameLst>
                                          <p:attrName>style.visibility</p:attrName>
                                        </p:attrNameLst>
                                      </p:cBhvr>
                                      <p:to>
                                        <p:strVal val="visible"/>
                                      </p:to>
                                    </p:set>
                                    <p:animEffect transition="in" filter="fade">
                                      <p:cBhvr>
                                        <p:cTn id="44" dur="500"/>
                                        <p:tgtEl>
                                          <p:spTgt spid="19">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xEl>
                                              <p:pRg st="3" end="3"/>
                                            </p:txEl>
                                          </p:spTgt>
                                        </p:tgtEl>
                                        <p:attrNameLst>
                                          <p:attrName>style.visibility</p:attrName>
                                        </p:attrNameLst>
                                      </p:cBhvr>
                                      <p:to>
                                        <p:strVal val="visible"/>
                                      </p:to>
                                    </p:set>
                                    <p:animEffect transition="in" filter="fade">
                                      <p:cBhvr>
                                        <p:cTn id="49" dur="500"/>
                                        <p:tgtEl>
                                          <p:spTgt spid="19">
                                            <p:txEl>
                                              <p:pRg st="3" end="3"/>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xEl>
                                              <p:pRg st="4" end="4"/>
                                            </p:txEl>
                                          </p:spTgt>
                                        </p:tgtEl>
                                        <p:attrNameLst>
                                          <p:attrName>style.visibility</p:attrName>
                                        </p:attrNameLst>
                                      </p:cBhvr>
                                      <p:to>
                                        <p:strVal val="visible"/>
                                      </p:to>
                                    </p:set>
                                    <p:animEffect transition="in" filter="fade">
                                      <p:cBhvr>
                                        <p:cTn id="54"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build="p" animBg="1"/>
      <p:bldP spid="7" grpId="0" build="p"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itle 1"/>
          <p:cNvSpPr>
            <a:spLocks noGrp="1"/>
          </p:cNvSpPr>
          <p:nvPr>
            <p:ph type="title"/>
          </p:nvPr>
        </p:nvSpPr>
        <p:spPr>
          <a:xfrm>
            <a:off x="320675" y="0"/>
            <a:ext cx="3886200" cy="2030413"/>
          </a:xfrm>
        </p:spPr>
        <p:txBody>
          <a:bodyPr/>
          <a:lstStyle/>
          <a:p>
            <a:pPr eaLnBrk="1" hangingPunct="1">
              <a:lnSpc>
                <a:spcPts val="3600"/>
              </a:lnSpc>
            </a:pPr>
            <a:r>
              <a:rPr lang="en-US" b="1">
                <a:solidFill>
                  <a:srgbClr val="A0366C"/>
                </a:solidFill>
                <a:ea typeface="MS PGothic" pitchFamily="34" charset="-128"/>
                <a:cs typeface="MS PGothic" pitchFamily="34" charset="-128"/>
              </a:rPr>
              <a:t>Childhood: </a:t>
            </a:r>
            <a:br>
              <a:rPr lang="en-US" b="1">
                <a:solidFill>
                  <a:srgbClr val="A0366C"/>
                </a:solidFill>
                <a:ea typeface="MS PGothic" pitchFamily="34" charset="-128"/>
                <a:cs typeface="MS PGothic" pitchFamily="34" charset="-128"/>
              </a:rPr>
            </a:br>
            <a:r>
              <a:rPr lang="en-US" b="1">
                <a:solidFill>
                  <a:srgbClr val="A0366C"/>
                </a:solidFill>
                <a:ea typeface="MS PGothic" pitchFamily="34" charset="-128"/>
                <a:cs typeface="MS PGothic" pitchFamily="34" charset="-128"/>
              </a:rPr>
              <a:t>Self-Concept</a:t>
            </a:r>
          </a:p>
        </p:txBody>
      </p:sp>
      <p:sp>
        <p:nvSpPr>
          <p:cNvPr id="3" name="Content Placeholder 2"/>
          <p:cNvSpPr>
            <a:spLocks noGrp="1"/>
          </p:cNvSpPr>
          <p:nvPr>
            <p:ph idx="1"/>
          </p:nvPr>
        </p:nvSpPr>
        <p:spPr>
          <a:xfrm>
            <a:off x="320675" y="1506538"/>
            <a:ext cx="4079875" cy="4452937"/>
          </a:xfrm>
        </p:spPr>
        <p:txBody>
          <a:bodyPr/>
          <a:lstStyle/>
          <a:p>
            <a:pPr eaLnBrk="1" hangingPunct="1">
              <a:lnSpc>
                <a:spcPts val="2400"/>
              </a:lnSpc>
              <a:spcAft>
                <a:spcPts val="600"/>
              </a:spcAft>
              <a:buClr>
                <a:schemeClr val="tx1"/>
              </a:buClr>
              <a:buFont typeface="Wingdings" pitchFamily="-111" charset="2"/>
              <a:buChar char="§"/>
            </a:pPr>
            <a:r>
              <a:rPr lang="en-US" sz="2800">
                <a:solidFill>
                  <a:srgbClr val="000000"/>
                </a:solidFill>
              </a:rPr>
              <a:t>A major task of infancy may be to form healthy attachments.</a:t>
            </a:r>
          </a:p>
          <a:p>
            <a:pPr eaLnBrk="1" hangingPunct="1">
              <a:lnSpc>
                <a:spcPts val="2400"/>
              </a:lnSpc>
              <a:spcAft>
                <a:spcPts val="600"/>
              </a:spcAft>
              <a:buClr>
                <a:schemeClr val="tx1"/>
              </a:buClr>
              <a:buFont typeface="Wingdings" pitchFamily="-111" charset="2"/>
              <a:buChar char="§"/>
            </a:pPr>
            <a:r>
              <a:rPr lang="en-US" sz="2800">
                <a:solidFill>
                  <a:srgbClr val="000000"/>
                </a:solidFill>
              </a:rPr>
              <a:t>A major task of childhood may be to form a healthy </a:t>
            </a:r>
            <a:r>
              <a:rPr lang="en-US" sz="2800" b="1">
                <a:solidFill>
                  <a:srgbClr val="444EA2"/>
                </a:solidFill>
              </a:rPr>
              <a:t>self-concept</a:t>
            </a:r>
            <a:r>
              <a:rPr lang="en-US" sz="2800">
                <a:solidFill>
                  <a:srgbClr val="000000"/>
                </a:solidFill>
              </a:rPr>
              <a:t>: a stable and positive </a:t>
            </a:r>
            <a:r>
              <a:rPr lang="en-US" sz="2800" i="1">
                <a:solidFill>
                  <a:srgbClr val="000000"/>
                </a:solidFill>
              </a:rPr>
              <a:t>understanding of identity</a:t>
            </a:r>
            <a:r>
              <a:rPr lang="en-US" sz="2800">
                <a:solidFill>
                  <a:srgbClr val="000000"/>
                </a:solidFill>
              </a:rPr>
              <a:t>.</a:t>
            </a:r>
          </a:p>
          <a:p>
            <a:pPr eaLnBrk="1" hangingPunct="1">
              <a:lnSpc>
                <a:spcPts val="2400"/>
              </a:lnSpc>
              <a:spcAft>
                <a:spcPts val="600"/>
              </a:spcAft>
              <a:buClr>
                <a:schemeClr val="tx1"/>
              </a:buClr>
              <a:buFont typeface="Wingdings" pitchFamily="-111" charset="2"/>
              <a:buChar char="§"/>
            </a:pPr>
            <a:r>
              <a:rPr lang="en-US" sz="2800">
                <a:solidFill>
                  <a:srgbClr val="000000"/>
                </a:solidFill>
              </a:rPr>
              <a:t>By age 8-10, a child moves from “that’s me in the mirror” to “I have skills, preferences, and goals”; this prepares the child for confident success.</a:t>
            </a:r>
          </a:p>
          <a:p>
            <a:pPr eaLnBrk="1" hangingPunct="1">
              <a:lnSpc>
                <a:spcPts val="2400"/>
              </a:lnSpc>
              <a:spcAft>
                <a:spcPts val="600"/>
              </a:spcAft>
              <a:buClr>
                <a:schemeClr val="tx1"/>
              </a:buClr>
              <a:buFont typeface="Wingdings" pitchFamily="-111" charset="2"/>
              <a:buChar char="§"/>
            </a:pPr>
            <a:endParaRPr lang="en-US" sz="2800">
              <a:solidFill>
                <a:srgbClr val="000000"/>
              </a:solidFill>
            </a:endParaRPr>
          </a:p>
        </p:txBody>
      </p:sp>
      <p:pic>
        <p:nvPicPr>
          <p:cNvPr id="94212" name="Picture 3"/>
          <p:cNvPicPr>
            <a:picLocks noChangeAspect="1"/>
          </p:cNvPicPr>
          <p:nvPr/>
        </p:nvPicPr>
        <p:blipFill>
          <a:blip r:embed="rId3"/>
          <a:srcRect/>
          <a:stretch>
            <a:fillRect/>
          </a:stretch>
        </p:blipFill>
        <p:spPr bwMode="auto">
          <a:xfrm>
            <a:off x="4613275" y="0"/>
            <a:ext cx="453072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Title 1"/>
          <p:cNvSpPr>
            <a:spLocks noGrp="1"/>
          </p:cNvSpPr>
          <p:nvPr>
            <p:ph type="title"/>
          </p:nvPr>
        </p:nvSpPr>
        <p:spPr>
          <a:xfrm>
            <a:off x="446088" y="342900"/>
            <a:ext cx="8229600" cy="1020763"/>
          </a:xfrm>
        </p:spPr>
        <p:txBody>
          <a:bodyPr/>
          <a:lstStyle/>
          <a:p>
            <a:pPr eaLnBrk="1" hangingPunct="1"/>
            <a:r>
              <a:rPr lang="en-US" b="1">
                <a:solidFill>
                  <a:srgbClr val="F36F21"/>
                </a:solidFill>
              </a:rPr>
              <a:t>Childhood: </a:t>
            </a:r>
            <a:br>
              <a:rPr lang="en-US" b="1">
                <a:solidFill>
                  <a:srgbClr val="F36F21"/>
                </a:solidFill>
              </a:rPr>
            </a:br>
            <a:r>
              <a:rPr lang="en-US" b="1">
                <a:solidFill>
                  <a:srgbClr val="F36F21"/>
                </a:solidFill>
              </a:rPr>
              <a:t>Hypothetical Parenting Styles</a:t>
            </a:r>
          </a:p>
        </p:txBody>
      </p:sp>
      <p:graphicFrame>
        <p:nvGraphicFramePr>
          <p:cNvPr id="4" name="Group 43"/>
          <p:cNvGraphicFramePr>
            <a:graphicFrameLocks noGrp="1"/>
          </p:cNvGraphicFramePr>
          <p:nvPr/>
        </p:nvGraphicFramePr>
        <p:xfrm>
          <a:off x="0" y="1630363"/>
          <a:ext cx="9144000" cy="3763962"/>
        </p:xfrm>
        <a:graphic>
          <a:graphicData uri="http://schemas.openxmlformats.org/drawingml/2006/table">
            <a:tbl>
              <a:tblPr/>
              <a:tblGrid>
                <a:gridCol w="2308225"/>
                <a:gridCol w="6835775"/>
              </a:tblGrid>
              <a:tr h="871538">
                <a:tc>
                  <a:txBody>
                    <a:bodyPr/>
                    <a:lstStyle/>
                    <a:p>
                      <a:pPr marL="0" marR="0" lvl="0" indent="0" algn="ctr" defTabSz="914400" rtl="0" eaLnBrk="1" fontAlgn="base" latinLnBrk="0" hangingPunct="1">
                        <a:lnSpc>
                          <a:spcPts val="2800"/>
                        </a:lnSpc>
                        <a:spcBef>
                          <a:spcPts val="60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Style</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A0366C"/>
                    </a:solidFill>
                  </a:tcPr>
                </a:tc>
                <a:tc>
                  <a:txBody>
                    <a:bodyPr/>
                    <a:lstStyle/>
                    <a:p>
                      <a:pPr marL="0" marR="0" lvl="0" indent="0" algn="ctr" defTabSz="914400" rtl="0" eaLnBrk="1" fontAlgn="base" latinLnBrk="0" hangingPunct="1">
                        <a:lnSpc>
                          <a:spcPts val="2800"/>
                        </a:lnSpc>
                        <a:spcBef>
                          <a:spcPts val="60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Response to Child’s Behavior</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A0366C"/>
                    </a:solidFill>
                  </a:tcPr>
                </a:tc>
              </a:tr>
              <a:tr h="828675">
                <a:tc>
                  <a:txBody>
                    <a:bodyPr/>
                    <a:lstStyle/>
                    <a:p>
                      <a:pPr marL="0" marR="0" lvl="0" indent="0" algn="ctr" defTabSz="914400" rtl="0" eaLnBrk="1" fontAlgn="base" latinLnBrk="0" hangingPunct="1">
                        <a:lnSpc>
                          <a:spcPts val="2600"/>
                        </a:lnSpc>
                        <a:spcBef>
                          <a:spcPct val="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Authori</a:t>
                      </a:r>
                      <a:r>
                        <a:rPr kumimoji="0" lang="en-US" sz="2800" b="1" i="0" u="sng" strike="noStrike" cap="none" normalizeH="0" baseline="0">
                          <a:ln>
                            <a:noFill/>
                          </a:ln>
                          <a:solidFill>
                            <a:srgbClr val="F8F6E3"/>
                          </a:solidFill>
                          <a:effectLst/>
                          <a:latin typeface="Calibri" pitchFamily="-1" charset="0"/>
                          <a:ea typeface="Arial" pitchFamily="-1" charset="0"/>
                          <a:cs typeface="Arial" pitchFamily="-1" charset="0"/>
                        </a:rPr>
                        <a:t>tarian</a:t>
                      </a:r>
                    </a:p>
                    <a:p>
                      <a:pPr marL="0" marR="0" lvl="0" indent="0" algn="ctr" defTabSz="914400" rtl="0" eaLnBrk="1" fontAlgn="base" latinLnBrk="0" hangingPunct="1">
                        <a:lnSpc>
                          <a:spcPts val="2600"/>
                        </a:lnSpc>
                        <a:spcBef>
                          <a:spcPct val="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“Too Hard”</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F36F21"/>
                    </a:solidFill>
                  </a:tcPr>
                </a:tc>
                <a:tc>
                  <a:txBody>
                    <a:bodyPr/>
                    <a:lstStyle/>
                    <a:p>
                      <a:pPr marL="0" marR="0" lvl="0" indent="0" algn="ctr" defTabSz="914400" rtl="0" eaLnBrk="1" fontAlgn="base" latinLnBrk="0" hangingPunct="1">
                        <a:lnSpc>
                          <a:spcPts val="2600"/>
                        </a:lnSpc>
                        <a:spcBef>
                          <a:spcPct val="0"/>
                        </a:spcBef>
                        <a:spcAft>
                          <a:spcPts val="600"/>
                        </a:spcAft>
                        <a:buClrTx/>
                        <a:buSzTx/>
                        <a:buFont typeface="Wingdings" pitchFamily="-1" charset="2"/>
                        <a:buNone/>
                        <a:tabLst/>
                      </a:pPr>
                      <a:r>
                        <a:rPr kumimoji="0" lang="en-US" sz="2800" b="0" i="0" u="none" strike="noStrike" cap="none" normalizeH="0" baseline="0">
                          <a:ln>
                            <a:noFill/>
                          </a:ln>
                          <a:solidFill>
                            <a:srgbClr val="F8F6E3"/>
                          </a:solidFill>
                          <a:effectLst/>
                          <a:latin typeface="Calibri" pitchFamily="-1" charset="0"/>
                          <a:ea typeface="Arial" pitchFamily="-1" charset="0"/>
                          <a:cs typeface="Arial" pitchFamily="-1" charset="0"/>
                        </a:rPr>
                        <a:t>Parents impose rules “because I said so” </a:t>
                      </a:r>
                    </a:p>
                    <a:p>
                      <a:pPr marL="0" marR="0" lvl="0" indent="0" algn="ctr" defTabSz="914400" rtl="0" eaLnBrk="1" fontAlgn="base" latinLnBrk="0" hangingPunct="1">
                        <a:lnSpc>
                          <a:spcPts val="2600"/>
                        </a:lnSpc>
                        <a:spcBef>
                          <a:spcPct val="0"/>
                        </a:spcBef>
                        <a:spcAft>
                          <a:spcPts val="600"/>
                        </a:spcAft>
                        <a:buClrTx/>
                        <a:buSzTx/>
                        <a:buFont typeface="Wingdings" pitchFamily="-1" charset="2"/>
                        <a:buNone/>
                        <a:tabLst/>
                      </a:pPr>
                      <a:r>
                        <a:rPr kumimoji="0" lang="en-US" sz="2800" b="0" i="0" u="none" strike="noStrike" cap="none" normalizeH="0" baseline="0">
                          <a:ln>
                            <a:noFill/>
                          </a:ln>
                          <a:solidFill>
                            <a:srgbClr val="F8F6E3"/>
                          </a:solidFill>
                          <a:effectLst/>
                          <a:latin typeface="Calibri" pitchFamily="-1" charset="0"/>
                          <a:ea typeface="Arial" pitchFamily="-1" charset="0"/>
                          <a:cs typeface="Arial" pitchFamily="-1" charset="0"/>
                        </a:rPr>
                        <a:t>and expect obedience.</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F36F21"/>
                    </a:solidFill>
                  </a:tcPr>
                </a:tc>
              </a:tr>
              <a:tr h="828675">
                <a:tc>
                  <a:txBody>
                    <a:bodyPr/>
                    <a:lstStyle/>
                    <a:p>
                      <a:pPr marL="0" marR="0" lvl="0" indent="0" algn="ctr" defTabSz="914400" rtl="0" eaLnBrk="1" fontAlgn="base" latinLnBrk="0" hangingPunct="1">
                        <a:lnSpc>
                          <a:spcPts val="2600"/>
                        </a:lnSpc>
                        <a:spcBef>
                          <a:spcPct val="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Permissive</a:t>
                      </a:r>
                    </a:p>
                    <a:p>
                      <a:pPr marL="0" marR="0" lvl="0" indent="0" algn="ctr" defTabSz="914400" rtl="0" eaLnBrk="1" fontAlgn="base" latinLnBrk="0" hangingPunct="1">
                        <a:lnSpc>
                          <a:spcPts val="2600"/>
                        </a:lnSpc>
                        <a:spcBef>
                          <a:spcPct val="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“Too Soft”</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F69960"/>
                    </a:solidFill>
                  </a:tcPr>
                </a:tc>
                <a:tc>
                  <a:txBody>
                    <a:bodyPr/>
                    <a:lstStyle/>
                    <a:p>
                      <a:pPr marL="0" marR="0" lvl="0" indent="0" algn="ctr" defTabSz="914400" rtl="0" eaLnBrk="1" fontAlgn="base" latinLnBrk="0" hangingPunct="1">
                        <a:lnSpc>
                          <a:spcPts val="2600"/>
                        </a:lnSpc>
                        <a:spcBef>
                          <a:spcPct val="0"/>
                        </a:spcBef>
                        <a:spcAft>
                          <a:spcPts val="600"/>
                        </a:spcAft>
                        <a:buClrTx/>
                        <a:buSzTx/>
                        <a:buFont typeface="Wingdings" pitchFamily="-1" charset="2"/>
                        <a:buNone/>
                        <a:tabLst/>
                      </a:pPr>
                      <a:r>
                        <a:rPr kumimoji="0" lang="en-US" sz="2800" b="0" i="0" u="none" strike="noStrike" cap="none" normalizeH="0" baseline="0">
                          <a:ln>
                            <a:noFill/>
                          </a:ln>
                          <a:solidFill>
                            <a:srgbClr val="F8F6E3"/>
                          </a:solidFill>
                          <a:effectLst/>
                          <a:latin typeface="Calibri" pitchFamily="-1" charset="0"/>
                          <a:ea typeface="Arial" pitchFamily="-1" charset="0"/>
                          <a:cs typeface="Arial" pitchFamily="-1" charset="0"/>
                        </a:rPr>
                        <a:t>Parents submit to kids’ desires, not enforcing</a:t>
                      </a:r>
                    </a:p>
                    <a:p>
                      <a:pPr marL="0" marR="0" lvl="0" indent="0" algn="ctr" defTabSz="914400" rtl="0" eaLnBrk="1" fontAlgn="base" latinLnBrk="0" hangingPunct="1">
                        <a:lnSpc>
                          <a:spcPts val="2600"/>
                        </a:lnSpc>
                        <a:spcBef>
                          <a:spcPct val="0"/>
                        </a:spcBef>
                        <a:spcAft>
                          <a:spcPts val="600"/>
                        </a:spcAft>
                        <a:buClrTx/>
                        <a:buSzTx/>
                        <a:buFont typeface="Wingdings" pitchFamily="-1" charset="2"/>
                        <a:buNone/>
                        <a:tabLst/>
                      </a:pPr>
                      <a:r>
                        <a:rPr kumimoji="0" lang="en-US" sz="2800" b="0" i="0" u="none" strike="noStrike" cap="none" normalizeH="0" baseline="0">
                          <a:ln>
                            <a:noFill/>
                          </a:ln>
                          <a:solidFill>
                            <a:srgbClr val="F8F6E3"/>
                          </a:solidFill>
                          <a:effectLst/>
                          <a:latin typeface="Calibri" pitchFamily="-1" charset="0"/>
                          <a:ea typeface="Arial" pitchFamily="-1" charset="0"/>
                          <a:cs typeface="Arial" pitchFamily="-1" charset="0"/>
                        </a:rPr>
                        <a:t>  limits or standards for child behavior.</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F69960"/>
                    </a:solidFill>
                  </a:tcPr>
                </a:tc>
              </a:tr>
              <a:tr h="1235075">
                <a:tc>
                  <a:txBody>
                    <a:bodyPr/>
                    <a:lstStyle/>
                    <a:p>
                      <a:pPr marL="0" marR="0" lvl="0" indent="0" algn="ctr" defTabSz="914400" rtl="0" eaLnBrk="1" fontAlgn="base" latinLnBrk="0" hangingPunct="1">
                        <a:lnSpc>
                          <a:spcPts val="2600"/>
                        </a:lnSpc>
                        <a:spcBef>
                          <a:spcPct val="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Authori</a:t>
                      </a:r>
                      <a:r>
                        <a:rPr kumimoji="0" lang="en-US" sz="2800" b="1" i="0" u="sng" strike="noStrike" cap="none" normalizeH="0" baseline="0">
                          <a:ln>
                            <a:noFill/>
                          </a:ln>
                          <a:solidFill>
                            <a:srgbClr val="F8F6E3"/>
                          </a:solidFill>
                          <a:effectLst/>
                          <a:latin typeface="Calibri" pitchFamily="-1" charset="0"/>
                          <a:ea typeface="Arial" pitchFamily="-1" charset="0"/>
                          <a:cs typeface="Arial" pitchFamily="-1" charset="0"/>
                        </a:rPr>
                        <a:t>tative</a:t>
                      </a:r>
                    </a:p>
                    <a:p>
                      <a:pPr marL="0" marR="0" lvl="0" indent="0" algn="ctr" defTabSz="914400" rtl="0" eaLnBrk="1" fontAlgn="base" latinLnBrk="0" hangingPunct="1">
                        <a:lnSpc>
                          <a:spcPts val="2600"/>
                        </a:lnSpc>
                        <a:spcBef>
                          <a:spcPct val="0"/>
                        </a:spcBef>
                        <a:spcAft>
                          <a:spcPts val="600"/>
                        </a:spcAft>
                        <a:buClrTx/>
                        <a:buSzTx/>
                        <a:buFontTx/>
                        <a:buNone/>
                        <a:tabLst/>
                      </a:pPr>
                      <a:r>
                        <a:rPr kumimoji="0" lang="en-US" sz="2800" b="1" i="0" u="none" strike="noStrike" cap="none" normalizeH="0" baseline="0">
                          <a:ln>
                            <a:noFill/>
                          </a:ln>
                          <a:solidFill>
                            <a:srgbClr val="F8F6E3"/>
                          </a:solidFill>
                          <a:effectLst/>
                          <a:latin typeface="Calibri" pitchFamily="-1" charset="0"/>
                          <a:ea typeface="Arial" pitchFamily="-1" charset="0"/>
                          <a:cs typeface="Arial" pitchFamily="-1" charset="0"/>
                        </a:rPr>
                        <a:t>“Just Right”</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F36F21"/>
                    </a:solidFill>
                  </a:tcPr>
                </a:tc>
                <a:tc>
                  <a:txBody>
                    <a:bodyPr/>
                    <a:lstStyle/>
                    <a:p>
                      <a:pPr marL="0" marR="0" lvl="0" indent="0" algn="ctr" defTabSz="914400" rtl="0" eaLnBrk="1" fontAlgn="base" latinLnBrk="0" hangingPunct="1">
                        <a:lnSpc>
                          <a:spcPts val="2600"/>
                        </a:lnSpc>
                        <a:spcBef>
                          <a:spcPct val="0"/>
                        </a:spcBef>
                        <a:spcAft>
                          <a:spcPts val="600"/>
                        </a:spcAft>
                        <a:buClrTx/>
                        <a:buSzTx/>
                        <a:buFont typeface="Wingdings" pitchFamily="-1" charset="2"/>
                        <a:buNone/>
                        <a:tabLst/>
                      </a:pPr>
                      <a:r>
                        <a:rPr kumimoji="0" lang="en-US" sz="2800" b="0" i="0" u="none" strike="noStrike" cap="none" normalizeH="0" baseline="0">
                          <a:ln>
                            <a:noFill/>
                          </a:ln>
                          <a:solidFill>
                            <a:srgbClr val="F8F6E3"/>
                          </a:solidFill>
                          <a:effectLst/>
                          <a:latin typeface="Calibri" pitchFamily="-1" charset="0"/>
                          <a:ea typeface="Arial" pitchFamily="-1" charset="0"/>
                          <a:cs typeface="Arial" pitchFamily="-1" charset="0"/>
                        </a:rPr>
                        <a:t>Parents enforce rules, limits, and standards</a:t>
                      </a:r>
                    </a:p>
                    <a:p>
                      <a:pPr marL="0" marR="0" lvl="0" indent="0" algn="ctr" defTabSz="914400" rtl="0" eaLnBrk="1" fontAlgn="base" latinLnBrk="0" hangingPunct="1">
                        <a:lnSpc>
                          <a:spcPts val="2600"/>
                        </a:lnSpc>
                        <a:spcBef>
                          <a:spcPct val="0"/>
                        </a:spcBef>
                        <a:spcAft>
                          <a:spcPts val="600"/>
                        </a:spcAft>
                        <a:buClrTx/>
                        <a:buSzTx/>
                        <a:buFont typeface="Wingdings" pitchFamily="-1" charset="2"/>
                        <a:buNone/>
                        <a:tabLst/>
                      </a:pPr>
                      <a:r>
                        <a:rPr kumimoji="0" lang="en-US" sz="2800" b="0" i="0" u="none" strike="noStrike" cap="none" normalizeH="0" baseline="0">
                          <a:ln>
                            <a:noFill/>
                          </a:ln>
                          <a:solidFill>
                            <a:srgbClr val="F8F6E3"/>
                          </a:solidFill>
                          <a:effectLst/>
                          <a:latin typeface="Calibri" pitchFamily="-1" charset="0"/>
                          <a:ea typeface="Arial" pitchFamily="-1" charset="0"/>
                          <a:cs typeface="Arial" pitchFamily="-1" charset="0"/>
                        </a:rPr>
                        <a:t> but also explain, discuss, listen, and express </a:t>
                      </a:r>
                    </a:p>
                    <a:p>
                      <a:pPr marL="0" marR="0" lvl="0" indent="0" algn="ctr" defTabSz="914400" rtl="0" eaLnBrk="1" fontAlgn="base" latinLnBrk="0" hangingPunct="1">
                        <a:lnSpc>
                          <a:spcPts val="2600"/>
                        </a:lnSpc>
                        <a:spcBef>
                          <a:spcPct val="0"/>
                        </a:spcBef>
                        <a:spcAft>
                          <a:spcPts val="600"/>
                        </a:spcAft>
                        <a:buClrTx/>
                        <a:buSzTx/>
                        <a:buFont typeface="Wingdings" pitchFamily="-1" charset="2"/>
                        <a:buNone/>
                        <a:tabLst/>
                      </a:pPr>
                      <a:r>
                        <a:rPr kumimoji="0" lang="en-US" sz="2800" b="0" i="0" u="none" strike="noStrike" cap="none" normalizeH="0" baseline="0">
                          <a:ln>
                            <a:noFill/>
                          </a:ln>
                          <a:solidFill>
                            <a:srgbClr val="F8F6E3"/>
                          </a:solidFill>
                          <a:effectLst/>
                          <a:latin typeface="Calibri" pitchFamily="-1" charset="0"/>
                          <a:ea typeface="Arial" pitchFamily="-1" charset="0"/>
                          <a:cs typeface="Arial" pitchFamily="-1" charset="0"/>
                        </a:rPr>
                        <a:t>respect for child’s ideas and wishes.</a:t>
                      </a:r>
                    </a:p>
                  </a:txBody>
                  <a:tcPr marT="45700" marB="45700" anchor="ctr" anchorCtr="1" horzOverflow="overflow">
                    <a:lnL w="76200" cap="flat" cmpd="sng" algn="ctr">
                      <a:solidFill>
                        <a:srgbClr val="F8F6E3"/>
                      </a:solidFill>
                      <a:prstDash val="solid"/>
                      <a:round/>
                      <a:headEnd type="none" w="med" len="med"/>
                      <a:tailEnd type="none" w="med" len="med"/>
                    </a:lnL>
                    <a:lnR w="76200" cap="flat" cmpd="sng" algn="ctr">
                      <a:solidFill>
                        <a:srgbClr val="F8F6E3"/>
                      </a:solidFill>
                      <a:prstDash val="solid"/>
                      <a:round/>
                      <a:headEnd type="none" w="med" len="med"/>
                      <a:tailEnd type="none" w="med" len="med"/>
                    </a:lnR>
                    <a:lnT w="76200" cap="flat" cmpd="sng" algn="ctr">
                      <a:solidFill>
                        <a:srgbClr val="F8F6E3"/>
                      </a:solidFill>
                      <a:prstDash val="solid"/>
                      <a:round/>
                      <a:headEnd type="none" w="med" len="med"/>
                      <a:tailEnd type="none" w="med" len="med"/>
                    </a:lnT>
                    <a:lnB w="76200" cap="flat" cmpd="sng" algn="ctr">
                      <a:solidFill>
                        <a:srgbClr val="F8F6E3"/>
                      </a:solidFill>
                      <a:prstDash val="solid"/>
                      <a:round/>
                      <a:headEnd type="none" w="med" len="med"/>
                      <a:tailEnd type="none" w="med" len="med"/>
                    </a:lnB>
                    <a:lnTlToBr>
                      <a:noFill/>
                    </a:lnTlToBr>
                    <a:lnBlToTr>
                      <a:noFill/>
                    </a:lnBlToTr>
                    <a:solidFill>
                      <a:srgbClr val="F36F21"/>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3"/>
          <p:cNvPicPr>
            <a:picLocks noChangeAspect="1"/>
          </p:cNvPicPr>
          <p:nvPr/>
        </p:nvPicPr>
        <p:blipFill>
          <a:blip r:embed="rId3"/>
          <a:srcRect l="3999" r="12000"/>
          <a:stretch>
            <a:fillRect/>
          </a:stretch>
        </p:blipFill>
        <p:spPr bwMode="auto">
          <a:xfrm>
            <a:off x="4343400" y="1130300"/>
            <a:ext cx="4800600" cy="5727700"/>
          </a:xfrm>
          <a:prstGeom prst="rect">
            <a:avLst/>
          </a:prstGeom>
          <a:noFill/>
          <a:ln w="9525">
            <a:noFill/>
            <a:miter lim="800000"/>
            <a:headEnd/>
            <a:tailEnd/>
          </a:ln>
        </p:spPr>
      </p:pic>
      <p:sp>
        <p:nvSpPr>
          <p:cNvPr id="98307"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a:solidFill>
                  <a:srgbClr val="F8F6E3"/>
                </a:solidFill>
              </a:rPr>
              <a:t>Outcomes with Parenting Styles</a:t>
            </a:r>
          </a:p>
        </p:txBody>
      </p:sp>
      <p:sp>
        <p:nvSpPr>
          <p:cNvPr id="3" name="Content Placeholder 2"/>
          <p:cNvSpPr>
            <a:spLocks noGrp="1"/>
          </p:cNvSpPr>
          <p:nvPr>
            <p:ph idx="1"/>
          </p:nvPr>
        </p:nvSpPr>
        <p:spPr>
          <a:xfrm>
            <a:off x="239713" y="1295400"/>
            <a:ext cx="4103687" cy="4953000"/>
          </a:xfrm>
        </p:spPr>
        <p:txBody>
          <a:bodyPr/>
          <a:lstStyle/>
          <a:p>
            <a:pPr eaLnBrk="1" hangingPunct="1">
              <a:lnSpc>
                <a:spcPts val="2400"/>
              </a:lnSpc>
              <a:spcAft>
                <a:spcPts val="600"/>
              </a:spcAft>
              <a:buClr>
                <a:schemeClr val="tx1"/>
              </a:buClr>
              <a:buFont typeface="Wingdings" pitchFamily="-111" charset="2"/>
              <a:buChar char="§"/>
            </a:pPr>
            <a:r>
              <a:rPr lang="en-US" sz="2800">
                <a:solidFill>
                  <a:srgbClr val="000000"/>
                </a:solidFill>
              </a:rPr>
              <a:t>Authoritative parenting, more than the other two styles, seems to be associated with:</a:t>
            </a:r>
          </a:p>
          <a:p>
            <a:pPr marL="685800" lvl="1" eaLnBrk="1" hangingPunct="1">
              <a:lnSpc>
                <a:spcPts val="2400"/>
              </a:lnSpc>
              <a:buFont typeface="Wingdings" pitchFamily="-111" charset="2"/>
              <a:buChar char="§"/>
            </a:pPr>
            <a:r>
              <a:rPr lang="en-US">
                <a:ea typeface="ＭＳ Ｐゴシック" pitchFamily="-111" charset="-128"/>
              </a:rPr>
              <a:t>high self-reliance. </a:t>
            </a:r>
          </a:p>
          <a:p>
            <a:pPr marL="685800" lvl="1" eaLnBrk="1" hangingPunct="1">
              <a:lnSpc>
                <a:spcPts val="2400"/>
              </a:lnSpc>
              <a:buFont typeface="Wingdings" pitchFamily="-111" charset="2"/>
              <a:buChar char="§"/>
            </a:pPr>
            <a:r>
              <a:rPr lang="en-US">
                <a:ea typeface="ＭＳ Ｐゴシック" pitchFamily="-111" charset="-128"/>
              </a:rPr>
              <a:t>high social competence. </a:t>
            </a:r>
          </a:p>
          <a:p>
            <a:pPr marL="685800" lvl="1" eaLnBrk="1" hangingPunct="1">
              <a:lnSpc>
                <a:spcPts val="2400"/>
              </a:lnSpc>
              <a:buFont typeface="Wingdings" pitchFamily="-111" charset="2"/>
              <a:buChar char="§"/>
            </a:pPr>
            <a:r>
              <a:rPr lang="en-US">
                <a:ea typeface="ＭＳ Ｐゴシック" pitchFamily="-111" charset="-128"/>
              </a:rPr>
              <a:t>high self-esteem. </a:t>
            </a:r>
          </a:p>
          <a:p>
            <a:pPr marL="685800" lvl="1" eaLnBrk="1" hangingPunct="1">
              <a:lnSpc>
                <a:spcPts val="2400"/>
              </a:lnSpc>
              <a:buFont typeface="Wingdings" pitchFamily="-111" charset="2"/>
              <a:buChar char="§"/>
            </a:pPr>
            <a:r>
              <a:rPr lang="en-US">
                <a:ea typeface="ＭＳ Ｐゴシック" pitchFamily="-111" charset="-128"/>
              </a:rPr>
              <a:t>low aggression.</a:t>
            </a:r>
          </a:p>
          <a:p>
            <a:pPr eaLnBrk="1" hangingPunct="1">
              <a:lnSpc>
                <a:spcPts val="2400"/>
              </a:lnSpc>
              <a:spcAft>
                <a:spcPts val="600"/>
              </a:spcAft>
              <a:buClr>
                <a:schemeClr val="tx1"/>
              </a:buClr>
              <a:buFont typeface="Wingdings" pitchFamily="-111" charset="2"/>
              <a:buChar char="§"/>
            </a:pPr>
            <a:r>
              <a:rPr lang="en-US" sz="2800">
                <a:solidFill>
                  <a:srgbClr val="000000"/>
                </a:solidFill>
              </a:rPr>
              <a:t>But are these a result of parenting style, or are parents responding to a child’s temperament? Or are both a function of culture ? Or genes?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1371600"/>
            <a:ext cx="6318250" cy="3436938"/>
          </a:xfrm>
        </p:spPr>
        <p:txBody>
          <a:bodyPr anchor="ctr"/>
          <a:lstStyle/>
          <a:p>
            <a:pPr eaLnBrk="1" hangingPunct="1">
              <a:lnSpc>
                <a:spcPts val="2200"/>
              </a:lnSpc>
              <a:spcBef>
                <a:spcPct val="0"/>
              </a:spcBef>
              <a:spcAft>
                <a:spcPts val="1200"/>
              </a:spcAft>
              <a:buFont typeface="Wingdings" pitchFamily="-111" charset="2"/>
              <a:buChar char="§"/>
            </a:pPr>
            <a:r>
              <a:rPr lang="en-US" sz="2600"/>
              <a:t>In psychology, “maturation” refers to changes that occur primarily because of the passage of time. </a:t>
            </a:r>
          </a:p>
          <a:p>
            <a:pPr eaLnBrk="1" hangingPunct="1">
              <a:lnSpc>
                <a:spcPts val="2200"/>
              </a:lnSpc>
              <a:spcBef>
                <a:spcPct val="0"/>
              </a:spcBef>
              <a:spcAft>
                <a:spcPts val="1200"/>
              </a:spcAft>
              <a:buFont typeface="Wingdings" pitchFamily="-111" charset="2"/>
              <a:buChar char="§"/>
            </a:pPr>
            <a:r>
              <a:rPr lang="en-US" sz="2600"/>
              <a:t>In developmental psychology, </a:t>
            </a:r>
            <a:r>
              <a:rPr lang="en-US" sz="2600" b="1">
                <a:solidFill>
                  <a:srgbClr val="444EA2"/>
                </a:solidFill>
              </a:rPr>
              <a:t>maturation</a:t>
            </a:r>
            <a:r>
              <a:rPr lang="en-US" sz="2600"/>
              <a:t> refers to </a:t>
            </a:r>
            <a:r>
              <a:rPr lang="en-US" sz="2600" i="1"/>
              <a:t>biologically-driven growth and development enabling orderly (predictably sequential) changes in behavior.</a:t>
            </a:r>
          </a:p>
          <a:p>
            <a:pPr eaLnBrk="1" hangingPunct="1">
              <a:lnSpc>
                <a:spcPts val="2200"/>
              </a:lnSpc>
              <a:spcBef>
                <a:spcPct val="0"/>
              </a:spcBef>
              <a:spcAft>
                <a:spcPts val="1200"/>
              </a:spcAft>
              <a:buFont typeface="Wingdings" pitchFamily="-111" charset="2"/>
              <a:buChar char="§"/>
            </a:pPr>
            <a:r>
              <a:rPr lang="en-US" sz="2600"/>
              <a:t>Experience (nurture) can adjust the </a:t>
            </a:r>
            <a:r>
              <a:rPr lang="en-US" sz="2600" b="1"/>
              <a:t>timing</a:t>
            </a:r>
            <a:r>
              <a:rPr lang="en-US" sz="2600"/>
              <a:t>, but maturation (nature) sets the </a:t>
            </a:r>
            <a:r>
              <a:rPr lang="en-US" sz="2600" b="1"/>
              <a:t>sequence</a:t>
            </a:r>
            <a:r>
              <a:rPr lang="en-US" sz="2600"/>
              <a:t>.</a:t>
            </a:r>
          </a:p>
        </p:txBody>
      </p:sp>
      <p:sp>
        <p:nvSpPr>
          <p:cNvPr id="22531" name="Title 1"/>
          <p:cNvSpPr txBox="1">
            <a:spLocks/>
          </p:cNvSpPr>
          <p:nvPr/>
        </p:nvSpPr>
        <p:spPr bwMode="auto">
          <a:xfrm>
            <a:off x="0" y="0"/>
            <a:ext cx="9144000" cy="1417638"/>
          </a:xfrm>
          <a:prstGeom prst="rect">
            <a:avLst/>
          </a:prstGeom>
          <a:solidFill>
            <a:srgbClr val="444EA2"/>
          </a:solidFill>
          <a:ln w="9525">
            <a:noFill/>
            <a:miter lim="800000"/>
            <a:headEnd/>
            <a:tailEnd/>
          </a:ln>
        </p:spPr>
        <p:txBody>
          <a:bodyPr lIns="274320" anchor="ctr">
            <a:prstTxWarp prst="textNoShape">
              <a:avLst/>
            </a:prstTxWarp>
          </a:bodyPr>
          <a:lstStyle/>
          <a:p>
            <a:pPr>
              <a:lnSpc>
                <a:spcPts val="4200"/>
              </a:lnSpc>
            </a:pPr>
            <a:r>
              <a:rPr lang="en-US" sz="4400" b="1">
                <a:solidFill>
                  <a:srgbClr val="F8F6E3"/>
                </a:solidFill>
                <a:latin typeface="Calibri" pitchFamily="-111" charset="0"/>
              </a:rPr>
              <a:t>Maturation:</a:t>
            </a:r>
          </a:p>
          <a:p>
            <a:pPr>
              <a:lnSpc>
                <a:spcPts val="4200"/>
              </a:lnSpc>
            </a:pPr>
            <a:r>
              <a:rPr lang="en-US" sz="3200" b="1" i="1">
                <a:solidFill>
                  <a:srgbClr val="F8F6E3"/>
                </a:solidFill>
                <a:latin typeface="Calibri" pitchFamily="-111" charset="0"/>
              </a:rPr>
              <a:t>not the meaning you might think</a:t>
            </a:r>
          </a:p>
        </p:txBody>
      </p:sp>
      <p:grpSp>
        <p:nvGrpSpPr>
          <p:cNvPr id="2" name="Group 7"/>
          <p:cNvGrpSpPr>
            <a:grpSpLocks/>
          </p:cNvGrpSpPr>
          <p:nvPr/>
        </p:nvGrpSpPr>
        <p:grpSpPr bwMode="auto">
          <a:xfrm>
            <a:off x="6103938" y="1935163"/>
            <a:ext cx="2984500" cy="2573337"/>
            <a:chOff x="5931205" y="2427434"/>
            <a:chExt cx="2984193" cy="2572372"/>
          </a:xfrm>
        </p:grpSpPr>
        <p:sp>
          <p:nvSpPr>
            <p:cNvPr id="22537" name="Rounded Rectangle 4"/>
            <p:cNvSpPr>
              <a:spLocks noChangeArrowheads="1"/>
            </p:cNvSpPr>
            <p:nvPr/>
          </p:nvSpPr>
          <p:spPr bwMode="auto">
            <a:xfrm>
              <a:off x="6628435" y="2427434"/>
              <a:ext cx="2286963" cy="2572372"/>
            </a:xfrm>
            <a:prstGeom prst="roundRect">
              <a:avLst>
                <a:gd name="adj" fmla="val 16667"/>
              </a:avLst>
            </a:prstGeom>
            <a:solidFill>
              <a:srgbClr val="3AA082"/>
            </a:solidFill>
            <a:ln w="9525">
              <a:noFill/>
              <a:round/>
              <a:headEnd/>
              <a:tailEnd/>
            </a:ln>
          </p:spPr>
          <p:txBody>
            <a:bodyPr>
              <a:prstTxWarp prst="textNoShape">
                <a:avLst/>
              </a:prstTxWarp>
              <a:spAutoFit/>
            </a:bodyPr>
            <a:lstStyle/>
            <a:p>
              <a:pPr>
                <a:lnSpc>
                  <a:spcPts val="2200"/>
                </a:lnSpc>
                <a:spcAft>
                  <a:spcPts val="1200"/>
                </a:spcAft>
              </a:pPr>
              <a:r>
                <a:rPr lang="en-US" sz="2600">
                  <a:solidFill>
                    <a:srgbClr val="F8F6E3"/>
                  </a:solidFill>
                  <a:latin typeface="Calibri" pitchFamily="-111" charset="0"/>
                </a:rPr>
                <a:t>For example,  infant bodies, in sequence, will </a:t>
              </a:r>
              <a:r>
                <a:rPr lang="en-US" sz="2600">
                  <a:solidFill>
                    <a:srgbClr val="F8F6E3"/>
                  </a:solidFill>
                  <a:latin typeface="Calibri" pitchFamily="-111" charset="0"/>
                  <a:sym typeface="Wingdings" pitchFamily="-111" charset="2"/>
                </a:rPr>
                <a:t>lif</a:t>
              </a:r>
              <a:r>
                <a:rPr lang="en-US" sz="2600">
                  <a:solidFill>
                    <a:srgbClr val="F8F6E3"/>
                  </a:solidFill>
                  <a:latin typeface="Calibri" pitchFamily="-111" charset="0"/>
                </a:rPr>
                <a:t>t heads, then sit up, then crawl, and then walk.</a:t>
              </a:r>
            </a:p>
          </p:txBody>
        </p:sp>
        <p:cxnSp>
          <p:nvCxnSpPr>
            <p:cNvPr id="7" name="Straight Arrow Connector 6"/>
            <p:cNvCxnSpPr/>
            <p:nvPr/>
          </p:nvCxnSpPr>
          <p:spPr>
            <a:xfrm>
              <a:off x="5931205" y="3555723"/>
              <a:ext cx="696840" cy="0"/>
            </a:xfrm>
            <a:prstGeom prst="straightConnector1">
              <a:avLst/>
            </a:prstGeom>
            <a:ln w="57150">
              <a:solidFill>
                <a:srgbClr val="3AA082"/>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a:spLocks noChangeArrowheads="1"/>
          </p:cNvSpPr>
          <p:nvPr/>
        </p:nvSpPr>
        <p:spPr bwMode="auto">
          <a:xfrm>
            <a:off x="742950" y="4822825"/>
            <a:ext cx="2732088" cy="1643063"/>
          </a:xfrm>
          <a:prstGeom prst="rect">
            <a:avLst/>
          </a:prstGeom>
          <a:noFill/>
          <a:ln w="9525">
            <a:noFill/>
            <a:miter lim="800000"/>
            <a:headEnd/>
            <a:tailEnd/>
          </a:ln>
        </p:spPr>
        <p:txBody>
          <a:bodyPr>
            <a:prstTxWarp prst="textNoShape">
              <a:avLst/>
            </a:prstTxWarp>
            <a:spAutoFit/>
          </a:bodyPr>
          <a:lstStyle/>
          <a:p>
            <a:pPr>
              <a:lnSpc>
                <a:spcPts val="2400"/>
              </a:lnSpc>
              <a:spcBef>
                <a:spcPts val="600"/>
              </a:spcBef>
              <a:spcAft>
                <a:spcPts val="600"/>
              </a:spcAft>
            </a:pPr>
            <a:r>
              <a:rPr lang="en-US" sz="2600" b="1">
                <a:solidFill>
                  <a:srgbClr val="F36F21"/>
                </a:solidFill>
                <a:latin typeface="Calibri" pitchFamily="-111" charset="0"/>
              </a:rPr>
              <a:t>Maturation in infancy and early childhood affects the brain and motor skills.</a:t>
            </a:r>
          </a:p>
        </p:txBody>
      </p:sp>
      <p:grpSp>
        <p:nvGrpSpPr>
          <p:cNvPr id="4" name="Group 20"/>
          <p:cNvGrpSpPr>
            <a:grpSpLocks/>
          </p:cNvGrpSpPr>
          <p:nvPr/>
        </p:nvGrpSpPr>
        <p:grpSpPr bwMode="auto">
          <a:xfrm>
            <a:off x="3371850" y="4679950"/>
            <a:ext cx="4854575" cy="1954213"/>
            <a:chOff x="3282948" y="4678912"/>
            <a:chExt cx="4855212" cy="1954902"/>
          </a:xfrm>
        </p:grpSpPr>
        <p:sp>
          <p:nvSpPr>
            <p:cNvPr id="22535" name="Rectangle 15"/>
            <p:cNvSpPr>
              <a:spLocks noChangeArrowheads="1"/>
            </p:cNvSpPr>
            <p:nvPr/>
          </p:nvSpPr>
          <p:spPr bwMode="auto">
            <a:xfrm>
              <a:off x="4149837" y="4678912"/>
              <a:ext cx="3988323" cy="1954902"/>
            </a:xfrm>
            <a:prstGeom prst="rect">
              <a:avLst/>
            </a:prstGeom>
            <a:solidFill>
              <a:srgbClr val="F36F21"/>
            </a:solidFill>
            <a:ln w="9525">
              <a:noFill/>
              <a:miter lim="800000"/>
              <a:headEnd/>
              <a:tailEnd/>
            </a:ln>
          </p:spPr>
          <p:txBody>
            <a:bodyPr anchor="ctr">
              <a:prstTxWarp prst="textNoShape">
                <a:avLst/>
              </a:prstTxWarp>
            </a:bodyPr>
            <a:lstStyle/>
            <a:p>
              <a:pPr>
                <a:lnSpc>
                  <a:spcPts val="2400"/>
                </a:lnSpc>
                <a:spcBef>
                  <a:spcPts val="600"/>
                </a:spcBef>
                <a:spcAft>
                  <a:spcPts val="600"/>
                </a:spcAft>
              </a:pPr>
              <a:r>
                <a:rPr lang="en-US" sz="2600" b="1">
                  <a:solidFill>
                    <a:srgbClr val="F8F6E3"/>
                  </a:solidFill>
                  <a:latin typeface="Calibri" pitchFamily="-111" charset="0"/>
                </a:rPr>
                <a:t>Maturation, the biological unfolding, will be seen in:</a:t>
              </a:r>
            </a:p>
            <a:p>
              <a:pPr>
                <a:lnSpc>
                  <a:spcPts val="2400"/>
                </a:lnSpc>
                <a:spcBef>
                  <a:spcPts val="600"/>
                </a:spcBef>
                <a:spcAft>
                  <a:spcPts val="600"/>
                </a:spcAft>
                <a:buFont typeface="Wingdings" pitchFamily="-111" charset="2"/>
                <a:buChar char="§"/>
              </a:pPr>
              <a:r>
                <a:rPr lang="en-US" sz="2600">
                  <a:solidFill>
                    <a:srgbClr val="F8F6E3"/>
                  </a:solidFill>
                  <a:latin typeface="Calibri" pitchFamily="-111" charset="0"/>
                </a:rPr>
                <a:t>brain development.</a:t>
              </a:r>
            </a:p>
            <a:p>
              <a:pPr>
                <a:lnSpc>
                  <a:spcPts val="2400"/>
                </a:lnSpc>
                <a:spcBef>
                  <a:spcPts val="600"/>
                </a:spcBef>
                <a:spcAft>
                  <a:spcPts val="600"/>
                </a:spcAft>
                <a:buFont typeface="Wingdings" pitchFamily="-111" charset="2"/>
                <a:buChar char="§"/>
              </a:pPr>
              <a:r>
                <a:rPr lang="en-US" sz="2600">
                  <a:solidFill>
                    <a:srgbClr val="F8F6E3"/>
                  </a:solidFill>
                  <a:latin typeface="Calibri" pitchFamily="-111" charset="0"/>
                </a:rPr>
                <a:t>motor development.</a:t>
              </a:r>
            </a:p>
          </p:txBody>
        </p:sp>
        <p:cxnSp>
          <p:nvCxnSpPr>
            <p:cNvPr id="18" name="Straight Arrow Connector 17"/>
            <p:cNvCxnSpPr>
              <a:endCxn id="22535" idx="1"/>
            </p:cNvCxnSpPr>
            <p:nvPr/>
          </p:nvCxnSpPr>
          <p:spPr>
            <a:xfrm flipV="1">
              <a:off x="3282948" y="5657157"/>
              <a:ext cx="866889" cy="0"/>
            </a:xfrm>
            <a:prstGeom prst="straightConnector1">
              <a:avLst/>
            </a:prstGeom>
            <a:ln w="57150">
              <a:solidFill>
                <a:srgbClr val="F36F2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376238" y="2003425"/>
            <a:ext cx="1860550" cy="4298950"/>
          </a:xfrm>
          <a:prstGeom prst="rect">
            <a:avLst/>
          </a:prstGeom>
          <a:noFill/>
          <a:ln w="9525">
            <a:noFill/>
            <a:miter lim="800000"/>
            <a:headEnd/>
            <a:tailEnd/>
          </a:ln>
        </p:spPr>
      </p:pic>
      <p:pic>
        <p:nvPicPr>
          <p:cNvPr id="10" name="Picture 3"/>
          <p:cNvPicPr>
            <a:picLocks noChangeAspect="1" noChangeArrowheads="1"/>
          </p:cNvPicPr>
          <p:nvPr/>
        </p:nvPicPr>
        <p:blipFill>
          <a:blip r:embed="rId4"/>
          <a:srcRect/>
          <a:stretch>
            <a:fillRect/>
          </a:stretch>
        </p:blipFill>
        <p:spPr bwMode="auto">
          <a:xfrm>
            <a:off x="315913" y="2003425"/>
            <a:ext cx="1981200" cy="4298950"/>
          </a:xfrm>
          <a:prstGeom prst="rect">
            <a:avLst/>
          </a:prstGeom>
          <a:noFill/>
          <a:ln w="9525">
            <a:noFill/>
            <a:miter lim="800000"/>
            <a:headEnd/>
            <a:tailEnd/>
          </a:ln>
        </p:spPr>
      </p:pic>
      <p:pic>
        <p:nvPicPr>
          <p:cNvPr id="11" name="Picture 3"/>
          <p:cNvPicPr>
            <a:picLocks noChangeAspect="1" noChangeArrowheads="1"/>
          </p:cNvPicPr>
          <p:nvPr/>
        </p:nvPicPr>
        <p:blipFill>
          <a:blip r:embed="rId5"/>
          <a:srcRect r="-19633"/>
          <a:stretch>
            <a:fillRect/>
          </a:stretch>
        </p:blipFill>
        <p:spPr bwMode="auto">
          <a:xfrm>
            <a:off x="376238" y="2003425"/>
            <a:ext cx="2160587" cy="4298950"/>
          </a:xfrm>
          <a:prstGeom prst="rect">
            <a:avLst/>
          </a:prstGeom>
          <a:noFill/>
          <a:ln w="9525">
            <a:noFill/>
            <a:miter lim="800000"/>
            <a:headEnd/>
            <a:tailEnd/>
          </a:ln>
        </p:spPr>
      </p:pic>
      <p:sp>
        <p:nvSpPr>
          <p:cNvPr id="24581" name="Rectangle 4"/>
          <p:cNvSpPr>
            <a:spLocks noChangeArrowheads="1"/>
          </p:cNvSpPr>
          <p:nvPr/>
        </p:nvSpPr>
        <p:spPr bwMode="auto">
          <a:xfrm>
            <a:off x="0" y="0"/>
            <a:ext cx="9144000" cy="1225550"/>
          </a:xfrm>
          <a:prstGeom prst="rect">
            <a:avLst/>
          </a:prstGeom>
          <a:solidFill>
            <a:srgbClr val="A0366C"/>
          </a:solidFill>
          <a:ln w="9525">
            <a:noFill/>
            <a:miter lim="800000"/>
            <a:headEnd/>
            <a:tailEnd/>
          </a:ln>
        </p:spPr>
        <p:txBody>
          <a:bodyPr lIns="274320" anchor="ctr">
            <a:prstTxWarp prst="textNoShape">
              <a:avLst/>
            </a:prstTxWarp>
          </a:bodyPr>
          <a:lstStyle/>
          <a:p>
            <a:pPr>
              <a:lnSpc>
                <a:spcPts val="4200"/>
              </a:lnSpc>
            </a:pPr>
            <a:r>
              <a:rPr lang="en-US" sz="4400" b="1">
                <a:solidFill>
                  <a:srgbClr val="F8F6E3"/>
                </a:solidFill>
                <a:latin typeface="Calibri" pitchFamily="-111" charset="0"/>
              </a:rPr>
              <a:t>Brain Development: </a:t>
            </a:r>
          </a:p>
          <a:p>
            <a:pPr>
              <a:lnSpc>
                <a:spcPts val="4200"/>
              </a:lnSpc>
            </a:pPr>
            <a:r>
              <a:rPr lang="en-US" sz="4400" b="1">
                <a:solidFill>
                  <a:srgbClr val="F8F6E3"/>
                </a:solidFill>
                <a:latin typeface="Calibri" pitchFamily="-111" charset="0"/>
              </a:rPr>
              <a:t>Building and Connecting Neurons </a:t>
            </a:r>
          </a:p>
        </p:txBody>
      </p:sp>
      <p:sp>
        <p:nvSpPr>
          <p:cNvPr id="3" name="Content Placeholder 2"/>
          <p:cNvSpPr>
            <a:spLocks noGrp="1"/>
          </p:cNvSpPr>
          <p:nvPr>
            <p:ph idx="1"/>
          </p:nvPr>
        </p:nvSpPr>
        <p:spPr>
          <a:xfrm>
            <a:off x="2236788" y="1225550"/>
            <a:ext cx="6818312" cy="3027363"/>
          </a:xfrm>
        </p:spPr>
        <p:txBody>
          <a:bodyPr/>
          <a:lstStyle/>
          <a:p>
            <a:pPr eaLnBrk="1" hangingPunct="1">
              <a:lnSpc>
                <a:spcPts val="2200"/>
              </a:lnSpc>
              <a:spcAft>
                <a:spcPts val="600"/>
              </a:spcAft>
              <a:buFont typeface="Wingdings" pitchFamily="-111" charset="2"/>
              <a:buChar char="§"/>
            </a:pPr>
            <a:r>
              <a:rPr lang="en-US" sz="2600"/>
              <a:t>In the </a:t>
            </a:r>
            <a:r>
              <a:rPr lang="en-US" sz="2600" b="1"/>
              <a:t>womb</a:t>
            </a:r>
            <a:r>
              <a:rPr lang="en-US" sz="2600"/>
              <a:t>, the </a:t>
            </a:r>
            <a:r>
              <a:rPr lang="en-US" sz="2600" i="1"/>
              <a:t>numbe</a:t>
            </a:r>
            <a:r>
              <a:rPr lang="en-US" sz="2600"/>
              <a:t>r of neurons grows by about 750,000 new cells per minute in the middle trimester.</a:t>
            </a:r>
          </a:p>
          <a:p>
            <a:pPr eaLnBrk="1" hangingPunct="1">
              <a:lnSpc>
                <a:spcPts val="2200"/>
              </a:lnSpc>
              <a:spcAft>
                <a:spcPts val="600"/>
              </a:spcAft>
              <a:buFont typeface="Wingdings" pitchFamily="-111" charset="2"/>
              <a:buChar char="§"/>
            </a:pPr>
            <a:r>
              <a:rPr lang="en-US" sz="2600"/>
              <a:t>Beginning at </a:t>
            </a:r>
            <a:r>
              <a:rPr lang="en-US" sz="2600" b="1"/>
              <a:t>birth</a:t>
            </a:r>
            <a:r>
              <a:rPr lang="en-US" sz="2600"/>
              <a:t>, the </a:t>
            </a:r>
            <a:r>
              <a:rPr lang="en-US" sz="2600" i="1"/>
              <a:t>connection</a:t>
            </a:r>
            <a:r>
              <a:rPr lang="en-US" sz="2600"/>
              <a:t>s among neurons proliferate. As we learn, we form more branches and more neural networks. </a:t>
            </a:r>
          </a:p>
          <a:p>
            <a:pPr eaLnBrk="1" hangingPunct="1">
              <a:lnSpc>
                <a:spcPts val="2200"/>
              </a:lnSpc>
              <a:spcAft>
                <a:spcPts val="600"/>
              </a:spcAft>
              <a:buFont typeface="Wingdings" pitchFamily="-111" charset="2"/>
              <a:buChar char="§"/>
            </a:pPr>
            <a:r>
              <a:rPr lang="en-US" sz="2600"/>
              <a:t>In </a:t>
            </a:r>
            <a:r>
              <a:rPr lang="en-US" sz="2600" b="1"/>
              <a:t>infancy</a:t>
            </a:r>
            <a:r>
              <a:rPr lang="en-US" sz="2600"/>
              <a:t>, the growth in neural connections takes place initially in the less complex parts of the brain (the brainstem and limbic system), as well as the </a:t>
            </a:r>
            <a:r>
              <a:rPr lang="en-US" sz="2600" i="1"/>
              <a:t>motor and sensory</a:t>
            </a:r>
            <a:r>
              <a:rPr lang="en-US" sz="2600"/>
              <a:t> strips.</a:t>
            </a:r>
          </a:p>
          <a:p>
            <a:pPr marL="400050" lvl="1" indent="0" eaLnBrk="1" hangingPunct="1">
              <a:lnSpc>
                <a:spcPts val="2200"/>
              </a:lnSpc>
              <a:spcAft>
                <a:spcPts val="600"/>
              </a:spcAft>
              <a:buFont typeface="Arial" pitchFamily="-111" charset="0"/>
              <a:buNone/>
            </a:pPr>
            <a:r>
              <a:rPr lang="en-US" sz="2600">
                <a:ea typeface="ＭＳ Ｐゴシック" pitchFamily="-111" charset="-128"/>
                <a:sym typeface="Wingdings" pitchFamily="-111" charset="2"/>
              </a:rPr>
              <a:t> T</a:t>
            </a:r>
            <a:r>
              <a:rPr lang="en-US" sz="2600">
                <a:ea typeface="ＭＳ Ｐゴシック" pitchFamily="-111" charset="-128"/>
              </a:rPr>
              <a:t>his enables body functions and basic survival skills.</a:t>
            </a:r>
          </a:p>
          <a:p>
            <a:pPr eaLnBrk="1" hangingPunct="1">
              <a:lnSpc>
                <a:spcPts val="2200"/>
              </a:lnSpc>
              <a:spcAft>
                <a:spcPts val="600"/>
              </a:spcAft>
              <a:buFont typeface="Wingdings" pitchFamily="-111" charset="2"/>
              <a:buChar char="§"/>
            </a:pPr>
            <a:r>
              <a:rPr lang="en-US" sz="2600"/>
              <a:t>In early </a:t>
            </a:r>
            <a:r>
              <a:rPr lang="en-US" sz="2600" b="1"/>
              <a:t>childhood</a:t>
            </a:r>
            <a:r>
              <a:rPr lang="en-US" sz="2600"/>
              <a:t>, neural connections proliferate in the </a:t>
            </a:r>
            <a:r>
              <a:rPr lang="en-US" sz="2600" i="1"/>
              <a:t>association areas</a:t>
            </a:r>
            <a:r>
              <a:rPr lang="en-US" sz="2600"/>
              <a:t>. </a:t>
            </a:r>
          </a:p>
          <a:p>
            <a:pPr marL="400050" lvl="1" indent="0" eaLnBrk="1" hangingPunct="1">
              <a:lnSpc>
                <a:spcPts val="2200"/>
              </a:lnSpc>
              <a:spcAft>
                <a:spcPts val="600"/>
              </a:spcAft>
              <a:buFont typeface="Arial" pitchFamily="-111" charset="0"/>
              <a:buNone/>
            </a:pPr>
            <a:r>
              <a:rPr lang="en-US" sz="2600">
                <a:ea typeface="ＭＳ Ｐゴシック" pitchFamily="-111" charset="-128"/>
                <a:sym typeface="Wingdings" pitchFamily="-111" charset="2"/>
              </a:rPr>
              <a:t> T</a:t>
            </a:r>
            <a:r>
              <a:rPr lang="en-US" sz="2600">
                <a:ea typeface="ＭＳ Ｐゴシック" pitchFamily="-111" charset="-128"/>
              </a:rPr>
              <a:t>his enables advancements in controlling attention and behavior (frontal lobes) and also in thinking, memory, and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nodeType="afterGroup">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a:solidFill>
                  <a:srgbClr val="F8F6E3"/>
                </a:solidFill>
              </a:rPr>
              <a:t>Motor Development</a:t>
            </a:r>
          </a:p>
        </p:txBody>
      </p:sp>
      <p:sp>
        <p:nvSpPr>
          <p:cNvPr id="26627" name="Content Placeholder 2"/>
          <p:cNvSpPr>
            <a:spLocks noGrp="1"/>
          </p:cNvSpPr>
          <p:nvPr>
            <p:ph idx="1"/>
          </p:nvPr>
        </p:nvSpPr>
        <p:spPr>
          <a:xfrm>
            <a:off x="457200" y="1295400"/>
            <a:ext cx="8229600" cy="1101725"/>
          </a:xfrm>
        </p:spPr>
        <p:txBody>
          <a:bodyPr>
            <a:spAutoFit/>
          </a:bodyPr>
          <a:lstStyle/>
          <a:p>
            <a:pPr eaLnBrk="1" hangingPunct="1">
              <a:lnSpc>
                <a:spcPts val="2400"/>
              </a:lnSpc>
              <a:buFont typeface="Wingdings" pitchFamily="-111" charset="2"/>
              <a:buChar char="§"/>
            </a:pPr>
            <a:r>
              <a:rPr lang="en-US" sz="2800">
                <a:solidFill>
                  <a:srgbClr val="000000"/>
                </a:solidFill>
              </a:rPr>
              <a:t>Maturation takes place in the body and cerebellum enabling the sequence below.</a:t>
            </a:r>
          </a:p>
          <a:p>
            <a:pPr eaLnBrk="1" hangingPunct="1">
              <a:lnSpc>
                <a:spcPts val="2400"/>
              </a:lnSpc>
              <a:buFont typeface="Wingdings" pitchFamily="-111" charset="2"/>
              <a:buChar char="§"/>
            </a:pPr>
            <a:r>
              <a:rPr lang="en-US" sz="2800">
                <a:solidFill>
                  <a:srgbClr val="000000"/>
                </a:solidFill>
              </a:rPr>
              <a:t>Physical training generally cannot change the timing.</a:t>
            </a:r>
          </a:p>
        </p:txBody>
      </p:sp>
      <p:pic>
        <p:nvPicPr>
          <p:cNvPr id="26628" name="Picture 11" descr="12673_Myers_Psy_8e_fig"/>
          <p:cNvPicPr>
            <a:picLocks noChangeAspect="1" noChangeArrowheads="1"/>
          </p:cNvPicPr>
          <p:nvPr/>
        </p:nvPicPr>
        <p:blipFill>
          <a:blip r:embed="rId3"/>
          <a:srcRect/>
          <a:stretch>
            <a:fillRect/>
          </a:stretch>
        </p:blipFill>
        <p:spPr bwMode="auto">
          <a:xfrm>
            <a:off x="225425" y="2617788"/>
            <a:ext cx="8689975" cy="417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a:solidFill>
                  <a:srgbClr val="F8F6E3"/>
                </a:solidFill>
              </a:rPr>
              <a:t>Baby Memory</a:t>
            </a:r>
          </a:p>
        </p:txBody>
      </p:sp>
      <p:sp>
        <p:nvSpPr>
          <p:cNvPr id="3" name="Content Placeholder 2"/>
          <p:cNvSpPr>
            <a:spLocks noGrp="1"/>
          </p:cNvSpPr>
          <p:nvPr>
            <p:ph idx="1"/>
          </p:nvPr>
        </p:nvSpPr>
        <p:spPr>
          <a:xfrm>
            <a:off x="287338" y="1692275"/>
            <a:ext cx="5827712" cy="2163763"/>
          </a:xfrm>
        </p:spPr>
        <p:txBody>
          <a:bodyPr>
            <a:spAutoFit/>
          </a:bodyPr>
          <a:lstStyle/>
          <a:p>
            <a:pPr eaLnBrk="1" hangingPunct="1">
              <a:lnSpc>
                <a:spcPts val="2200"/>
              </a:lnSpc>
              <a:buFont typeface="Wingdings" pitchFamily="-111" charset="2"/>
              <a:buChar char="§"/>
            </a:pPr>
            <a:r>
              <a:rPr lang="en-US" sz="2600">
                <a:solidFill>
                  <a:srgbClr val="000000"/>
                </a:solidFill>
              </a:rPr>
              <a:t>In infancy, the brain forms memories so differently from the episodic memory of adulthood that most people cannot really recall memories from the first three years of life. </a:t>
            </a:r>
          </a:p>
          <a:p>
            <a:pPr eaLnBrk="1" hangingPunct="1">
              <a:lnSpc>
                <a:spcPts val="2200"/>
              </a:lnSpc>
              <a:buFont typeface="Wingdings" pitchFamily="-111" charset="2"/>
              <a:buChar char="§"/>
            </a:pPr>
            <a:r>
              <a:rPr lang="en-US" sz="2600">
                <a:solidFill>
                  <a:srgbClr val="000000"/>
                </a:solidFill>
              </a:rPr>
              <a:t>A birthday party when turning three might be a person’s first memory.</a:t>
            </a:r>
          </a:p>
        </p:txBody>
      </p:sp>
      <p:sp>
        <p:nvSpPr>
          <p:cNvPr id="4" name="Rectangle 3"/>
          <p:cNvSpPr>
            <a:spLocks noChangeArrowheads="1"/>
          </p:cNvSpPr>
          <p:nvPr/>
        </p:nvSpPr>
        <p:spPr bwMode="auto">
          <a:xfrm>
            <a:off x="149225" y="1168400"/>
            <a:ext cx="5222875" cy="523875"/>
          </a:xfrm>
          <a:prstGeom prst="rect">
            <a:avLst/>
          </a:prstGeom>
          <a:noFill/>
          <a:ln w="9525">
            <a:noFill/>
            <a:miter lim="800000"/>
            <a:headEnd/>
            <a:tailEnd/>
          </a:ln>
        </p:spPr>
        <p:txBody>
          <a:bodyPr>
            <a:prstTxWarp prst="textNoShape">
              <a:avLst/>
            </a:prstTxWarp>
            <a:spAutoFit/>
          </a:bodyPr>
          <a:lstStyle/>
          <a:p>
            <a:r>
              <a:rPr lang="en-US" sz="2800" b="1" i="1">
                <a:solidFill>
                  <a:srgbClr val="F36F21"/>
                </a:solidFill>
                <a:latin typeface="Calibri" pitchFamily="-111" charset="0"/>
              </a:rPr>
              <a:t>Infantile Amnesia</a:t>
            </a:r>
            <a:endParaRPr lang="en-US" sz="2800" i="1">
              <a:solidFill>
                <a:srgbClr val="F36F21"/>
              </a:solidFill>
              <a:latin typeface="Calibri" pitchFamily="-111" charset="0"/>
            </a:endParaRPr>
          </a:p>
        </p:txBody>
      </p:sp>
      <p:sp>
        <p:nvSpPr>
          <p:cNvPr id="8" name="Rectangle 7"/>
          <p:cNvSpPr>
            <a:spLocks noChangeArrowheads="1"/>
          </p:cNvSpPr>
          <p:nvPr/>
        </p:nvSpPr>
        <p:spPr bwMode="auto">
          <a:xfrm>
            <a:off x="3035300" y="4059238"/>
            <a:ext cx="5222875" cy="522287"/>
          </a:xfrm>
          <a:prstGeom prst="rect">
            <a:avLst/>
          </a:prstGeom>
          <a:noFill/>
          <a:ln w="9525">
            <a:noFill/>
            <a:miter lim="800000"/>
            <a:headEnd/>
            <a:tailEnd/>
          </a:ln>
        </p:spPr>
        <p:txBody>
          <a:bodyPr>
            <a:prstTxWarp prst="textNoShape">
              <a:avLst/>
            </a:prstTxWarp>
            <a:spAutoFit/>
          </a:bodyPr>
          <a:lstStyle/>
          <a:p>
            <a:r>
              <a:rPr lang="en-US" sz="2800" b="1">
                <a:solidFill>
                  <a:srgbClr val="F36F21"/>
                </a:solidFill>
                <a:latin typeface="Calibri" pitchFamily="-111" charset="0"/>
              </a:rPr>
              <a:t>Learning Skills</a:t>
            </a:r>
            <a:endParaRPr lang="en-US" sz="2800">
              <a:solidFill>
                <a:srgbClr val="F36F21"/>
              </a:solidFill>
              <a:latin typeface="Calibri" pitchFamily="-111" charset="0"/>
            </a:endParaRPr>
          </a:p>
        </p:txBody>
      </p:sp>
      <p:sp>
        <p:nvSpPr>
          <p:cNvPr id="9" name="Content Placeholder 2"/>
          <p:cNvSpPr txBox="1">
            <a:spLocks/>
          </p:cNvSpPr>
          <p:nvPr/>
        </p:nvSpPr>
        <p:spPr bwMode="auto">
          <a:xfrm>
            <a:off x="3035300" y="4630738"/>
            <a:ext cx="5813425" cy="1600200"/>
          </a:xfrm>
          <a:prstGeom prst="rect">
            <a:avLst/>
          </a:prstGeom>
          <a:noFill/>
          <a:ln w="9525">
            <a:noFill/>
            <a:miter lim="800000"/>
            <a:headEnd/>
            <a:tailEnd/>
          </a:ln>
        </p:spPr>
        <p:txBody>
          <a:bodyPr>
            <a:prstTxWarp prst="textNoShape">
              <a:avLst/>
            </a:prstTxWarp>
            <a:spAutoFit/>
          </a:bodyPr>
          <a:lstStyle/>
          <a:p>
            <a:pPr marL="342900" indent="-342900">
              <a:lnSpc>
                <a:spcPts val="2200"/>
              </a:lnSpc>
              <a:spcBef>
                <a:spcPct val="20000"/>
              </a:spcBef>
              <a:buFont typeface="Wingdings" pitchFamily="-111" charset="2"/>
              <a:buChar char="§"/>
            </a:pPr>
            <a:r>
              <a:rPr lang="en-US" sz="2600">
                <a:solidFill>
                  <a:srgbClr val="000000"/>
                </a:solidFill>
                <a:latin typeface="Calibri" pitchFamily="-111" charset="0"/>
              </a:rPr>
              <a:t>Infants can learn skills (procedural memories).</a:t>
            </a:r>
          </a:p>
          <a:p>
            <a:pPr marL="342900" indent="-342900">
              <a:lnSpc>
                <a:spcPts val="2200"/>
              </a:lnSpc>
              <a:spcBef>
                <a:spcPct val="20000"/>
              </a:spcBef>
              <a:buFont typeface="Wingdings" pitchFamily="-111" charset="2"/>
              <a:buChar char="§"/>
            </a:pPr>
            <a:r>
              <a:rPr lang="en-US" sz="2600">
                <a:solidFill>
                  <a:srgbClr val="000000"/>
                </a:solidFill>
                <a:latin typeface="Calibri" pitchFamily="-111" charset="0"/>
              </a:rPr>
              <a:t>This three month old can learn, and recall a month later, that specific foot movements move specific mobiles.  </a:t>
            </a:r>
          </a:p>
        </p:txBody>
      </p:sp>
      <p:pic>
        <p:nvPicPr>
          <p:cNvPr id="10" name="Picture 4"/>
          <p:cNvPicPr>
            <a:picLocks noChangeAspect="1" noChangeArrowheads="1"/>
          </p:cNvPicPr>
          <p:nvPr/>
        </p:nvPicPr>
        <p:blipFill>
          <a:blip r:embed="rId3"/>
          <a:srcRect l="3568" t="2953" r="3181"/>
          <a:stretch>
            <a:fillRect/>
          </a:stretch>
        </p:blipFill>
        <p:spPr bwMode="auto">
          <a:xfrm>
            <a:off x="703263" y="4070350"/>
            <a:ext cx="2057400" cy="2719388"/>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5" name="Picture 4"/>
          <p:cNvPicPr>
            <a:picLocks noChangeAspect="1"/>
          </p:cNvPicPr>
          <p:nvPr/>
        </p:nvPicPr>
        <p:blipFill>
          <a:blip r:embed="rId4"/>
          <a:srcRect/>
          <a:stretch>
            <a:fillRect/>
          </a:stretch>
        </p:blipFill>
        <p:spPr bwMode="auto">
          <a:xfrm>
            <a:off x="6081713" y="1692275"/>
            <a:ext cx="2947987" cy="1666875"/>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500"/>
                                        <p:tgtEl>
                                          <p:spTgt spid="9">
                                            <p:txEl>
                                              <p:pRg st="1" end="1"/>
                                            </p:txEl>
                                          </p:spTgt>
                                        </p:tgtEl>
                                      </p:cBhvr>
                                    </p:animEffect>
                                  </p:child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srcRect l="5833"/>
          <a:stretch>
            <a:fillRect/>
          </a:stretch>
        </p:blipFill>
        <p:spPr bwMode="auto">
          <a:xfrm>
            <a:off x="0" y="0"/>
            <a:ext cx="9144000" cy="6858000"/>
          </a:xfrm>
          <a:prstGeom prst="rect">
            <a:avLst/>
          </a:prstGeom>
          <a:noFill/>
          <a:ln w="9525">
            <a:noFill/>
            <a:miter lim="800000"/>
            <a:headEnd/>
            <a:tailEnd/>
          </a:ln>
        </p:spPr>
      </p:pic>
      <p:sp>
        <p:nvSpPr>
          <p:cNvPr id="30723" name="Title 1"/>
          <p:cNvSpPr>
            <a:spLocks noGrp="1"/>
          </p:cNvSpPr>
          <p:nvPr>
            <p:ph type="title"/>
          </p:nvPr>
        </p:nvSpPr>
        <p:spPr>
          <a:xfrm>
            <a:off x="0" y="206375"/>
            <a:ext cx="5629275" cy="1143000"/>
          </a:xfrm>
        </p:spPr>
        <p:txBody>
          <a:bodyPr/>
          <a:lstStyle/>
          <a:p>
            <a:pPr algn="l" eaLnBrk="1" hangingPunct="1"/>
            <a:r>
              <a:rPr lang="en-US" b="1">
                <a:solidFill>
                  <a:srgbClr val="444EA2"/>
                </a:solidFill>
              </a:rPr>
              <a:t>Cognitive Development</a:t>
            </a:r>
          </a:p>
        </p:txBody>
      </p:sp>
      <p:sp>
        <p:nvSpPr>
          <p:cNvPr id="30724" name="Content Placeholder 2"/>
          <p:cNvSpPr>
            <a:spLocks noGrp="1"/>
          </p:cNvSpPr>
          <p:nvPr>
            <p:ph idx="1"/>
          </p:nvPr>
        </p:nvSpPr>
        <p:spPr>
          <a:xfrm>
            <a:off x="538163" y="1257300"/>
            <a:ext cx="5270500" cy="4960938"/>
          </a:xfrm>
        </p:spPr>
        <p:txBody>
          <a:bodyPr>
            <a:spAutoFit/>
          </a:bodyPr>
          <a:lstStyle/>
          <a:p>
            <a:pPr marL="0" indent="0" eaLnBrk="1" hangingPunct="1">
              <a:lnSpc>
                <a:spcPts val="2700"/>
              </a:lnSpc>
              <a:spcBef>
                <a:spcPct val="0"/>
              </a:spcBef>
              <a:buFont typeface="Arial" pitchFamily="-111" charset="0"/>
              <a:buNone/>
            </a:pPr>
            <a:r>
              <a:rPr lang="en-US" b="1">
                <a:solidFill>
                  <a:srgbClr val="444EA2"/>
                </a:solidFill>
              </a:rPr>
              <a:t>Cognition </a:t>
            </a:r>
            <a:r>
              <a:rPr lang="en-US" i="1">
                <a:solidFill>
                  <a:srgbClr val="000000"/>
                </a:solidFill>
              </a:rPr>
              <a:t>refers to the mental activities that help us function, including: </a:t>
            </a:r>
          </a:p>
          <a:p>
            <a:pPr marL="0" indent="0" eaLnBrk="1" hangingPunct="1">
              <a:lnSpc>
                <a:spcPts val="2700"/>
              </a:lnSpc>
              <a:spcBef>
                <a:spcPct val="0"/>
              </a:spcBef>
              <a:buFont typeface="Wingdings" pitchFamily="-111" charset="2"/>
              <a:buChar char="§"/>
            </a:pPr>
            <a:r>
              <a:rPr lang="en-US">
                <a:solidFill>
                  <a:srgbClr val="000000"/>
                </a:solidFill>
              </a:rPr>
              <a:t>problem-solving. </a:t>
            </a:r>
          </a:p>
          <a:p>
            <a:pPr marL="0" indent="0" eaLnBrk="1" hangingPunct="1">
              <a:lnSpc>
                <a:spcPts val="2700"/>
              </a:lnSpc>
              <a:spcBef>
                <a:spcPct val="0"/>
              </a:spcBef>
              <a:buFont typeface="Wingdings" pitchFamily="-111" charset="2"/>
              <a:buChar char="§"/>
            </a:pPr>
            <a:r>
              <a:rPr lang="en-US">
                <a:solidFill>
                  <a:srgbClr val="000000"/>
                </a:solidFill>
              </a:rPr>
              <a:t>figuring out how the world works. </a:t>
            </a:r>
          </a:p>
          <a:p>
            <a:pPr marL="0" indent="0" eaLnBrk="1" hangingPunct="1">
              <a:lnSpc>
                <a:spcPts val="2700"/>
              </a:lnSpc>
              <a:spcBef>
                <a:spcPct val="0"/>
              </a:spcBef>
              <a:buFont typeface="Wingdings" pitchFamily="-111" charset="2"/>
              <a:buChar char="§"/>
            </a:pPr>
            <a:r>
              <a:rPr lang="en-US">
                <a:solidFill>
                  <a:srgbClr val="000000"/>
                </a:solidFill>
              </a:rPr>
              <a:t>developing models and concepts.</a:t>
            </a:r>
          </a:p>
          <a:p>
            <a:pPr marL="0" indent="0" eaLnBrk="1" hangingPunct="1">
              <a:lnSpc>
                <a:spcPts val="2700"/>
              </a:lnSpc>
              <a:spcBef>
                <a:spcPct val="0"/>
              </a:spcBef>
              <a:buFont typeface="Wingdings" pitchFamily="-111" charset="2"/>
              <a:buChar char="§"/>
            </a:pPr>
            <a:r>
              <a:rPr lang="en-US">
                <a:solidFill>
                  <a:srgbClr val="000000"/>
                </a:solidFill>
              </a:rPr>
              <a:t>storing and retrieving knowledge. </a:t>
            </a:r>
          </a:p>
          <a:p>
            <a:pPr marL="0" indent="0" eaLnBrk="1" hangingPunct="1">
              <a:lnSpc>
                <a:spcPts val="2700"/>
              </a:lnSpc>
              <a:spcBef>
                <a:spcPct val="0"/>
              </a:spcBef>
              <a:buFont typeface="Wingdings" pitchFamily="-111" charset="2"/>
              <a:buChar char="§"/>
            </a:pPr>
            <a:r>
              <a:rPr lang="en-US">
                <a:solidFill>
                  <a:srgbClr val="000000"/>
                </a:solidFill>
              </a:rPr>
              <a:t>understanding and using language. </a:t>
            </a:r>
          </a:p>
          <a:p>
            <a:pPr marL="0" indent="0" eaLnBrk="1" hangingPunct="1">
              <a:lnSpc>
                <a:spcPts val="2700"/>
              </a:lnSpc>
              <a:spcBef>
                <a:spcPct val="0"/>
              </a:spcBef>
              <a:buFont typeface="Wingdings" pitchFamily="-111" charset="2"/>
              <a:buChar char="§"/>
            </a:pPr>
            <a:r>
              <a:rPr lang="en-US">
                <a:solidFill>
                  <a:srgbClr val="000000"/>
                </a:solidFill>
              </a:rPr>
              <a:t>using self-talk and inner thoughts.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5700</Words>
  <Application>Microsoft Macintosh PowerPoint</Application>
  <PresentationFormat>On-screen Show (4:3)</PresentationFormat>
  <Paragraphs>413</Paragraphs>
  <Slides>42</Slides>
  <Notes>42</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42</vt:i4>
      </vt:variant>
    </vt:vector>
  </HeadingPairs>
  <TitlesOfParts>
    <vt:vector size="49" baseType="lpstr">
      <vt:lpstr>Arial</vt:lpstr>
      <vt:lpstr>Calibri</vt:lpstr>
      <vt:lpstr>ＭＳ Ｐゴシック</vt:lpstr>
      <vt:lpstr>Times New Roman</vt:lpstr>
      <vt:lpstr>Wingdings</vt:lpstr>
      <vt:lpstr>MS PGothic</vt:lpstr>
      <vt:lpstr>Office Theme</vt:lpstr>
      <vt:lpstr>Slide 1</vt:lpstr>
      <vt:lpstr>Module 14: Infancy and Childhood</vt:lpstr>
      <vt:lpstr>Aspects of starting to grow up</vt:lpstr>
      <vt:lpstr>Infancy and Childhood</vt:lpstr>
      <vt:lpstr>Slide 5</vt:lpstr>
      <vt:lpstr>Slide 6</vt:lpstr>
      <vt:lpstr>Motor Development</vt:lpstr>
      <vt:lpstr>Baby Memory</vt:lpstr>
      <vt:lpstr>Cognitive Development</vt:lpstr>
      <vt:lpstr>Cognitive Development: Jean Piaget (1896-1980)</vt:lpstr>
      <vt:lpstr>Jean Piaget and Cognitive Development:  Schemas</vt:lpstr>
      <vt:lpstr>Jean Piaget and Cognitive Development:  Assimilation and Accommodation</vt:lpstr>
      <vt:lpstr>The Course of Development: Stages </vt:lpstr>
      <vt:lpstr>Jean Piaget’s Stages of  Cognitive Development</vt:lpstr>
      <vt:lpstr>Sensorimotor Stage (From Birth to Age 2) </vt:lpstr>
      <vt:lpstr>Object Permanence</vt:lpstr>
      <vt:lpstr>Can Children Think Abstractly?</vt:lpstr>
      <vt:lpstr>Is This Math?  If so, kids in the “sensorimotor” stage do math.</vt:lpstr>
      <vt:lpstr>What can kids do in the preoperational stage?</vt:lpstr>
      <vt:lpstr>Egocentrism: “I am the World.”</vt:lpstr>
      <vt:lpstr>Maturing beyond Egocentrism:  Developing a “Theory of Mind” </vt:lpstr>
      <vt:lpstr>Examples of Operations that Preoperational Children Cannot Do…Yet</vt:lpstr>
      <vt:lpstr>Autism Spectrum Disorders</vt:lpstr>
      <vt:lpstr>How do we teach social/emotional understanding to children with autism? </vt:lpstr>
      <vt:lpstr>The Concrete Operational Stage </vt:lpstr>
      <vt:lpstr>Formal Operational Stage (Age 11 +)</vt:lpstr>
      <vt:lpstr>Does Logical Reasoning Begin Earlier?</vt:lpstr>
      <vt:lpstr>Reassessment of Jean Piaget’s Theory</vt:lpstr>
      <vt:lpstr>Lev Vygotsky: Alternative to Jean Piaget</vt:lpstr>
      <vt:lpstr>Social Development  Stranger Anxiety</vt:lpstr>
      <vt:lpstr>Social Development:  Attachment</vt:lpstr>
      <vt:lpstr>Slide 32</vt:lpstr>
      <vt:lpstr>Attachment Variation:  Styles of Dealing with Separation</vt:lpstr>
      <vt:lpstr>Slide 34</vt:lpstr>
      <vt:lpstr>Fathers Count Too</vt:lpstr>
      <vt:lpstr> Influences on Separation Anxiety</vt:lpstr>
      <vt:lpstr>Attachment Styles…  not just about bonding with parents</vt:lpstr>
      <vt:lpstr>Deprivation of Attachment</vt:lpstr>
      <vt:lpstr>Children in Day Care</vt:lpstr>
      <vt:lpstr>Childhood:  Self-Concept</vt:lpstr>
      <vt:lpstr>Childhood:  Hypothetical Parenting Styles</vt:lpstr>
      <vt:lpstr>Outcomes with Parenting Styles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subject>Infancy and Childhood</dc:subject>
  <dc:creator>James Foley</dc:creator>
  <cp:keywords>Module 14</cp:keywords>
  <cp:lastModifiedBy>Linda Blasdel</cp:lastModifiedBy>
  <cp:revision>56</cp:revision>
  <dcterms:created xsi:type="dcterms:W3CDTF">2015-02-20T18:46:12Z</dcterms:created>
  <dcterms:modified xsi:type="dcterms:W3CDTF">2015-02-20T18:46:44Z</dcterms:modified>
</cp:coreProperties>
</file>