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7"/>
  </p:notesMasterIdLst>
  <p:sldIdLst>
    <p:sldId id="282"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808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41" d="100"/>
          <a:sy n="141" d="100"/>
        </p:scale>
        <p:origin x="-152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1FFB4-F432-4D65-B592-B7230D0DECA4}" type="doc">
      <dgm:prSet loTypeId="urn:microsoft.com/office/officeart/2009/3/layout/StepUpProcess" loCatId="process" qsTypeId="urn:microsoft.com/office/officeart/2005/8/quickstyle/simple1#1" qsCatId="simple" csTypeId="urn:microsoft.com/office/officeart/2005/8/colors/accent1_2#1" csCatId="accent1" phldr="1"/>
      <dgm:spPr/>
      <dgm:t>
        <a:bodyPr/>
        <a:lstStyle/>
        <a:p>
          <a:endParaRPr lang="en-US"/>
        </a:p>
      </dgm:t>
    </dgm:pt>
    <dgm:pt modelId="{89C0BCAC-AA53-4DB0-9BD1-AB1F9DA41F7C}">
      <dgm:prSet phldrT="[Text]" custT="1"/>
      <dgm:spPr/>
      <dgm:t>
        <a:bodyPr/>
        <a:lstStyle/>
        <a:p>
          <a:pPr>
            <a:lnSpc>
              <a:spcPts val="2400"/>
            </a:lnSpc>
            <a:spcAft>
              <a:spcPts val="600"/>
            </a:spcAft>
          </a:pPr>
          <a:r>
            <a:rPr lang="en-US" sz="2400" b="1" dirty="0" smtClean="0"/>
            <a:t>Insights about conditioning in general </a:t>
          </a:r>
          <a:endParaRPr lang="en-US" sz="2400" b="1" dirty="0"/>
        </a:p>
      </dgm:t>
    </dgm:pt>
    <dgm:pt modelId="{EF0769E5-5E7A-472D-897A-22AB3148AAB1}" type="parTrans" cxnId="{FF372A29-150F-4706-A339-2913E635DA9D}">
      <dgm:prSet/>
      <dgm:spPr/>
      <dgm:t>
        <a:bodyPr/>
        <a:lstStyle/>
        <a:p>
          <a:endParaRPr lang="en-US"/>
        </a:p>
      </dgm:t>
    </dgm:pt>
    <dgm:pt modelId="{09057306-926C-4047-8A39-54E1E6E36E51}" type="sibTrans" cxnId="{FF372A29-150F-4706-A339-2913E635DA9D}">
      <dgm:prSet/>
      <dgm:spPr/>
      <dgm:t>
        <a:bodyPr/>
        <a:lstStyle/>
        <a:p>
          <a:endParaRPr lang="en-US"/>
        </a:p>
      </dgm:t>
    </dgm:pt>
    <dgm:pt modelId="{C043513D-D84B-4975-A9AA-F1D2B5B98EC7}">
      <dgm:prSet custT="1"/>
      <dgm:spPr/>
      <dgm:t>
        <a:bodyPr/>
        <a:lstStyle/>
        <a:p>
          <a:pPr>
            <a:lnSpc>
              <a:spcPts val="2400"/>
            </a:lnSpc>
            <a:spcAft>
              <a:spcPts val="600"/>
            </a:spcAft>
          </a:pPr>
          <a:r>
            <a:rPr lang="en-US" sz="2400" dirty="0" smtClean="0"/>
            <a:t>It occurs in all creatures.</a:t>
          </a:r>
        </a:p>
      </dgm:t>
    </dgm:pt>
    <dgm:pt modelId="{BBAAD56A-1FE1-4D5E-8B34-48E81E54D041}" type="parTrans" cxnId="{111DA82C-01AC-4DEC-BE05-E56045022EB3}">
      <dgm:prSet/>
      <dgm:spPr/>
      <dgm:t>
        <a:bodyPr/>
        <a:lstStyle/>
        <a:p>
          <a:endParaRPr lang="en-US"/>
        </a:p>
      </dgm:t>
    </dgm:pt>
    <dgm:pt modelId="{89F87141-2A19-46C6-9474-51030E523E1C}" type="sibTrans" cxnId="{111DA82C-01AC-4DEC-BE05-E56045022EB3}">
      <dgm:prSet/>
      <dgm:spPr/>
      <dgm:t>
        <a:bodyPr/>
        <a:lstStyle/>
        <a:p>
          <a:endParaRPr lang="en-US"/>
        </a:p>
      </dgm:t>
    </dgm:pt>
    <dgm:pt modelId="{269F61C3-6DB1-421F-8170-E3795BCFE499}">
      <dgm:prSet custT="1"/>
      <dgm:spPr/>
      <dgm:t>
        <a:bodyPr/>
        <a:lstStyle/>
        <a:p>
          <a:pPr>
            <a:lnSpc>
              <a:spcPts val="2400"/>
            </a:lnSpc>
            <a:spcAft>
              <a:spcPts val="600"/>
            </a:spcAft>
          </a:pPr>
          <a:r>
            <a:rPr lang="en-US" sz="2400" dirty="0" smtClean="0"/>
            <a:t>It is related to biological drives and responses.</a:t>
          </a:r>
        </a:p>
      </dgm:t>
    </dgm:pt>
    <dgm:pt modelId="{A37F8626-CBBA-44DB-B980-6EC98B7452BC}" type="parTrans" cxnId="{415DEE08-8E61-4B02-9609-1A158F70DC9E}">
      <dgm:prSet/>
      <dgm:spPr/>
      <dgm:t>
        <a:bodyPr/>
        <a:lstStyle/>
        <a:p>
          <a:endParaRPr lang="en-US"/>
        </a:p>
      </dgm:t>
    </dgm:pt>
    <dgm:pt modelId="{8621478E-41D4-4ABC-B634-41442489523D}" type="sibTrans" cxnId="{415DEE08-8E61-4B02-9609-1A158F70DC9E}">
      <dgm:prSet/>
      <dgm:spPr/>
      <dgm:t>
        <a:bodyPr/>
        <a:lstStyle/>
        <a:p>
          <a:endParaRPr lang="en-US"/>
        </a:p>
      </dgm:t>
    </dgm:pt>
    <dgm:pt modelId="{ADC2F6B9-20D2-49FA-A6F5-2FF86C4B57C2}">
      <dgm:prSet custT="1"/>
      <dgm:spPr/>
      <dgm:t>
        <a:bodyPr/>
        <a:lstStyle/>
        <a:p>
          <a:pPr>
            <a:lnSpc>
              <a:spcPts val="2400"/>
            </a:lnSpc>
            <a:spcAft>
              <a:spcPts val="600"/>
            </a:spcAft>
          </a:pPr>
          <a:r>
            <a:rPr lang="en-US" sz="2400" b="1" dirty="0" smtClean="0"/>
            <a:t>Insights about science</a:t>
          </a:r>
        </a:p>
      </dgm:t>
    </dgm:pt>
    <dgm:pt modelId="{84A6A8C5-239C-4F8B-A035-7B6E0A4DF590}" type="parTrans" cxnId="{AD3FDF3C-03AB-40C6-8A3B-FFBB17C8D363}">
      <dgm:prSet/>
      <dgm:spPr/>
      <dgm:t>
        <a:bodyPr/>
        <a:lstStyle/>
        <a:p>
          <a:endParaRPr lang="en-US"/>
        </a:p>
      </dgm:t>
    </dgm:pt>
    <dgm:pt modelId="{1DE4B695-76CD-40C6-B536-B444536AD3B8}" type="sibTrans" cxnId="{AD3FDF3C-03AB-40C6-8A3B-FFBB17C8D363}">
      <dgm:prSet/>
      <dgm:spPr/>
      <dgm:t>
        <a:bodyPr/>
        <a:lstStyle/>
        <a:p>
          <a:endParaRPr lang="en-US"/>
        </a:p>
      </dgm:t>
    </dgm:pt>
    <dgm:pt modelId="{23968CDE-3363-4120-8495-231D34ABF240}">
      <dgm:prSet custT="1"/>
      <dgm:spPr/>
      <dgm:t>
        <a:bodyPr/>
        <a:lstStyle/>
        <a:p>
          <a:pPr>
            <a:lnSpc>
              <a:spcPts val="2400"/>
            </a:lnSpc>
            <a:spcAft>
              <a:spcPts val="600"/>
            </a:spcAft>
          </a:pPr>
          <a:r>
            <a:rPr lang="en-US" sz="2400" dirty="0" smtClean="0"/>
            <a:t>Learning can be studied objectively, by quantifying actions and isolating elements of behavior.</a:t>
          </a:r>
        </a:p>
      </dgm:t>
    </dgm:pt>
    <dgm:pt modelId="{C85A73F9-BD75-44BF-9CD4-0EE6F045CB4C}" type="parTrans" cxnId="{DBF2F89A-B901-41D0-8BFB-E27CB4DC720B}">
      <dgm:prSet/>
      <dgm:spPr/>
      <dgm:t>
        <a:bodyPr/>
        <a:lstStyle/>
        <a:p>
          <a:endParaRPr lang="en-US"/>
        </a:p>
      </dgm:t>
    </dgm:pt>
    <dgm:pt modelId="{37CDFEE8-A459-400E-9EC4-1762CC516DCC}" type="sibTrans" cxnId="{DBF2F89A-B901-41D0-8BFB-E27CB4DC720B}">
      <dgm:prSet/>
      <dgm:spPr/>
      <dgm:t>
        <a:bodyPr/>
        <a:lstStyle/>
        <a:p>
          <a:endParaRPr lang="en-US"/>
        </a:p>
      </dgm:t>
    </dgm:pt>
    <dgm:pt modelId="{FF64CE43-0EBF-4F7D-92C5-8284790EF6D0}">
      <dgm:prSet custT="1"/>
      <dgm:spPr/>
      <dgm:t>
        <a:bodyPr/>
        <a:lstStyle/>
        <a:p>
          <a:pPr>
            <a:lnSpc>
              <a:spcPts val="2400"/>
            </a:lnSpc>
            <a:spcAft>
              <a:spcPts val="600"/>
            </a:spcAft>
          </a:pPr>
          <a:r>
            <a:rPr lang="en-US" sz="2400" b="1" dirty="0" smtClean="0"/>
            <a:t>Insights from specific applications</a:t>
          </a:r>
        </a:p>
      </dgm:t>
    </dgm:pt>
    <dgm:pt modelId="{7AAD46D2-A2D1-430E-9703-EBFF78C1424D}" type="parTrans" cxnId="{33695738-E574-4986-9F89-3FCE9578B32B}">
      <dgm:prSet/>
      <dgm:spPr/>
      <dgm:t>
        <a:bodyPr/>
        <a:lstStyle/>
        <a:p>
          <a:endParaRPr lang="en-US"/>
        </a:p>
      </dgm:t>
    </dgm:pt>
    <dgm:pt modelId="{8EA25554-04C5-4663-9A9A-3075C6221B53}" type="sibTrans" cxnId="{33695738-E574-4986-9F89-3FCE9578B32B}">
      <dgm:prSet/>
      <dgm:spPr/>
      <dgm:t>
        <a:bodyPr/>
        <a:lstStyle/>
        <a:p>
          <a:endParaRPr lang="en-US"/>
        </a:p>
      </dgm:t>
    </dgm:pt>
    <dgm:pt modelId="{9A8BFE36-C04D-4E39-8486-0F573A519EF5}">
      <dgm:prSet custT="1"/>
      <dgm:spPr/>
      <dgm:t>
        <a:bodyPr/>
        <a:lstStyle/>
        <a:p>
          <a:pPr>
            <a:lnSpc>
              <a:spcPts val="2400"/>
            </a:lnSpc>
            <a:spcAft>
              <a:spcPts val="600"/>
            </a:spcAft>
          </a:pPr>
          <a:r>
            <a:rPr lang="en-US" sz="2400" dirty="0" smtClean="0"/>
            <a:t>Substance abuse involves conditioned triggers, and these triggers (certain places, events) can be avoided or associated with new responses.</a:t>
          </a:r>
        </a:p>
      </dgm:t>
    </dgm:pt>
    <dgm:pt modelId="{F0CB9A8F-ACDA-4CB1-BC4D-339D94B4125E}" type="parTrans" cxnId="{0FCF2B6B-85FC-4F0E-B405-2AB815ABA533}">
      <dgm:prSet/>
      <dgm:spPr/>
      <dgm:t>
        <a:bodyPr/>
        <a:lstStyle/>
        <a:p>
          <a:endParaRPr lang="en-US"/>
        </a:p>
      </dgm:t>
    </dgm:pt>
    <dgm:pt modelId="{68293A89-DC69-4DC4-8E1F-1D6E4DFDA7FA}" type="sibTrans" cxnId="{0FCF2B6B-85FC-4F0E-B405-2AB815ABA533}">
      <dgm:prSet/>
      <dgm:spPr/>
      <dgm:t>
        <a:bodyPr/>
        <a:lstStyle/>
        <a:p>
          <a:endParaRPr lang="en-US"/>
        </a:p>
      </dgm:t>
    </dgm:pt>
    <dgm:pt modelId="{01F9EBEA-2D8E-4804-B318-7D6846716E1E}" type="pres">
      <dgm:prSet presAssocID="{8871FFB4-F432-4D65-B592-B7230D0DECA4}" presName="rootnode" presStyleCnt="0">
        <dgm:presLayoutVars>
          <dgm:chMax/>
          <dgm:chPref/>
          <dgm:dir/>
          <dgm:animLvl val="lvl"/>
        </dgm:presLayoutVars>
      </dgm:prSet>
      <dgm:spPr/>
      <dgm:t>
        <a:bodyPr/>
        <a:lstStyle/>
        <a:p>
          <a:endParaRPr lang="en-US"/>
        </a:p>
      </dgm:t>
    </dgm:pt>
    <dgm:pt modelId="{8526405A-DD6D-465B-B328-402243D740CA}" type="pres">
      <dgm:prSet presAssocID="{89C0BCAC-AA53-4DB0-9BD1-AB1F9DA41F7C}" presName="composite" presStyleCnt="0"/>
      <dgm:spPr/>
    </dgm:pt>
    <dgm:pt modelId="{B3AF7AF7-E032-4632-AD25-A09B98D019F7}" type="pres">
      <dgm:prSet presAssocID="{89C0BCAC-AA53-4DB0-9BD1-AB1F9DA41F7C}" presName="LShape" presStyleLbl="alignNode1" presStyleIdx="0" presStyleCnt="5"/>
      <dgm:spPr>
        <a:solidFill>
          <a:srgbClr val="A0366C"/>
        </a:solidFill>
        <a:ln>
          <a:solidFill>
            <a:srgbClr val="A0366C"/>
          </a:solidFill>
        </a:ln>
      </dgm:spPr>
    </dgm:pt>
    <dgm:pt modelId="{1E53E0B0-883C-49C8-9178-709E68296B36}" type="pres">
      <dgm:prSet presAssocID="{89C0BCAC-AA53-4DB0-9BD1-AB1F9DA41F7C}" presName="ParentText" presStyleLbl="revTx" presStyleIdx="0" presStyleCnt="3">
        <dgm:presLayoutVars>
          <dgm:chMax val="0"/>
          <dgm:chPref val="0"/>
          <dgm:bulletEnabled val="1"/>
        </dgm:presLayoutVars>
      </dgm:prSet>
      <dgm:spPr/>
      <dgm:t>
        <a:bodyPr/>
        <a:lstStyle/>
        <a:p>
          <a:endParaRPr lang="en-US"/>
        </a:p>
      </dgm:t>
    </dgm:pt>
    <dgm:pt modelId="{0BBC7173-B6D0-41E0-B0D1-C08AD1236D3A}" type="pres">
      <dgm:prSet presAssocID="{89C0BCAC-AA53-4DB0-9BD1-AB1F9DA41F7C}" presName="Triangle" presStyleLbl="alignNode1" presStyleIdx="1" presStyleCnt="5"/>
      <dgm:spPr>
        <a:solidFill>
          <a:srgbClr val="A0366C"/>
        </a:solidFill>
        <a:ln>
          <a:solidFill>
            <a:srgbClr val="A0366C"/>
          </a:solidFill>
        </a:ln>
      </dgm:spPr>
    </dgm:pt>
    <dgm:pt modelId="{D6C431D4-0408-4639-B9F5-4A6D2F43D3EE}" type="pres">
      <dgm:prSet presAssocID="{09057306-926C-4047-8A39-54E1E6E36E51}" presName="sibTrans" presStyleCnt="0"/>
      <dgm:spPr/>
    </dgm:pt>
    <dgm:pt modelId="{188A455A-4F72-4101-8ED7-54296FDF7A3D}" type="pres">
      <dgm:prSet presAssocID="{09057306-926C-4047-8A39-54E1E6E36E51}" presName="space" presStyleCnt="0"/>
      <dgm:spPr/>
    </dgm:pt>
    <dgm:pt modelId="{0DAD0DB4-5188-4C7C-942A-2D2B97375B87}" type="pres">
      <dgm:prSet presAssocID="{ADC2F6B9-20D2-49FA-A6F5-2FF86C4B57C2}" presName="composite" presStyleCnt="0"/>
      <dgm:spPr/>
    </dgm:pt>
    <dgm:pt modelId="{A70872C3-F750-46CA-BDFD-0C5BFCC87F5B}" type="pres">
      <dgm:prSet presAssocID="{ADC2F6B9-20D2-49FA-A6F5-2FF86C4B57C2}" presName="LShape" presStyleLbl="alignNode1" presStyleIdx="2" presStyleCnt="5"/>
      <dgm:spPr>
        <a:solidFill>
          <a:srgbClr val="A0366C"/>
        </a:solidFill>
        <a:ln>
          <a:solidFill>
            <a:srgbClr val="A0366C"/>
          </a:solidFill>
        </a:ln>
      </dgm:spPr>
    </dgm:pt>
    <dgm:pt modelId="{648AB8B4-0730-4D93-96BC-22EA3579CFD9}" type="pres">
      <dgm:prSet presAssocID="{ADC2F6B9-20D2-49FA-A6F5-2FF86C4B57C2}" presName="ParentText" presStyleLbl="revTx" presStyleIdx="1" presStyleCnt="3">
        <dgm:presLayoutVars>
          <dgm:chMax val="0"/>
          <dgm:chPref val="0"/>
          <dgm:bulletEnabled val="1"/>
        </dgm:presLayoutVars>
      </dgm:prSet>
      <dgm:spPr/>
      <dgm:t>
        <a:bodyPr/>
        <a:lstStyle/>
        <a:p>
          <a:endParaRPr lang="en-US"/>
        </a:p>
      </dgm:t>
    </dgm:pt>
    <dgm:pt modelId="{76C5D1A6-2AA2-472A-A433-AA0369DEDD5C}" type="pres">
      <dgm:prSet presAssocID="{ADC2F6B9-20D2-49FA-A6F5-2FF86C4B57C2}" presName="Triangle" presStyleLbl="alignNode1" presStyleIdx="3" presStyleCnt="5"/>
      <dgm:spPr>
        <a:solidFill>
          <a:srgbClr val="A0366C"/>
        </a:solidFill>
        <a:ln>
          <a:solidFill>
            <a:srgbClr val="A0366C"/>
          </a:solidFill>
        </a:ln>
      </dgm:spPr>
    </dgm:pt>
    <dgm:pt modelId="{D6DBB5B7-2794-43CA-8DB8-FC0021657DBA}" type="pres">
      <dgm:prSet presAssocID="{1DE4B695-76CD-40C6-B536-B444536AD3B8}" presName="sibTrans" presStyleCnt="0"/>
      <dgm:spPr/>
    </dgm:pt>
    <dgm:pt modelId="{3BEFC901-B641-48A7-8A85-2FA7212A24C1}" type="pres">
      <dgm:prSet presAssocID="{1DE4B695-76CD-40C6-B536-B444536AD3B8}" presName="space" presStyleCnt="0"/>
      <dgm:spPr/>
    </dgm:pt>
    <dgm:pt modelId="{5B889E3E-312F-4E36-8EBF-81657A6680C1}" type="pres">
      <dgm:prSet presAssocID="{FF64CE43-0EBF-4F7D-92C5-8284790EF6D0}" presName="composite" presStyleCnt="0"/>
      <dgm:spPr/>
    </dgm:pt>
    <dgm:pt modelId="{7FE423E6-2572-43B4-9B38-2AC769275494}" type="pres">
      <dgm:prSet presAssocID="{FF64CE43-0EBF-4F7D-92C5-8284790EF6D0}" presName="LShape" presStyleLbl="alignNode1" presStyleIdx="4" presStyleCnt="5"/>
      <dgm:spPr>
        <a:solidFill>
          <a:srgbClr val="A0366C"/>
        </a:solidFill>
        <a:ln>
          <a:solidFill>
            <a:srgbClr val="A0366C"/>
          </a:solidFill>
        </a:ln>
      </dgm:spPr>
    </dgm:pt>
    <dgm:pt modelId="{7187185E-0E19-4B74-8E9B-F7BE25C17DF7}" type="pres">
      <dgm:prSet presAssocID="{FF64CE43-0EBF-4F7D-92C5-8284790EF6D0}" presName="ParentText" presStyleLbl="revTx" presStyleIdx="2" presStyleCnt="3">
        <dgm:presLayoutVars>
          <dgm:chMax val="0"/>
          <dgm:chPref val="0"/>
          <dgm:bulletEnabled val="1"/>
        </dgm:presLayoutVars>
      </dgm:prSet>
      <dgm:spPr/>
      <dgm:t>
        <a:bodyPr/>
        <a:lstStyle/>
        <a:p>
          <a:endParaRPr lang="en-US"/>
        </a:p>
      </dgm:t>
    </dgm:pt>
  </dgm:ptLst>
  <dgm:cxnLst>
    <dgm:cxn modelId="{EA8068FB-7FAE-4B41-B817-311AE0A1CEE5}" type="presOf" srcId="{23968CDE-3363-4120-8495-231D34ABF240}" destId="{648AB8B4-0730-4D93-96BC-22EA3579CFD9}" srcOrd="0" destOrd="1" presId="urn:microsoft.com/office/officeart/2009/3/layout/StepUpProcess"/>
    <dgm:cxn modelId="{AD3FDF3C-03AB-40C6-8A3B-FFBB17C8D363}" srcId="{8871FFB4-F432-4D65-B592-B7230D0DECA4}" destId="{ADC2F6B9-20D2-49FA-A6F5-2FF86C4B57C2}" srcOrd="1" destOrd="0" parTransId="{84A6A8C5-239C-4F8B-A035-7B6E0A4DF590}" sibTransId="{1DE4B695-76CD-40C6-B536-B444536AD3B8}"/>
    <dgm:cxn modelId="{463E5C55-42D2-9A4E-9599-8D0A9AA579EC}" type="presOf" srcId="{269F61C3-6DB1-421F-8170-E3795BCFE499}" destId="{1E53E0B0-883C-49C8-9178-709E68296B36}" srcOrd="0" destOrd="2" presId="urn:microsoft.com/office/officeart/2009/3/layout/StepUpProcess"/>
    <dgm:cxn modelId="{0881FE8B-3822-624E-B148-D712571B7D12}" type="presOf" srcId="{FF64CE43-0EBF-4F7D-92C5-8284790EF6D0}" destId="{7187185E-0E19-4B74-8E9B-F7BE25C17DF7}" srcOrd="0" destOrd="0" presId="urn:microsoft.com/office/officeart/2009/3/layout/StepUpProcess"/>
    <dgm:cxn modelId="{E06FCA20-59D4-4446-94EB-E9EB05CD386D}" type="presOf" srcId="{89C0BCAC-AA53-4DB0-9BD1-AB1F9DA41F7C}" destId="{1E53E0B0-883C-49C8-9178-709E68296B36}" srcOrd="0" destOrd="0" presId="urn:microsoft.com/office/officeart/2009/3/layout/StepUpProcess"/>
    <dgm:cxn modelId="{E6764527-83BA-6145-B9CE-48EA4AF4B421}" type="presOf" srcId="{9A8BFE36-C04D-4E39-8486-0F573A519EF5}" destId="{7187185E-0E19-4B74-8E9B-F7BE25C17DF7}" srcOrd="0" destOrd="1" presId="urn:microsoft.com/office/officeart/2009/3/layout/StepUpProcess"/>
    <dgm:cxn modelId="{111DA82C-01AC-4DEC-BE05-E56045022EB3}" srcId="{89C0BCAC-AA53-4DB0-9BD1-AB1F9DA41F7C}" destId="{C043513D-D84B-4975-A9AA-F1D2B5B98EC7}" srcOrd="0" destOrd="0" parTransId="{BBAAD56A-1FE1-4D5E-8B34-48E81E54D041}" sibTransId="{89F87141-2A19-46C6-9474-51030E523E1C}"/>
    <dgm:cxn modelId="{415DEE08-8E61-4B02-9609-1A158F70DC9E}" srcId="{89C0BCAC-AA53-4DB0-9BD1-AB1F9DA41F7C}" destId="{269F61C3-6DB1-421F-8170-E3795BCFE499}" srcOrd="1" destOrd="0" parTransId="{A37F8626-CBBA-44DB-B980-6EC98B7452BC}" sibTransId="{8621478E-41D4-4ABC-B634-41442489523D}"/>
    <dgm:cxn modelId="{33695738-E574-4986-9F89-3FCE9578B32B}" srcId="{8871FFB4-F432-4D65-B592-B7230D0DECA4}" destId="{FF64CE43-0EBF-4F7D-92C5-8284790EF6D0}" srcOrd="2" destOrd="0" parTransId="{7AAD46D2-A2D1-430E-9703-EBFF78C1424D}" sibTransId="{8EA25554-04C5-4663-9A9A-3075C6221B53}"/>
    <dgm:cxn modelId="{8AA49848-0C18-024D-84C8-56B4B702F44B}" type="presOf" srcId="{ADC2F6B9-20D2-49FA-A6F5-2FF86C4B57C2}" destId="{648AB8B4-0730-4D93-96BC-22EA3579CFD9}" srcOrd="0" destOrd="0" presId="urn:microsoft.com/office/officeart/2009/3/layout/StepUpProcess"/>
    <dgm:cxn modelId="{0FCF2B6B-85FC-4F0E-B405-2AB815ABA533}" srcId="{FF64CE43-0EBF-4F7D-92C5-8284790EF6D0}" destId="{9A8BFE36-C04D-4E39-8486-0F573A519EF5}" srcOrd="0" destOrd="0" parTransId="{F0CB9A8F-ACDA-4CB1-BC4D-339D94B4125E}" sibTransId="{68293A89-DC69-4DC4-8E1F-1D6E4DFDA7FA}"/>
    <dgm:cxn modelId="{FF372A29-150F-4706-A339-2913E635DA9D}" srcId="{8871FFB4-F432-4D65-B592-B7230D0DECA4}" destId="{89C0BCAC-AA53-4DB0-9BD1-AB1F9DA41F7C}" srcOrd="0" destOrd="0" parTransId="{EF0769E5-5E7A-472D-897A-22AB3148AAB1}" sibTransId="{09057306-926C-4047-8A39-54E1E6E36E51}"/>
    <dgm:cxn modelId="{D5681671-62CE-B943-B463-03019E88F415}" type="presOf" srcId="{C043513D-D84B-4975-A9AA-F1D2B5B98EC7}" destId="{1E53E0B0-883C-49C8-9178-709E68296B36}" srcOrd="0" destOrd="1" presId="urn:microsoft.com/office/officeart/2009/3/layout/StepUpProcess"/>
    <dgm:cxn modelId="{8C71A01B-496B-9A48-97DE-24C17381E8FC}" type="presOf" srcId="{8871FFB4-F432-4D65-B592-B7230D0DECA4}" destId="{01F9EBEA-2D8E-4804-B318-7D6846716E1E}" srcOrd="0" destOrd="0" presId="urn:microsoft.com/office/officeart/2009/3/layout/StepUpProcess"/>
    <dgm:cxn modelId="{DBF2F89A-B901-41D0-8BFB-E27CB4DC720B}" srcId="{ADC2F6B9-20D2-49FA-A6F5-2FF86C4B57C2}" destId="{23968CDE-3363-4120-8495-231D34ABF240}" srcOrd="0" destOrd="0" parTransId="{C85A73F9-BD75-44BF-9CD4-0EE6F045CB4C}" sibTransId="{37CDFEE8-A459-400E-9EC4-1762CC516DCC}"/>
    <dgm:cxn modelId="{6C1B45C5-3243-1B4F-A01C-C5BD48A9B5C6}" type="presParOf" srcId="{01F9EBEA-2D8E-4804-B318-7D6846716E1E}" destId="{8526405A-DD6D-465B-B328-402243D740CA}" srcOrd="0" destOrd="0" presId="urn:microsoft.com/office/officeart/2009/3/layout/StepUpProcess"/>
    <dgm:cxn modelId="{FB245973-4C90-714F-B1F6-977AACA853DD}" type="presParOf" srcId="{8526405A-DD6D-465B-B328-402243D740CA}" destId="{B3AF7AF7-E032-4632-AD25-A09B98D019F7}" srcOrd="0" destOrd="0" presId="urn:microsoft.com/office/officeart/2009/3/layout/StepUpProcess"/>
    <dgm:cxn modelId="{D57C092B-EBFB-D946-B09D-4855F4CC75A8}" type="presParOf" srcId="{8526405A-DD6D-465B-B328-402243D740CA}" destId="{1E53E0B0-883C-49C8-9178-709E68296B36}" srcOrd="1" destOrd="0" presId="urn:microsoft.com/office/officeart/2009/3/layout/StepUpProcess"/>
    <dgm:cxn modelId="{A8BD3F42-241E-BA4D-AE49-E1CE891BFB1D}" type="presParOf" srcId="{8526405A-DD6D-465B-B328-402243D740CA}" destId="{0BBC7173-B6D0-41E0-B0D1-C08AD1236D3A}" srcOrd="2" destOrd="0" presId="urn:microsoft.com/office/officeart/2009/3/layout/StepUpProcess"/>
    <dgm:cxn modelId="{D5ABE306-2C73-2043-B89B-147DEE53A080}" type="presParOf" srcId="{01F9EBEA-2D8E-4804-B318-7D6846716E1E}" destId="{D6C431D4-0408-4639-B9F5-4A6D2F43D3EE}" srcOrd="1" destOrd="0" presId="urn:microsoft.com/office/officeart/2009/3/layout/StepUpProcess"/>
    <dgm:cxn modelId="{B49A7A75-6E87-124D-A459-36BB7076BD78}" type="presParOf" srcId="{D6C431D4-0408-4639-B9F5-4A6D2F43D3EE}" destId="{188A455A-4F72-4101-8ED7-54296FDF7A3D}" srcOrd="0" destOrd="0" presId="urn:microsoft.com/office/officeart/2009/3/layout/StepUpProcess"/>
    <dgm:cxn modelId="{5EFC0D4A-8086-F94E-B64A-A458C75EEEA5}" type="presParOf" srcId="{01F9EBEA-2D8E-4804-B318-7D6846716E1E}" destId="{0DAD0DB4-5188-4C7C-942A-2D2B97375B87}" srcOrd="2" destOrd="0" presId="urn:microsoft.com/office/officeart/2009/3/layout/StepUpProcess"/>
    <dgm:cxn modelId="{C7D7C7D5-BFD1-CD46-9C29-940847C85476}" type="presParOf" srcId="{0DAD0DB4-5188-4C7C-942A-2D2B97375B87}" destId="{A70872C3-F750-46CA-BDFD-0C5BFCC87F5B}" srcOrd="0" destOrd="0" presId="urn:microsoft.com/office/officeart/2009/3/layout/StepUpProcess"/>
    <dgm:cxn modelId="{07B2CC77-3743-1E43-B9B0-C463655E75F8}" type="presParOf" srcId="{0DAD0DB4-5188-4C7C-942A-2D2B97375B87}" destId="{648AB8B4-0730-4D93-96BC-22EA3579CFD9}" srcOrd="1" destOrd="0" presId="urn:microsoft.com/office/officeart/2009/3/layout/StepUpProcess"/>
    <dgm:cxn modelId="{13C92CF8-1817-D141-B7F2-290CCA8E59A7}" type="presParOf" srcId="{0DAD0DB4-5188-4C7C-942A-2D2B97375B87}" destId="{76C5D1A6-2AA2-472A-A433-AA0369DEDD5C}" srcOrd="2" destOrd="0" presId="urn:microsoft.com/office/officeart/2009/3/layout/StepUpProcess"/>
    <dgm:cxn modelId="{D7184C6C-7A39-524D-A3C8-8D4A9135ACBC}" type="presParOf" srcId="{01F9EBEA-2D8E-4804-B318-7D6846716E1E}" destId="{D6DBB5B7-2794-43CA-8DB8-FC0021657DBA}" srcOrd="3" destOrd="0" presId="urn:microsoft.com/office/officeart/2009/3/layout/StepUpProcess"/>
    <dgm:cxn modelId="{1854CC15-4817-CC4F-9748-7D0C75B59BBD}" type="presParOf" srcId="{D6DBB5B7-2794-43CA-8DB8-FC0021657DBA}" destId="{3BEFC901-B641-48A7-8A85-2FA7212A24C1}" srcOrd="0" destOrd="0" presId="urn:microsoft.com/office/officeart/2009/3/layout/StepUpProcess"/>
    <dgm:cxn modelId="{B96012BD-B4EF-A14F-9851-779E3F73F240}" type="presParOf" srcId="{01F9EBEA-2D8E-4804-B318-7D6846716E1E}" destId="{5B889E3E-312F-4E36-8EBF-81657A6680C1}" srcOrd="4" destOrd="0" presId="urn:microsoft.com/office/officeart/2009/3/layout/StepUpProcess"/>
    <dgm:cxn modelId="{3AD55AD7-1043-2948-9857-3A5F42F24342}" type="presParOf" srcId="{5B889E3E-312F-4E36-8EBF-81657A6680C1}" destId="{7FE423E6-2572-43B4-9B38-2AC769275494}" srcOrd="0" destOrd="0" presId="urn:microsoft.com/office/officeart/2009/3/layout/StepUpProcess"/>
    <dgm:cxn modelId="{336BE581-5211-1845-B6CF-B67B6C1CC055}" type="presParOf" srcId="{5B889E3E-312F-4E36-8EBF-81657A6680C1}" destId="{7187185E-0E19-4B74-8E9B-F7BE25C17DF7}"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F7AF7-E032-4632-AD25-A09B98D019F7}">
      <dsp:nvSpPr>
        <dsp:cNvPr id="0" name=""/>
        <dsp:cNvSpPr/>
      </dsp:nvSpPr>
      <dsp:spPr>
        <a:xfrm rot="5400000">
          <a:off x="568884" y="2372241"/>
          <a:ext cx="1710212" cy="2845755"/>
        </a:xfrm>
        <a:prstGeom prst="corner">
          <a:avLst>
            <a:gd name="adj1" fmla="val 16120"/>
            <a:gd name="adj2" fmla="val 16110"/>
          </a:avLst>
        </a:prstGeom>
        <a:solidFill>
          <a:srgbClr val="A0366C"/>
        </a:solidFill>
        <a:ln w="25400" cap="flat" cmpd="sng" algn="ctr">
          <a:solidFill>
            <a:srgbClr val="A0366C"/>
          </a:solidFill>
          <a:prstDash val="solid"/>
        </a:ln>
        <a:effectLst/>
      </dsp:spPr>
      <dsp:style>
        <a:lnRef idx="2">
          <a:scrgbClr r="0" g="0" b="0"/>
        </a:lnRef>
        <a:fillRef idx="1">
          <a:scrgbClr r="0" g="0" b="0"/>
        </a:fillRef>
        <a:effectRef idx="0">
          <a:scrgbClr r="0" g="0" b="0"/>
        </a:effectRef>
        <a:fontRef idx="minor">
          <a:schemeClr val="lt1"/>
        </a:fontRef>
      </dsp:style>
    </dsp:sp>
    <dsp:sp modelId="{1E53E0B0-883C-49C8-9178-709E68296B36}">
      <dsp:nvSpPr>
        <dsp:cNvPr id="0" name=""/>
        <dsp:cNvSpPr/>
      </dsp:nvSpPr>
      <dsp:spPr>
        <a:xfrm>
          <a:off x="283407" y="3222509"/>
          <a:ext cx="2569163" cy="225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ts val="2400"/>
            </a:lnSpc>
            <a:spcBef>
              <a:spcPct val="0"/>
            </a:spcBef>
            <a:spcAft>
              <a:spcPts val="600"/>
            </a:spcAft>
          </a:pPr>
          <a:r>
            <a:rPr lang="en-US" sz="2400" b="1" kern="1200" dirty="0" smtClean="0"/>
            <a:t>Insights about conditioning in general </a:t>
          </a:r>
          <a:endParaRPr lang="en-US" sz="2400" b="1" kern="1200" dirty="0"/>
        </a:p>
        <a:p>
          <a:pPr marL="228600" lvl="1" indent="-228600" algn="l" defTabSz="1066800">
            <a:lnSpc>
              <a:spcPts val="2400"/>
            </a:lnSpc>
            <a:spcBef>
              <a:spcPct val="0"/>
            </a:spcBef>
            <a:spcAft>
              <a:spcPts val="600"/>
            </a:spcAft>
            <a:buChar char="••"/>
          </a:pPr>
          <a:r>
            <a:rPr lang="en-US" sz="2400" kern="1200" dirty="0" smtClean="0"/>
            <a:t>It occurs in all creatures.</a:t>
          </a:r>
        </a:p>
        <a:p>
          <a:pPr marL="228600" lvl="1" indent="-228600" algn="l" defTabSz="1066800">
            <a:lnSpc>
              <a:spcPts val="2400"/>
            </a:lnSpc>
            <a:spcBef>
              <a:spcPct val="0"/>
            </a:spcBef>
            <a:spcAft>
              <a:spcPts val="600"/>
            </a:spcAft>
            <a:buChar char="••"/>
          </a:pPr>
          <a:r>
            <a:rPr lang="en-US" sz="2400" kern="1200" dirty="0" smtClean="0"/>
            <a:t>It is related to biological drives and responses.</a:t>
          </a:r>
        </a:p>
      </dsp:txBody>
      <dsp:txXfrm>
        <a:off x="283407" y="3222509"/>
        <a:ext cx="2569163" cy="2252022"/>
      </dsp:txXfrm>
    </dsp:sp>
    <dsp:sp modelId="{0BBC7173-B6D0-41E0-B0D1-C08AD1236D3A}">
      <dsp:nvSpPr>
        <dsp:cNvPr id="0" name=""/>
        <dsp:cNvSpPr/>
      </dsp:nvSpPr>
      <dsp:spPr>
        <a:xfrm>
          <a:off x="2367823" y="2162734"/>
          <a:ext cx="484747" cy="484747"/>
        </a:xfrm>
        <a:prstGeom prst="triangle">
          <a:avLst>
            <a:gd name="adj" fmla="val 100000"/>
          </a:avLst>
        </a:prstGeom>
        <a:solidFill>
          <a:srgbClr val="A0366C"/>
        </a:solidFill>
        <a:ln w="25400" cap="flat" cmpd="sng" algn="ctr">
          <a:solidFill>
            <a:srgbClr val="A0366C"/>
          </a:solidFill>
          <a:prstDash val="solid"/>
        </a:ln>
        <a:effectLst/>
      </dsp:spPr>
      <dsp:style>
        <a:lnRef idx="2">
          <a:scrgbClr r="0" g="0" b="0"/>
        </a:lnRef>
        <a:fillRef idx="1">
          <a:scrgbClr r="0" g="0" b="0"/>
        </a:fillRef>
        <a:effectRef idx="0">
          <a:scrgbClr r="0" g="0" b="0"/>
        </a:effectRef>
        <a:fontRef idx="minor">
          <a:schemeClr val="lt1"/>
        </a:fontRef>
      </dsp:style>
    </dsp:sp>
    <dsp:sp modelId="{A70872C3-F750-46CA-BDFD-0C5BFCC87F5B}">
      <dsp:nvSpPr>
        <dsp:cNvPr id="0" name=""/>
        <dsp:cNvSpPr/>
      </dsp:nvSpPr>
      <dsp:spPr>
        <a:xfrm rot="5400000">
          <a:off x="3714042" y="1593969"/>
          <a:ext cx="1710212" cy="2845755"/>
        </a:xfrm>
        <a:prstGeom prst="corner">
          <a:avLst>
            <a:gd name="adj1" fmla="val 16120"/>
            <a:gd name="adj2" fmla="val 16110"/>
          </a:avLst>
        </a:prstGeom>
        <a:solidFill>
          <a:srgbClr val="A0366C"/>
        </a:solidFill>
        <a:ln w="25400" cap="flat" cmpd="sng" algn="ctr">
          <a:solidFill>
            <a:srgbClr val="A0366C"/>
          </a:solidFill>
          <a:prstDash val="solid"/>
        </a:ln>
        <a:effectLst/>
      </dsp:spPr>
      <dsp:style>
        <a:lnRef idx="2">
          <a:scrgbClr r="0" g="0" b="0"/>
        </a:lnRef>
        <a:fillRef idx="1">
          <a:scrgbClr r="0" g="0" b="0"/>
        </a:fillRef>
        <a:effectRef idx="0">
          <a:scrgbClr r="0" g="0" b="0"/>
        </a:effectRef>
        <a:fontRef idx="minor">
          <a:schemeClr val="lt1"/>
        </a:fontRef>
      </dsp:style>
    </dsp:sp>
    <dsp:sp modelId="{648AB8B4-0730-4D93-96BC-22EA3579CFD9}">
      <dsp:nvSpPr>
        <dsp:cNvPr id="0" name=""/>
        <dsp:cNvSpPr/>
      </dsp:nvSpPr>
      <dsp:spPr>
        <a:xfrm>
          <a:off x="3428565" y="2444236"/>
          <a:ext cx="2569163" cy="225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ts val="2400"/>
            </a:lnSpc>
            <a:spcBef>
              <a:spcPct val="0"/>
            </a:spcBef>
            <a:spcAft>
              <a:spcPts val="600"/>
            </a:spcAft>
          </a:pPr>
          <a:r>
            <a:rPr lang="en-US" sz="2400" b="1" kern="1200" dirty="0" smtClean="0"/>
            <a:t>Insights about science</a:t>
          </a:r>
        </a:p>
        <a:p>
          <a:pPr marL="228600" lvl="1" indent="-228600" algn="l" defTabSz="1066800">
            <a:lnSpc>
              <a:spcPts val="2400"/>
            </a:lnSpc>
            <a:spcBef>
              <a:spcPct val="0"/>
            </a:spcBef>
            <a:spcAft>
              <a:spcPts val="600"/>
            </a:spcAft>
            <a:buChar char="••"/>
          </a:pPr>
          <a:r>
            <a:rPr lang="en-US" sz="2400" kern="1200" dirty="0" smtClean="0"/>
            <a:t>Learning can be studied objectively, by quantifying actions and isolating elements of behavior.</a:t>
          </a:r>
        </a:p>
      </dsp:txBody>
      <dsp:txXfrm>
        <a:off x="3428565" y="2444236"/>
        <a:ext cx="2569163" cy="2252022"/>
      </dsp:txXfrm>
    </dsp:sp>
    <dsp:sp modelId="{76C5D1A6-2AA2-472A-A433-AA0369DEDD5C}">
      <dsp:nvSpPr>
        <dsp:cNvPr id="0" name=""/>
        <dsp:cNvSpPr/>
      </dsp:nvSpPr>
      <dsp:spPr>
        <a:xfrm>
          <a:off x="5512981" y="1384461"/>
          <a:ext cx="484747" cy="484747"/>
        </a:xfrm>
        <a:prstGeom prst="triangle">
          <a:avLst>
            <a:gd name="adj" fmla="val 100000"/>
          </a:avLst>
        </a:prstGeom>
        <a:solidFill>
          <a:srgbClr val="A0366C"/>
        </a:solidFill>
        <a:ln w="25400" cap="flat" cmpd="sng" algn="ctr">
          <a:solidFill>
            <a:srgbClr val="A0366C"/>
          </a:solidFill>
          <a:prstDash val="solid"/>
        </a:ln>
        <a:effectLst/>
      </dsp:spPr>
      <dsp:style>
        <a:lnRef idx="2">
          <a:scrgbClr r="0" g="0" b="0"/>
        </a:lnRef>
        <a:fillRef idx="1">
          <a:scrgbClr r="0" g="0" b="0"/>
        </a:fillRef>
        <a:effectRef idx="0">
          <a:scrgbClr r="0" g="0" b="0"/>
        </a:effectRef>
        <a:fontRef idx="minor">
          <a:schemeClr val="lt1"/>
        </a:fontRef>
      </dsp:style>
    </dsp:sp>
    <dsp:sp modelId="{7FE423E6-2572-43B4-9B38-2AC769275494}">
      <dsp:nvSpPr>
        <dsp:cNvPr id="0" name=""/>
        <dsp:cNvSpPr/>
      </dsp:nvSpPr>
      <dsp:spPr>
        <a:xfrm rot="5400000">
          <a:off x="6859200" y="815696"/>
          <a:ext cx="1710212" cy="2845755"/>
        </a:xfrm>
        <a:prstGeom prst="corner">
          <a:avLst>
            <a:gd name="adj1" fmla="val 16120"/>
            <a:gd name="adj2" fmla="val 16110"/>
          </a:avLst>
        </a:prstGeom>
        <a:solidFill>
          <a:srgbClr val="A0366C"/>
        </a:solidFill>
        <a:ln w="25400" cap="flat" cmpd="sng" algn="ctr">
          <a:solidFill>
            <a:srgbClr val="A0366C"/>
          </a:solidFill>
          <a:prstDash val="solid"/>
        </a:ln>
        <a:effectLst/>
      </dsp:spPr>
      <dsp:style>
        <a:lnRef idx="2">
          <a:scrgbClr r="0" g="0" b="0"/>
        </a:lnRef>
        <a:fillRef idx="1">
          <a:scrgbClr r="0" g="0" b="0"/>
        </a:fillRef>
        <a:effectRef idx="0">
          <a:scrgbClr r="0" g="0" b="0"/>
        </a:effectRef>
        <a:fontRef idx="minor">
          <a:schemeClr val="lt1"/>
        </a:fontRef>
      </dsp:style>
    </dsp:sp>
    <dsp:sp modelId="{7187185E-0E19-4B74-8E9B-F7BE25C17DF7}">
      <dsp:nvSpPr>
        <dsp:cNvPr id="0" name=""/>
        <dsp:cNvSpPr/>
      </dsp:nvSpPr>
      <dsp:spPr>
        <a:xfrm>
          <a:off x="6573723" y="1665964"/>
          <a:ext cx="2569163" cy="225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ts val="2400"/>
            </a:lnSpc>
            <a:spcBef>
              <a:spcPct val="0"/>
            </a:spcBef>
            <a:spcAft>
              <a:spcPts val="600"/>
            </a:spcAft>
          </a:pPr>
          <a:r>
            <a:rPr lang="en-US" sz="2400" b="1" kern="1200" dirty="0" smtClean="0"/>
            <a:t>Insights from specific applications</a:t>
          </a:r>
        </a:p>
        <a:p>
          <a:pPr marL="228600" lvl="1" indent="-228600" algn="l" defTabSz="1066800">
            <a:lnSpc>
              <a:spcPts val="2400"/>
            </a:lnSpc>
            <a:spcBef>
              <a:spcPct val="0"/>
            </a:spcBef>
            <a:spcAft>
              <a:spcPts val="600"/>
            </a:spcAft>
            <a:buChar char="••"/>
          </a:pPr>
          <a:r>
            <a:rPr lang="en-US" sz="2400" kern="1200" dirty="0" smtClean="0"/>
            <a:t>Substance abuse involves conditioned triggers, and these triggers (certain places, events) can be avoided or associated with new responses.</a:t>
          </a:r>
        </a:p>
      </dsp:txBody>
      <dsp:txXfrm>
        <a:off x="6573723" y="1665964"/>
        <a:ext cx="2569163" cy="22520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DE70422-B55F-AB4D-B4F1-E7100A5BAA48}" type="datetime1">
              <a:rPr lang="en-US"/>
              <a:pPr>
                <a:defRPr/>
              </a:pPr>
              <a:t>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E433949-7ECB-CA44-91A0-AF778CE58E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noFill/>
          <a:ln>
            <a:miter lim="800000"/>
            <a:headEnd/>
            <a:tailEnd/>
          </a:ln>
        </p:spPr>
        <p:txBody>
          <a:bodyPr/>
          <a:lstStyle/>
          <a:p>
            <a:fld id="{AF04B059-6B72-104B-9D0E-C97D1ED35FE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Instructor, you can add verbally: </a:t>
            </a:r>
          </a:p>
          <a:p>
            <a:pPr eaLnBrk="1" hangingPunct="1">
              <a:spcBef>
                <a:spcPct val="0"/>
              </a:spcBef>
            </a:pPr>
            <a:r>
              <a:rPr lang="en-US"/>
              <a:t>“The dog had learned that these stimuli predicted the arrival food. These neutral stimuli had become </a:t>
            </a:r>
            <a:r>
              <a:rPr lang="en-US" i="1" u="sng"/>
              <a:t>conditioned stimuli</a:t>
            </a:r>
            <a:r>
              <a:rPr lang="en-US"/>
              <a:t>.” </a:t>
            </a:r>
          </a:p>
          <a:p>
            <a:pPr eaLnBrk="1" hangingPunct="1">
              <a:spcBef>
                <a:spcPct val="0"/>
              </a:spcBef>
            </a:pPr>
            <a:r>
              <a:rPr lang="en-US"/>
              <a:t>Ivan Pavlov then performed controlled experiments yielding much of the knowledge about conditioning still used today.</a:t>
            </a:r>
          </a:p>
        </p:txBody>
      </p:sp>
      <p:sp>
        <p:nvSpPr>
          <p:cNvPr id="41988" name="Slide Number Placeholder 3"/>
          <p:cNvSpPr>
            <a:spLocks noGrp="1"/>
          </p:cNvSpPr>
          <p:nvPr>
            <p:ph type="sldNum" sz="quarter" idx="5"/>
          </p:nvPr>
        </p:nvSpPr>
        <p:spPr bwMode="auto">
          <a:noFill/>
          <a:ln>
            <a:miter lim="800000"/>
            <a:headEnd/>
            <a:tailEnd/>
          </a:ln>
        </p:spPr>
        <p:txBody>
          <a:bodyPr/>
          <a:lstStyle/>
          <a:p>
            <a:fld id="{8297089C-E449-D94C-8923-517D31B323C9}"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609600" y="4340225"/>
            <a:ext cx="5559425" cy="2089150"/>
          </a:xfrm>
          <a:noFill/>
        </p:spPr>
        <p:txBody>
          <a:bodyPr wrap="square" numCol="1" anchor="t" anchorCtr="0" compatLnSpc="1">
            <a:prstTxWarp prst="textNoShape">
              <a:avLst/>
            </a:prstTxWarp>
          </a:bodyPr>
          <a:lstStyle/>
          <a:p>
            <a:pPr eaLnBrk="1" hangingPunct="1">
              <a:spcBef>
                <a:spcPct val="0"/>
              </a:spcBef>
            </a:pPr>
            <a:r>
              <a:rPr lang="en-US" b="1"/>
              <a:t>Click to start animation.</a:t>
            </a:r>
          </a:p>
          <a:p>
            <a:pPr eaLnBrk="1" hangingPunct="1">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a:lstStyle/>
          <a:p>
            <a:fld id="{5102CACB-1517-B546-AA64-937ACFA6D96C}"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xfrm>
            <a:off x="581025" y="4224338"/>
            <a:ext cx="5573713" cy="3490912"/>
          </a:xfrm>
          <a:noFill/>
        </p:spPr>
        <p:txBody>
          <a:bodyPr wrap="square" numCol="1" anchor="t" anchorCtr="0" compatLnSpc="1">
            <a:prstTxWarp prst="textNoShape">
              <a:avLst/>
            </a:prstTxWarp>
          </a:bodyPr>
          <a:lstStyle/>
          <a:p>
            <a:pPr eaLnBrk="1" hangingPunct="1">
              <a:spcBef>
                <a:spcPct val="0"/>
              </a:spcBef>
            </a:pPr>
            <a:r>
              <a:rPr lang="en-US" b="1"/>
              <a:t>Click to start animation.</a:t>
            </a:r>
          </a:p>
          <a:p>
            <a:pPr eaLnBrk="1" hangingPunct="1">
              <a:spcBef>
                <a:spcPct val="0"/>
              </a:spcBef>
            </a:pPr>
            <a:r>
              <a:rPr lang="en-US"/>
              <a:t>Ivan Pavlov’s dogs exhibited salivation (UR) in response to food (US). </a:t>
            </a:r>
          </a:p>
          <a:p>
            <a:pPr eaLnBrk="1" hangingPunct="1">
              <a:spcBef>
                <a:spcPct val="0"/>
              </a:spcBef>
            </a:pPr>
            <a:endParaRPr lang="en-US"/>
          </a:p>
        </p:txBody>
      </p:sp>
      <p:sp>
        <p:nvSpPr>
          <p:cNvPr id="46084" name="Slide Number Placeholder 3"/>
          <p:cNvSpPr>
            <a:spLocks noGrp="1"/>
          </p:cNvSpPr>
          <p:nvPr>
            <p:ph type="sldNum" sz="quarter" idx="5"/>
          </p:nvPr>
        </p:nvSpPr>
        <p:spPr bwMode="auto">
          <a:noFill/>
          <a:ln>
            <a:miter lim="800000"/>
            <a:headEnd/>
            <a:tailEnd/>
          </a:ln>
        </p:spPr>
        <p:txBody>
          <a:bodyPr/>
          <a:lstStyle/>
          <a:p>
            <a:fld id="{016B83FE-6C34-344A-A6D4-72DE72B2008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xfrm>
            <a:off x="581025" y="4354513"/>
            <a:ext cx="5588000" cy="3360737"/>
          </a:xfrm>
          <a:noFill/>
        </p:spPr>
        <p:txBody>
          <a:bodyPr wrap="square" numCol="1" anchor="t" anchorCtr="0" compatLnSpc="1">
            <a:prstTxWarp prst="textNoShape">
              <a:avLst/>
            </a:prstTxWarp>
          </a:bodyPr>
          <a:lstStyle/>
          <a:p>
            <a:pPr eaLnBrk="1" hangingPunct="1">
              <a:spcBef>
                <a:spcPct val="0"/>
              </a:spcBef>
            </a:pPr>
            <a:r>
              <a:rPr lang="en-US" b="1"/>
              <a:t>Click to start animation.</a:t>
            </a:r>
          </a:p>
          <a:p>
            <a:pPr eaLnBrk="1" hangingPunct="1">
              <a:spcBef>
                <a:spcPct val="0"/>
              </a:spcBef>
            </a:pPr>
            <a:r>
              <a:rPr lang="en-US"/>
              <a:t>Ivan Pavlov then presented a tone (NS) just before presenting the food (US). </a:t>
            </a:r>
          </a:p>
          <a:p>
            <a:pPr eaLnBrk="1" hangingPunct="1">
              <a:spcBef>
                <a:spcPct val="0"/>
              </a:spcBef>
            </a:pPr>
            <a:r>
              <a:rPr lang="en-US"/>
              <a:t>APA Learning Goal 1: Knowledge Base of Psychology</a:t>
            </a:r>
          </a:p>
        </p:txBody>
      </p:sp>
      <p:sp>
        <p:nvSpPr>
          <p:cNvPr id="48132" name="Slide Number Placeholder 3"/>
          <p:cNvSpPr>
            <a:spLocks noGrp="1"/>
          </p:cNvSpPr>
          <p:nvPr>
            <p:ph type="sldNum" sz="quarter" idx="5"/>
          </p:nvPr>
        </p:nvSpPr>
        <p:spPr bwMode="auto">
          <a:noFill/>
          <a:ln>
            <a:miter lim="800000"/>
            <a:headEnd/>
            <a:tailEnd/>
          </a:ln>
        </p:spPr>
        <p:txBody>
          <a:bodyPr/>
          <a:lstStyle/>
          <a:p>
            <a:fld id="{FC05C71D-3E9E-B749-A67A-A3F5A96A5159}"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xfrm>
            <a:off x="595313" y="4267200"/>
            <a:ext cx="5602287" cy="2736850"/>
          </a:xfrm>
          <a:noFill/>
        </p:spPr>
        <p:txBody>
          <a:bodyPr wrap="square" numCol="1" anchor="t" anchorCtr="0" compatLnSpc="1">
            <a:prstTxWarp prst="textNoShape">
              <a:avLst/>
            </a:prstTxWarp>
          </a:bodyPr>
          <a:lstStyle/>
          <a:p>
            <a:pPr eaLnBrk="1" hangingPunct="1">
              <a:spcBef>
                <a:spcPct val="0"/>
              </a:spcBef>
            </a:pPr>
            <a:r>
              <a:rPr lang="en-US" b="1"/>
              <a:t>Click to start animation. Click again to show recap.</a:t>
            </a:r>
          </a:p>
          <a:p>
            <a:pPr eaLnBrk="1" hangingPunct="1">
              <a:spcBef>
                <a:spcPct val="0"/>
              </a:spcBef>
            </a:pPr>
            <a:r>
              <a:rPr lang="en-US"/>
              <a:t>After a few pairings, the NS (tone) became a CS, and it was able to produce a CR (salivation) by itself. </a:t>
            </a:r>
          </a:p>
          <a:p>
            <a:pPr eaLnBrk="1" hangingPunct="1">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a:lstStyle/>
          <a:p>
            <a:fld id="{CDE0D226-9A9D-7343-8C16-846CFDFEA16F}"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52228" name="Slide Number Placeholder 3"/>
          <p:cNvSpPr>
            <a:spLocks noGrp="1"/>
          </p:cNvSpPr>
          <p:nvPr>
            <p:ph type="sldNum" sz="quarter" idx="5"/>
          </p:nvPr>
        </p:nvSpPr>
        <p:spPr bwMode="auto">
          <a:noFill/>
          <a:ln>
            <a:miter lim="800000"/>
            <a:headEnd/>
            <a:tailEnd/>
          </a:ln>
        </p:spPr>
        <p:txBody>
          <a:bodyPr/>
          <a:lstStyle/>
          <a:p>
            <a:fld id="{E53F5EDC-0D73-594C-9CC7-6760B43BE3F6}"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endParaRPr lang="en-US" b="1"/>
          </a:p>
        </p:txBody>
      </p:sp>
      <p:sp>
        <p:nvSpPr>
          <p:cNvPr id="54276" name="Slide Number Placeholder 3"/>
          <p:cNvSpPr>
            <a:spLocks noGrp="1"/>
          </p:cNvSpPr>
          <p:nvPr>
            <p:ph type="sldNum" sz="quarter" idx="5"/>
          </p:nvPr>
        </p:nvSpPr>
        <p:spPr bwMode="auto">
          <a:noFill/>
          <a:ln>
            <a:miter lim="800000"/>
            <a:headEnd/>
            <a:tailEnd/>
          </a:ln>
        </p:spPr>
        <p:txBody>
          <a:bodyPr/>
          <a:lstStyle/>
          <a:p>
            <a:fld id="{FEFA6945-B41D-584B-B2BB-9462717D686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BF62440D-8A4C-F148-986B-050474F0054B}" type="slidenum">
              <a:rPr lang="en-US"/>
              <a:pPr/>
              <a:t>17</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charset="2"/>
              <a:buNone/>
            </a:pPr>
            <a:r>
              <a:rPr lang="en-US" b="1"/>
              <a:t>Click to reveal text boxes.</a:t>
            </a:r>
          </a:p>
          <a:p>
            <a:pPr eaLnBrk="1" hangingPunct="1">
              <a:spcBef>
                <a:spcPct val="0"/>
              </a:spcBef>
              <a:buFont typeface="Wingdings" charset="2"/>
              <a:buNone/>
            </a:pPr>
            <a:r>
              <a:rPr lang="en-US"/>
              <a:t>Instructor, some discussion prompts: </a:t>
            </a:r>
          </a:p>
          <a:p>
            <a:pPr eaLnBrk="1" hangingPunct="1">
              <a:spcBef>
                <a:spcPct val="0"/>
              </a:spcBef>
              <a:buFont typeface="Wingdings" charset="2"/>
              <a:buNone/>
            </a:pPr>
            <a:r>
              <a:rPr lang="en-US"/>
              <a:t>“In the “acquisition graph,” what does “strength” mean?” [Answer: it refers to the strength of the association between NS and US, as measured by the likelihood and intensity of the unconditioned response (drooling) now being triggered by the former neutral (now conditioned) stimulus (the bell). More drooling = more strength. </a:t>
            </a:r>
          </a:p>
          <a:p>
            <a:pPr eaLnBrk="1" hangingPunct="1">
              <a:spcBef>
                <a:spcPct val="0"/>
              </a:spcBef>
              <a:buFont typeface="Wingdings" charset="2"/>
              <a:buNone/>
            </a:pPr>
            <a:r>
              <a:rPr lang="en-US" i="1" u="sng"/>
              <a:t>Timing issue</a:t>
            </a:r>
            <a:r>
              <a:rPr lang="en-US"/>
              <a:t>:</a:t>
            </a:r>
            <a:r>
              <a:rPr lang="en-US" b="1"/>
              <a:t> </a:t>
            </a:r>
            <a:r>
              <a:rPr lang="en-US"/>
              <a:t>why wouldn’t it work if we rang the bell AFTER presenting the food?...because our bodies/brains are not set up to work that way. Why not?...conditioning allows us to </a:t>
            </a:r>
            <a:r>
              <a:rPr lang="en-US" u="sng"/>
              <a:t>prepare</a:t>
            </a:r>
            <a:r>
              <a:rPr lang="en-US"/>
              <a:t> for benefits or threats; a bell </a:t>
            </a:r>
            <a:r>
              <a:rPr lang="en-US" u="sng"/>
              <a:t>after</a:t>
            </a:r>
            <a:r>
              <a:rPr lang="en-US"/>
              <a:t> the food wouldn’t predict anything..</a:t>
            </a:r>
          </a:p>
          <a:p>
            <a:pPr eaLnBrk="1" hangingPunct="1">
              <a:spcBef>
                <a:spcPct val="0"/>
              </a:spcBef>
            </a:pPr>
            <a:r>
              <a:rPr lang="en-US">
                <a:ea typeface="Arial" charset="0"/>
                <a:cs typeface="Arial" charset="0"/>
              </a:rPr>
              <a:t>An exception to the half-second rule is food aversion, coming up in a later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endParaRPr lang="en-US"/>
          </a:p>
        </p:txBody>
      </p:sp>
      <p:sp>
        <p:nvSpPr>
          <p:cNvPr id="58372" name="Slide Number Placeholder 3"/>
          <p:cNvSpPr>
            <a:spLocks noGrp="1"/>
          </p:cNvSpPr>
          <p:nvPr>
            <p:ph type="sldNum" sz="quarter" idx="5"/>
          </p:nvPr>
        </p:nvSpPr>
        <p:spPr bwMode="auto">
          <a:noFill/>
          <a:ln>
            <a:miter lim="800000"/>
            <a:headEnd/>
            <a:tailEnd/>
          </a:ln>
        </p:spPr>
        <p:txBody>
          <a:bodyPr/>
          <a:lstStyle/>
          <a:p>
            <a:fld id="{3DA668F9-377E-DF48-B053-1C9A430783C3}"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r>
              <a:rPr lang="en-US"/>
              <a:t>Instructor: one implication of spontaneous recovery is that a behavior therapist may think that a phobic reaction has been extinguished, by repeatedly presenting the phobic stimulus without anything bad happening. However, after a rest from treatment, the phobic reaction can return. One solution is counterconditioning in order to build a new association. </a:t>
            </a:r>
          </a:p>
        </p:txBody>
      </p:sp>
      <p:sp>
        <p:nvSpPr>
          <p:cNvPr id="60420" name="Slide Number Placeholder 3"/>
          <p:cNvSpPr>
            <a:spLocks noGrp="1"/>
          </p:cNvSpPr>
          <p:nvPr>
            <p:ph type="sldNum" sz="quarter" idx="5"/>
          </p:nvPr>
        </p:nvSpPr>
        <p:spPr bwMode="auto">
          <a:noFill/>
          <a:ln>
            <a:miter lim="800000"/>
            <a:headEnd/>
            <a:tailEnd/>
          </a:ln>
        </p:spPr>
        <p:txBody>
          <a:bodyPr/>
          <a:lstStyle/>
          <a:p>
            <a:fld id="{95C38654-D66C-2342-AD2C-E19F81524B00}"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noFill/>
          <a:ln>
            <a:miter lim="800000"/>
            <a:headEnd/>
            <a:tailEnd/>
          </a:ln>
        </p:spPr>
        <p:txBody>
          <a:bodyPr/>
          <a:lstStyle/>
          <a:p>
            <a:fld id="{BD609B09-1233-D84E-8BDB-EE88EA349B36}"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show generalization and then discrimination sequences.</a:t>
            </a:r>
          </a:p>
          <a:p>
            <a:pPr eaLnBrk="1" hangingPunct="1">
              <a:spcBef>
                <a:spcPct val="0"/>
              </a:spcBef>
            </a:pPr>
            <a:r>
              <a:rPr lang="en-US"/>
              <a:t>There are possible evolutionary values for each of these aspects of conditioning.</a:t>
            </a:r>
          </a:p>
          <a:p>
            <a:pPr eaLnBrk="1" hangingPunct="1">
              <a:spcBef>
                <a:spcPct val="0"/>
              </a:spcBef>
            </a:pPr>
            <a:r>
              <a:rPr lang="en-US" i="1"/>
              <a:t>Generalization:</a:t>
            </a:r>
            <a:r>
              <a:rPr lang="en-US" b="1"/>
              <a:t> </a:t>
            </a:r>
            <a:r>
              <a:rPr lang="en-US"/>
              <a:t>if a leopard roars and then bites you, it might help you survive if you avoid other large cats who roar, and maybe the ones who growl too. </a:t>
            </a:r>
            <a:r>
              <a:rPr lang="en-US">
                <a:sym typeface="Wingdings" charset="2"/>
              </a:rPr>
              <a:t> </a:t>
            </a:r>
            <a:r>
              <a:rPr lang="en-US"/>
              <a:t>Abused children have been found to generally fear any angry face.</a:t>
            </a:r>
          </a:p>
          <a:p>
            <a:pPr eaLnBrk="1" hangingPunct="1">
              <a:spcBef>
                <a:spcPct val="0"/>
              </a:spcBef>
            </a:pPr>
            <a:r>
              <a:rPr lang="en-US"/>
              <a:t>You also can apply your associations to related situations. If you get hurt by a Colt 45, watch out for ALL guns</a:t>
            </a:r>
          </a:p>
          <a:p>
            <a:pPr eaLnBrk="1" hangingPunct="1">
              <a:spcBef>
                <a:spcPct val="0"/>
              </a:spcBef>
            </a:pPr>
            <a:r>
              <a:rPr lang="en-US" i="1"/>
              <a:t>Discrimination</a:t>
            </a:r>
            <a:r>
              <a:rPr lang="en-US"/>
              <a:t>: if hearing your mother’s voice comes right before getting fed, it might help you to survive if you recognize and distinguish your mother’s voice from among a group of people. </a:t>
            </a:r>
            <a:r>
              <a:rPr lang="en-US">
                <a:sym typeface="Wingdings" charset="2"/>
              </a:rPr>
              <a:t> </a:t>
            </a:r>
            <a:r>
              <a:rPr lang="en-US"/>
              <a:t>Therapy can help anxious people stop having fears triggered by safe stimuli.</a:t>
            </a:r>
          </a:p>
          <a:p>
            <a:pPr eaLnBrk="1" hangingPunct="1">
              <a:spcBef>
                <a:spcPct val="0"/>
              </a:spcBef>
            </a:pPr>
            <a:endParaRPr lang="en-US"/>
          </a:p>
          <a:p>
            <a:pPr eaLnBrk="1" hangingPunct="1">
              <a:spcBef>
                <a:spcPct val="0"/>
              </a:spcBef>
            </a:pPr>
            <a:r>
              <a:rPr lang="en-US"/>
              <a:t>You learn to react only when it’s appropriate. For example you fear guns, but not someone pointing a finger at you, and you don’t develop an aversion to ALL food.</a:t>
            </a:r>
          </a:p>
        </p:txBody>
      </p:sp>
      <p:sp>
        <p:nvSpPr>
          <p:cNvPr id="62468" name="Slide Number Placeholder 3"/>
          <p:cNvSpPr>
            <a:spLocks noGrp="1"/>
          </p:cNvSpPr>
          <p:nvPr>
            <p:ph type="sldNum" sz="quarter" idx="5"/>
          </p:nvPr>
        </p:nvSpPr>
        <p:spPr bwMode="auto">
          <a:noFill/>
          <a:ln>
            <a:miter lim="800000"/>
            <a:headEnd/>
            <a:tailEnd/>
          </a:ln>
        </p:spPr>
        <p:txBody>
          <a:bodyPr/>
          <a:lstStyle/>
          <a:p>
            <a:fld id="{04E64476-FBCC-BE4E-847D-1F9C1A32B088}"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r>
              <a:rPr lang="en-US"/>
              <a:t>A different application of classical conditioning might include working with phobias...not just creating them, but eliminating them. </a:t>
            </a:r>
          </a:p>
          <a:p>
            <a:pPr marL="0" lvl="1" eaLnBrk="1" hangingPunct="1">
              <a:spcBef>
                <a:spcPct val="0"/>
              </a:spcBef>
            </a:pPr>
            <a:r>
              <a:rPr lang="en-US"/>
              <a:t>Exposure to a conditioned stimulus (such as a store where panic attacks have occurred) without the UR (the panic attack) can extinguish phobias. However, to prevent spontaneous recovery, counterconditioning must occur (associating the store with a relaxed state).</a:t>
            </a:r>
          </a:p>
        </p:txBody>
      </p:sp>
      <p:sp>
        <p:nvSpPr>
          <p:cNvPr id="64516" name="Slide Number Placeholder 3"/>
          <p:cNvSpPr>
            <a:spLocks noGrp="1"/>
          </p:cNvSpPr>
          <p:nvPr>
            <p:ph type="sldNum" sz="quarter" idx="5"/>
          </p:nvPr>
        </p:nvSpPr>
        <p:spPr bwMode="auto">
          <a:noFill/>
          <a:ln>
            <a:miter lim="800000"/>
            <a:headEnd/>
            <a:tailEnd/>
          </a:ln>
        </p:spPr>
        <p:txBody>
          <a:bodyPr/>
          <a:lstStyle/>
          <a:p>
            <a:fld id="{9D367BD6-20B1-3749-BE2C-7E5753A7A888}"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A different application of classical conditioning would include working with phobias; not just creating them, but eliminating them. </a:t>
            </a:r>
          </a:p>
          <a:p>
            <a:pPr marL="0" lvl="1" eaLnBrk="1" hangingPunct="1">
              <a:spcBef>
                <a:spcPct val="0"/>
              </a:spcBef>
            </a:pPr>
            <a:r>
              <a:rPr lang="en-US"/>
              <a:t>Exposure to a conditioned stimulus (such as a store where panic attacks have occurred) without UR (the panic attack) can extinguish phobias, but to prevent spontaneous recovery, counterconditioning must occur (associating the store with a relaxed state). </a:t>
            </a:r>
          </a:p>
        </p:txBody>
      </p:sp>
      <p:sp>
        <p:nvSpPr>
          <p:cNvPr id="66564" name="Slide Number Placeholder 3"/>
          <p:cNvSpPr>
            <a:spLocks noGrp="1"/>
          </p:cNvSpPr>
          <p:nvPr>
            <p:ph type="sldNum" sz="quarter" idx="5"/>
          </p:nvPr>
        </p:nvSpPr>
        <p:spPr bwMode="auto">
          <a:noFill/>
          <a:ln>
            <a:miter lim="800000"/>
            <a:headEnd/>
            <a:tailEnd/>
          </a:ln>
        </p:spPr>
        <p:txBody>
          <a:bodyPr/>
          <a:lstStyle/>
          <a:p>
            <a:fld id="{DEE9DFFB-EE4E-5941-ADFC-10C3ECFE79AB}"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xfrm>
            <a:off x="595313" y="4252913"/>
            <a:ext cx="5543550" cy="2133600"/>
          </a:xfrm>
          <a:noFill/>
        </p:spPr>
        <p:txBody>
          <a:bodyPr wrap="square" numCol="1" anchor="t" anchorCtr="0" compatLnSpc="1">
            <a:prstTxWarp prst="textNoShape">
              <a:avLst/>
            </a:prstTxWarp>
          </a:bodyPr>
          <a:lstStyle/>
          <a:p>
            <a:pPr eaLnBrk="1" hangingPunct="1">
              <a:spcBef>
                <a:spcPct val="0"/>
              </a:spcBef>
            </a:pPr>
            <a:r>
              <a:rPr lang="en-US" b="1"/>
              <a:t>Automatic animation (top half sequence).</a:t>
            </a:r>
          </a:p>
          <a:p>
            <a:pPr eaLnBrk="1" hangingPunct="1">
              <a:spcBef>
                <a:spcPct val="0"/>
              </a:spcBef>
            </a:pPr>
            <a:r>
              <a:rPr lang="en-US" b="1"/>
              <a:t>Click to reveal bottom half sequence.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xfrm>
            <a:off x="595313" y="4340225"/>
            <a:ext cx="5619750" cy="1460500"/>
          </a:xfrm>
          <a:noFill/>
        </p:spPr>
        <p:txBody>
          <a:bodyPr wrap="square" numCol="1" anchor="t" anchorCtr="0" compatLnSpc="1">
            <a:prstTxWarp prst="textNoShape">
              <a:avLst/>
            </a:prstTxWarp>
          </a:bodyPr>
          <a:lstStyle/>
          <a:p>
            <a:pPr eaLnBrk="1" hangingPunct="1">
              <a:spcBef>
                <a:spcPct val="0"/>
              </a:spcBef>
            </a:pPr>
            <a:r>
              <a:rPr lang="en-US" b="1"/>
              <a:t>Automatic animation.</a:t>
            </a:r>
          </a:p>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xfrm>
            <a:off x="581025" y="4310063"/>
            <a:ext cx="5630863" cy="1533525"/>
          </a:xfrm>
          <a:noFill/>
        </p:spPr>
        <p:txBody>
          <a:bodyPr wrap="square" numCol="1" anchor="t" anchorCtr="0" compatLnSpc="1">
            <a:prstTxWarp prst="textNoShape">
              <a:avLst/>
            </a:prstTxWarp>
          </a:bodyPr>
          <a:lstStyle/>
          <a:p>
            <a:pPr eaLnBrk="1" hangingPunct="1">
              <a:spcBef>
                <a:spcPct val="0"/>
              </a:spcBef>
            </a:pPr>
            <a:r>
              <a:rPr lang="en-US" b="1"/>
              <a:t>Automatic animation.</a:t>
            </a:r>
          </a:p>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No animation.</a:t>
            </a:r>
          </a:p>
        </p:txBody>
      </p:sp>
      <p:sp>
        <p:nvSpPr>
          <p:cNvPr id="27652" name="Slide Number Placeholder 3"/>
          <p:cNvSpPr>
            <a:spLocks noGrp="1"/>
          </p:cNvSpPr>
          <p:nvPr>
            <p:ph type="sldNum" sz="quarter" idx="5"/>
          </p:nvPr>
        </p:nvSpPr>
        <p:spPr bwMode="auto">
          <a:noFill/>
          <a:ln>
            <a:miter lim="800000"/>
            <a:headEnd/>
            <a:tailEnd/>
          </a:ln>
        </p:spPr>
        <p:txBody>
          <a:bodyPr/>
          <a:lstStyle/>
          <a:p>
            <a:fld id="{CD218B54-5E18-7A40-8917-7B228B12558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under each heading.</a:t>
            </a:r>
          </a:p>
          <a:p>
            <a:pPr eaLnBrk="1" hangingPunct="1">
              <a:spcBef>
                <a:spcPct val="0"/>
              </a:spcBef>
            </a:pPr>
            <a:r>
              <a:rPr lang="en-US"/>
              <a:t>Instructor: see if students can identify which forms of conditioning are being referred to in points 1-3 of either column, before going on to the next slide for the answers.</a:t>
            </a:r>
          </a:p>
        </p:txBody>
      </p:sp>
      <p:sp>
        <p:nvSpPr>
          <p:cNvPr id="29700" name="Slide Number Placeholder 3"/>
          <p:cNvSpPr>
            <a:spLocks noGrp="1"/>
          </p:cNvSpPr>
          <p:nvPr>
            <p:ph type="sldNum" sz="quarter" idx="5"/>
          </p:nvPr>
        </p:nvSpPr>
        <p:spPr bwMode="auto">
          <a:noFill/>
          <a:ln>
            <a:miter lim="800000"/>
            <a:headEnd/>
            <a:tailEnd/>
          </a:ln>
        </p:spPr>
        <p:txBody>
          <a:bodyPr/>
          <a:lstStyle/>
          <a:p>
            <a:fld id="{8923E71D-8A43-464D-98EB-E7E8D111F876}"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Automatic animation.</a:t>
            </a:r>
          </a:p>
          <a:p>
            <a:pPr eaLnBrk="1" hangingPunct="1">
              <a:spcBef>
                <a:spcPct val="0"/>
              </a:spcBef>
            </a:pPr>
            <a:r>
              <a:rPr lang="en-US"/>
              <a:t>There are millions of sensory neurons and millions of motor neurons, but BILLIONS of interneurons.</a:t>
            </a:r>
          </a:p>
        </p:txBody>
      </p:sp>
      <p:sp>
        <p:nvSpPr>
          <p:cNvPr id="31748" name="Slide Number Placeholder 3"/>
          <p:cNvSpPr>
            <a:spLocks noGrp="1"/>
          </p:cNvSpPr>
          <p:nvPr>
            <p:ph type="sldNum" sz="quarter" idx="5"/>
          </p:nvPr>
        </p:nvSpPr>
        <p:spPr bwMode="auto">
          <a:noFill/>
          <a:ln>
            <a:miter lim="800000"/>
            <a:headEnd/>
            <a:tailEnd/>
          </a:ln>
        </p:spPr>
        <p:txBody>
          <a:bodyPr/>
          <a:lstStyle/>
          <a:p>
            <a:fld id="{93EADC44-120E-CA4E-8458-9B5BA5A6C741}"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581025" y="4246563"/>
            <a:ext cx="5573713" cy="1835150"/>
          </a:xfrm>
          <a:noFill/>
        </p:spPr>
        <p:txBody>
          <a:bodyPr wrap="square" numCol="1" anchor="t" anchorCtr="0" compatLnSpc="1">
            <a:prstTxWarp prst="textNoShape">
              <a:avLst/>
            </a:prstTxWarp>
          </a:bodyPr>
          <a:lstStyle/>
          <a:p>
            <a:pPr eaLnBrk="1" hangingPunct="1">
              <a:spcBef>
                <a:spcPct val="0"/>
              </a:spcBef>
            </a:pPr>
            <a:r>
              <a:rPr lang="en-US" b="1"/>
              <a:t>Click to start animated example (let it play out).</a:t>
            </a:r>
            <a:endParaRPr lang="en-US"/>
          </a:p>
          <a:p>
            <a:pPr eaLnBrk="1" hangingPunct="1">
              <a:spcBef>
                <a:spcPct val="0"/>
              </a:spcBef>
            </a:pPr>
            <a:r>
              <a:rPr lang="en-US"/>
              <a:t>Instructor: another example of classical conditioning in which we learn from experience occurs when conditioning helps us associate “BEEEP” with an approaching car. The BEEP sound soon is as alarming as the car. Without this learning, cars might run us over.</a:t>
            </a:r>
          </a:p>
          <a:p>
            <a:pPr eaLnBrk="1" hangingPunct="1">
              <a:spcBef>
                <a:spcPct val="0"/>
              </a:spcBef>
            </a:pPr>
            <a:r>
              <a:rPr lang="en-US"/>
              <a:t>Another example of classical conditioning: military service personnel who hear a mortar launch sound “thoom” followed by a violent explosion nearby may learn to associate those two stimuli. As a result, at fireworks, even when they know there is no danger, the launch of fireworks sometimes still triggers a “duck and cover” reaction.</a:t>
            </a:r>
          </a:p>
        </p:txBody>
      </p:sp>
      <p:sp>
        <p:nvSpPr>
          <p:cNvPr id="33796" name="Slide Number Placeholder 3"/>
          <p:cNvSpPr>
            <a:spLocks noGrp="1"/>
          </p:cNvSpPr>
          <p:nvPr>
            <p:ph type="sldNum" sz="quarter" idx="5"/>
          </p:nvPr>
        </p:nvSpPr>
        <p:spPr bwMode="auto">
          <a:noFill/>
          <a:ln>
            <a:miter lim="800000"/>
            <a:headEnd/>
            <a:tailEnd/>
          </a:ln>
        </p:spPr>
        <p:txBody>
          <a:bodyPr/>
          <a:lstStyle/>
          <a:p>
            <a:fld id="{65972168-970C-DA42-ACDA-364B1A4B42AA}"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endParaRPr lang="en-US" i="1"/>
          </a:p>
        </p:txBody>
      </p:sp>
      <p:sp>
        <p:nvSpPr>
          <p:cNvPr id="35844" name="Slide Number Placeholder 3"/>
          <p:cNvSpPr>
            <a:spLocks noGrp="1"/>
          </p:cNvSpPr>
          <p:nvPr>
            <p:ph type="sldNum" sz="quarter" idx="5"/>
          </p:nvPr>
        </p:nvSpPr>
        <p:spPr bwMode="auto">
          <a:noFill/>
          <a:ln>
            <a:miter lim="800000"/>
            <a:headEnd/>
            <a:tailEnd/>
          </a:ln>
        </p:spPr>
        <p:txBody>
          <a:bodyPr/>
          <a:lstStyle/>
          <a:p>
            <a:fld id="{491200DA-AF03-CE4E-8199-BC0D86AFAD18}"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endParaRPr lang="en-US" b="1"/>
          </a:p>
        </p:txBody>
      </p:sp>
      <p:sp>
        <p:nvSpPr>
          <p:cNvPr id="37892" name="Slide Number Placeholder 3"/>
          <p:cNvSpPr>
            <a:spLocks noGrp="1"/>
          </p:cNvSpPr>
          <p:nvPr>
            <p:ph type="sldNum" sz="quarter" idx="5"/>
          </p:nvPr>
        </p:nvSpPr>
        <p:spPr bwMode="auto">
          <a:noFill/>
          <a:ln>
            <a:miter lim="800000"/>
            <a:headEnd/>
            <a:tailEnd/>
          </a:ln>
        </p:spPr>
        <p:txBody>
          <a:bodyPr/>
          <a:lstStyle/>
          <a:p>
            <a:fld id="{A9867F61-8699-3542-93D8-EFFDB8E35CD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p:txBody>
      </p:sp>
      <p:sp>
        <p:nvSpPr>
          <p:cNvPr id="39940" name="Slide Number Placeholder 3"/>
          <p:cNvSpPr>
            <a:spLocks noGrp="1"/>
          </p:cNvSpPr>
          <p:nvPr>
            <p:ph type="sldNum" sz="quarter" idx="5"/>
          </p:nvPr>
        </p:nvSpPr>
        <p:spPr bwMode="auto">
          <a:noFill/>
          <a:ln>
            <a:miter lim="800000"/>
            <a:headEnd/>
            <a:tailEnd/>
          </a:ln>
        </p:spPr>
        <p:txBody>
          <a:bodyPr/>
          <a:lstStyle/>
          <a:p>
            <a:fld id="{DE0F99EE-0CB9-3548-9174-B444B9C959B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43FF43-4649-DD44-AC3A-281941316C78}" type="datetime1">
              <a:rPr lang="en-US"/>
              <a:pPr>
                <a:defRPr/>
              </a:pPr>
              <a:t>1/5/15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5BA1E-23E2-5C45-B41A-CB4AED8F71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6532E9-6402-7747-B30E-74819431E36C}" type="datetime1">
              <a:rPr lang="en-US"/>
              <a:pPr>
                <a:defRPr/>
              </a:pPr>
              <a:t>1/5/15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BE9DFF-3005-A741-AA18-983522FC4A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E2FE8B-C6D1-9B41-9B03-6781D186CEB2}" type="datetime1">
              <a:rPr lang="en-US"/>
              <a:pPr>
                <a:defRPr/>
              </a:pPr>
              <a:t>1/5/15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CC67C5-F27F-424B-873F-6A5D9F1F69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pPr>
              <a:defRPr/>
            </a:pPr>
            <a:fld id="{29E06CA4-2627-7D4F-BAEF-89E6E28D77BC}" type="datetime1">
              <a:rPr lang="en-US"/>
              <a:pPr>
                <a:defRPr/>
              </a:pPr>
              <a:t>1/5/15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pPr>
              <a:defRPr/>
            </a:pPr>
            <a:fld id="{2EC13E09-43A7-0B43-97C5-1CF7F1A0D4D8}"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pPr>
              <a:defRPr/>
            </a:pPr>
            <a:fld id="{9BBC5FEF-8E54-2440-9BBE-EB8918891681}" type="datetime1">
              <a:rPr lang="en-US"/>
              <a:pPr>
                <a:defRPr/>
              </a:pPr>
              <a:t>1/5/15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pPr>
              <a:defRPr/>
            </a:pPr>
            <a:fld id="{B72A9048-26BD-9A4A-B02C-E17A6E9BF6C5}"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pPr>
              <a:defRPr/>
            </a:pPr>
            <a:fld id="{B57ABDFD-4BFF-8B4A-81DB-59324E8EEC09}" type="datetime1">
              <a:rPr lang="en-US"/>
              <a:pPr>
                <a:defRPr/>
              </a:pPr>
              <a:t>1/5/15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pPr>
              <a:defRPr/>
            </a:pPr>
            <a:fld id="{2C6DC748-C258-234A-96B8-49691526F4BF}"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pPr>
              <a:defRPr/>
            </a:pPr>
            <a:fld id="{559D4E07-DD2B-EF47-9E8C-2D5E9D21EB0E}" type="datetime1">
              <a:rPr lang="en-US"/>
              <a:pPr>
                <a:defRPr/>
              </a:pPr>
              <a:t>1/5/15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pPr>
              <a:defRPr/>
            </a:pPr>
            <a:fld id="{8AC6755C-08E0-BB49-9773-18F44A4A4E9B}"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Psychology 7e in Modules</a:t>
            </a:r>
          </a:p>
        </p:txBody>
      </p:sp>
      <p:sp>
        <p:nvSpPr>
          <p:cNvPr id="7" name="Rectangle 6"/>
          <p:cNvSpPr>
            <a:spLocks noGrp="1" noChangeArrowheads="1"/>
          </p:cNvSpPr>
          <p:nvPr>
            <p:ph type="sldNum" sz="quarter" idx="12"/>
          </p:nvPr>
        </p:nvSpPr>
        <p:spPr/>
        <p:txBody>
          <a:bodyPr/>
          <a:lstStyle>
            <a:lvl1pPr>
              <a:defRPr/>
            </a:lvl1pPr>
          </a:lstStyle>
          <a:p>
            <a:pPr>
              <a:defRPr/>
            </a:pPr>
            <a:fld id="{9114866D-0802-D747-BE3B-6844FC36A8D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pPr>
              <a:defRPr/>
            </a:pPr>
            <a:fld id="{2F029692-DF22-C341-8062-F901DF249E72}" type="datetime1">
              <a:rPr lang="en-US"/>
              <a:pPr>
                <a:defRPr/>
              </a:pPr>
              <a:t>1/5/15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pPr>
              <a:defRPr/>
            </a:pPr>
            <a:fld id="{981798A5-976E-C949-84F3-39FD075A2AD4}"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pPr>
              <a:defRPr/>
            </a:pPr>
            <a:fld id="{C3A56E1F-3ADF-6946-B482-2A06E837812C}" type="datetime1">
              <a:rPr lang="en-US"/>
              <a:pPr>
                <a:defRPr/>
              </a:pPr>
              <a:t>1/5/15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pPr>
              <a:defRPr/>
            </a:pPr>
            <a:fld id="{D0C3B544-01FF-B842-A2D6-92F901B48783}"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pPr>
              <a:defRPr/>
            </a:pPr>
            <a:fld id="{06DE7703-CE7B-1844-8A41-4AB8336EFD75}" type="datetime1">
              <a:rPr lang="en-US"/>
              <a:pPr>
                <a:defRPr/>
              </a:pPr>
              <a:t>1/5/15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pPr>
              <a:defRPr/>
            </a:pPr>
            <a:fld id="{BDAE86F2-15C9-A245-BC67-AE190CF92DA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B25F22-BAF3-BE46-8611-5CB3573BEBA3}" type="datetime1">
              <a:rPr lang="en-US"/>
              <a:pPr>
                <a:defRPr/>
              </a:pPr>
              <a:t>1/5/15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059DE9-8FE2-5748-979F-22D383C990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218831-C928-2248-9F0D-CD9A393FD543}" type="datetime1">
              <a:rPr lang="en-US"/>
              <a:pPr>
                <a:defRPr/>
              </a:pPr>
              <a:t>1/5/15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0FB52-D862-1A42-ACB2-71372DA2C5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0273A-C6CB-0A48-9C45-6969F4E02CC5}" type="datetime1">
              <a:rPr lang="en-US"/>
              <a:pPr>
                <a:defRPr/>
              </a:pPr>
              <a:t>1/5/15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299324-A193-5E45-AC6C-B484A664BC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69F036-4C97-7649-A20F-0DD9DAFF13E0}" type="datetime1">
              <a:rPr lang="en-US"/>
              <a:pPr>
                <a:defRPr/>
              </a:pPr>
              <a:t>1/5/15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C59D75-988A-C041-843C-6D6062E6BE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CFB589-9754-3C4F-887E-55D6D197B558}" type="datetime1">
              <a:rPr lang="en-US"/>
              <a:pPr>
                <a:defRPr/>
              </a:pPr>
              <a:t>1/5/15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8596AC-366C-7040-8DC7-BDA737D88E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BF245F-3062-5F4D-A726-0B8A5B84C167}" type="datetime1">
              <a:rPr lang="en-US"/>
              <a:pPr>
                <a:defRPr/>
              </a:pPr>
              <a:t>1/5/15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A6C1D7-5586-6E44-BACE-372C4712C3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3E8B0F-4828-4A4E-B0AD-29800B69CC45}" type="datetime1">
              <a:rPr lang="en-US"/>
              <a:pPr>
                <a:defRPr/>
              </a:pPr>
              <a:t>1/5/15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E612D-1C29-A547-8B0C-EB5215A252E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8DE01A-5CBE-9E4A-9C5A-D84E489A2F51}" type="datetime1">
              <a:rPr lang="en-US"/>
              <a:pPr>
                <a:defRPr/>
              </a:pPr>
              <a:t>1/5/15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03242D-A119-164A-B642-C979683CCB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A5F8CB73-21A0-AA47-B442-20CC4FDD8945}" type="datetime1">
              <a:rPr lang="en-US"/>
              <a:pPr>
                <a:defRPr/>
              </a:pPr>
              <a:t>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B981A22B-1F61-B648-8978-84094EADB6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8.jpe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2.png"/><Relationship Id="rId5" Type="http://schemas.openxmlformats.org/officeDocument/2006/relationships/image" Target="../media/image34.png"/><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4.png"/><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0" y="0"/>
            <a:ext cx="9144000" cy="6858000"/>
          </a:xfrm>
          <a:prstGeom prst="rect">
            <a:avLst/>
          </a:prstGeom>
          <a:solidFill>
            <a:srgbClr val="3AA082"/>
          </a:solidFill>
          <a:ln w="9525">
            <a:noFill/>
            <a:miter lim="800000"/>
            <a:headEnd/>
            <a:tailEnd/>
          </a:ln>
        </p:spPr>
        <p:txBody>
          <a:bodyPr lIns="274320" anchor="ctr">
            <a:prstTxWarp prst="textNoShape">
              <a:avLst/>
            </a:prstTxWarp>
          </a:bodyPr>
          <a:lstStyle/>
          <a:p>
            <a:pPr>
              <a:lnSpc>
                <a:spcPts val="4200"/>
              </a:lnSpc>
            </a:pPr>
            <a:endParaRPr lang="en-US" sz="4400" b="1">
              <a:solidFill>
                <a:srgbClr val="F8F6E3"/>
              </a:solidFill>
              <a:latin typeface="Calibri" charset="0"/>
            </a:endParaRPr>
          </a:p>
        </p:txBody>
      </p:sp>
      <p:pic>
        <p:nvPicPr>
          <p:cNvPr id="3075" name="Picture 5"/>
          <p:cNvPicPr>
            <a:picLocks noChangeAspect="1"/>
          </p:cNvPicPr>
          <p:nvPr/>
        </p:nvPicPr>
        <p:blipFill>
          <a:blip r:embed="rId3"/>
          <a:srcRect/>
          <a:stretch>
            <a:fillRect/>
          </a:stretch>
        </p:blipFill>
        <p:spPr bwMode="auto">
          <a:xfrm>
            <a:off x="228600" y="330200"/>
            <a:ext cx="5057775" cy="6083300"/>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22532" name="Subtitle 2"/>
          <p:cNvSpPr>
            <a:spLocks noGrp="1"/>
          </p:cNvSpPr>
          <p:nvPr>
            <p:ph type="subTitle" idx="1"/>
          </p:nvPr>
        </p:nvSpPr>
        <p:spPr>
          <a:xfrm>
            <a:off x="5989638" y="4241800"/>
            <a:ext cx="2438400" cy="1066800"/>
          </a:xfrm>
        </p:spPr>
        <p:txBody>
          <a:bodyPr/>
          <a:lstStyle/>
          <a:p>
            <a:pPr eaLnBrk="1" hangingPunct="1">
              <a:lnSpc>
                <a:spcPts val="2200"/>
              </a:lnSpc>
            </a:pPr>
            <a:r>
              <a:rPr lang="en-US" sz="2400" b="1">
                <a:solidFill>
                  <a:srgbClr val="F8F6E3"/>
                </a:solidFill>
              </a:rPr>
              <a:t>PowerPoint® Presentation </a:t>
            </a:r>
          </a:p>
          <a:p>
            <a:pPr eaLnBrk="1" hangingPunct="1">
              <a:lnSpc>
                <a:spcPts val="2200"/>
              </a:lnSpc>
            </a:pPr>
            <a:r>
              <a:rPr lang="en-US" sz="2400">
                <a:solidFill>
                  <a:srgbClr val="F8F6E3"/>
                </a:solidFill>
              </a:rPr>
              <a:t>by Jim Foley</a:t>
            </a:r>
          </a:p>
          <a:p>
            <a:pPr eaLnBrk="1" hangingPunct="1">
              <a:lnSpc>
                <a:spcPts val="2200"/>
              </a:lnSpc>
            </a:pPr>
            <a:endParaRPr lang="en-US" sz="2400">
              <a:solidFill>
                <a:srgbClr val="F8F6E3"/>
              </a:solidFill>
            </a:endParaRPr>
          </a:p>
        </p:txBody>
      </p:sp>
      <p:pic>
        <p:nvPicPr>
          <p:cNvPr id="4" name="Picture 3" descr="the-college-of-wooster_200x200.jpg"/>
          <p:cNvPicPr>
            <a:picLocks noChangeAspect="1"/>
          </p:cNvPicPr>
          <p:nvPr/>
        </p:nvPicPr>
        <p:blipFill>
          <a:blip r:embed="rId4"/>
          <a:srcRect/>
          <a:stretch>
            <a:fillRect/>
          </a:stretch>
        </p:blipFill>
        <p:spPr bwMode="auto">
          <a:xfrm>
            <a:off x="6370638" y="5308600"/>
            <a:ext cx="1752600" cy="736600"/>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22534" name="TextBox 4"/>
          <p:cNvSpPr txBox="1">
            <a:spLocks noChangeArrowheads="1"/>
          </p:cNvSpPr>
          <p:nvPr/>
        </p:nvSpPr>
        <p:spPr bwMode="auto">
          <a:xfrm>
            <a:off x="6065838" y="6067425"/>
            <a:ext cx="2362200" cy="338138"/>
          </a:xfrm>
          <a:prstGeom prst="rect">
            <a:avLst/>
          </a:prstGeom>
          <a:noFill/>
          <a:ln w="9525">
            <a:noFill/>
            <a:miter lim="800000"/>
            <a:headEnd/>
            <a:tailEnd/>
          </a:ln>
        </p:spPr>
        <p:txBody>
          <a:bodyPr>
            <a:prstTxWarp prst="textNoShape">
              <a:avLst/>
            </a:prstTxWarp>
            <a:spAutoFit/>
          </a:bodyPr>
          <a:lstStyle/>
          <a:p>
            <a:r>
              <a:rPr lang="en-US" sz="1600">
                <a:latin typeface="Times New Roman" charset="0"/>
                <a:ea typeface="Times New Roman" charset="0"/>
                <a:cs typeface="Times New Roman" charset="0"/>
              </a:rPr>
              <a:t>© 2013 Worth Publishers </a:t>
            </a:r>
          </a:p>
        </p:txBody>
      </p:sp>
      <p:sp>
        <p:nvSpPr>
          <p:cNvPr id="22535" name="TextBox 8"/>
          <p:cNvSpPr txBox="1">
            <a:spLocks noChangeArrowheads="1"/>
          </p:cNvSpPr>
          <p:nvPr/>
        </p:nvSpPr>
        <p:spPr bwMode="auto">
          <a:xfrm>
            <a:off x="5286375" y="1219200"/>
            <a:ext cx="3844925" cy="574675"/>
          </a:xfrm>
          <a:prstGeom prst="rect">
            <a:avLst/>
          </a:prstGeom>
          <a:noFill/>
          <a:ln w="9525">
            <a:noFill/>
            <a:miter lim="800000"/>
            <a:headEnd/>
            <a:tailEnd/>
          </a:ln>
        </p:spPr>
        <p:txBody>
          <a:bodyPr>
            <a:prstTxWarp prst="textNoShape">
              <a:avLst/>
            </a:prstTxWarp>
            <a:spAutoFit/>
          </a:bodyPr>
          <a:lstStyle/>
          <a:p>
            <a:pPr algn="ctr">
              <a:lnSpc>
                <a:spcPts val="3600"/>
              </a:lnSpc>
            </a:pPr>
            <a:r>
              <a:rPr lang="en-US" sz="4000" b="1">
                <a:solidFill>
                  <a:srgbClr val="F8F6E3"/>
                </a:solidFill>
                <a:latin typeface="Calibri" charset="0"/>
              </a:rPr>
              <a:t>Learning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9" descr="dog.jpg"/>
          <p:cNvPicPr>
            <a:picLocks noChangeAspect="1"/>
          </p:cNvPicPr>
          <p:nvPr/>
        </p:nvPicPr>
        <p:blipFill>
          <a:blip r:embed="rId3"/>
          <a:srcRect l="15021" r="-15021" b="23369"/>
          <a:stretch>
            <a:fillRect/>
          </a:stretch>
        </p:blipFill>
        <p:spPr bwMode="auto">
          <a:xfrm>
            <a:off x="4618038" y="714375"/>
            <a:ext cx="5326062" cy="6143625"/>
          </a:xfrm>
          <a:prstGeom prst="rect">
            <a:avLst/>
          </a:prstGeom>
          <a:noFill/>
          <a:ln w="9525">
            <a:noFill/>
            <a:miter lim="800000"/>
            <a:headEnd/>
            <a:tailEnd/>
          </a:ln>
        </p:spPr>
      </p:pic>
      <p:sp>
        <p:nvSpPr>
          <p:cNvPr id="40963"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a:solidFill>
                  <a:srgbClr val="F8F6E3"/>
                </a:solidFill>
              </a:rPr>
              <a:t>Ivan Pavlov’s Discovery</a:t>
            </a:r>
          </a:p>
        </p:txBody>
      </p:sp>
      <p:sp>
        <p:nvSpPr>
          <p:cNvPr id="3" name="Content Placeholder 2"/>
          <p:cNvSpPr>
            <a:spLocks noGrp="1"/>
          </p:cNvSpPr>
          <p:nvPr>
            <p:ph idx="1"/>
          </p:nvPr>
        </p:nvSpPr>
        <p:spPr>
          <a:xfrm>
            <a:off x="457200" y="1371600"/>
            <a:ext cx="4618038" cy="4754563"/>
          </a:xfrm>
        </p:spPr>
        <p:txBody>
          <a:bodyPr/>
          <a:lstStyle/>
          <a:p>
            <a:pPr marL="0" indent="0" eaLnBrk="1" hangingPunct="1">
              <a:lnSpc>
                <a:spcPts val="2800"/>
              </a:lnSpc>
              <a:spcAft>
                <a:spcPts val="600"/>
              </a:spcAft>
              <a:buFont typeface="Arial" charset="0"/>
              <a:buNone/>
            </a:pPr>
            <a:r>
              <a:rPr lang="en-US" sz="2800"/>
              <a:t>While studying salivation in dogs, Ivan Pavlov found that salivation from eating food was eventually triggered by what should have been </a:t>
            </a:r>
            <a:r>
              <a:rPr lang="en-US" sz="2800" b="1"/>
              <a:t>neutral stimuli </a:t>
            </a:r>
            <a:r>
              <a:rPr lang="en-US" sz="2800"/>
              <a:t>such as: </a:t>
            </a:r>
          </a:p>
          <a:p>
            <a:pPr lvl="1" eaLnBrk="1" hangingPunct="1">
              <a:buFont typeface="Wingdings" charset="2"/>
              <a:buChar char="§"/>
            </a:pPr>
            <a:r>
              <a:rPr lang="en-US"/>
              <a:t>just seeing the food.</a:t>
            </a:r>
          </a:p>
          <a:p>
            <a:pPr lvl="1" eaLnBrk="1" hangingPunct="1">
              <a:buFont typeface="Wingdings" charset="2"/>
              <a:buChar char="§"/>
            </a:pPr>
            <a:r>
              <a:rPr lang="en-US"/>
              <a:t>seeing the dish. </a:t>
            </a:r>
          </a:p>
          <a:p>
            <a:pPr lvl="1" eaLnBrk="1" hangingPunct="1">
              <a:buFont typeface="Wingdings" charset="2"/>
              <a:buChar char="§"/>
            </a:pPr>
            <a:r>
              <a:rPr lang="en-US"/>
              <a:t>seeing the person who brought the food.</a:t>
            </a:r>
          </a:p>
          <a:p>
            <a:pPr lvl="1" eaLnBrk="1" hangingPunct="1">
              <a:buFont typeface="Wingdings" charset="2"/>
              <a:buChar char="§"/>
            </a:pPr>
            <a:r>
              <a:rPr lang="en-US"/>
              <a:t>just hearing that person’s footsteps.</a:t>
            </a:r>
          </a:p>
          <a:p>
            <a:pPr lvl="1"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9" descr="dog.jpg"/>
          <p:cNvPicPr>
            <a:picLocks noChangeAspect="1"/>
          </p:cNvPicPr>
          <p:nvPr/>
        </p:nvPicPr>
        <p:blipFill>
          <a:blip r:embed="rId3"/>
          <a:srcRect l="10178" t="2467" b="23369"/>
          <a:stretch>
            <a:fillRect/>
          </a:stretch>
        </p:blipFill>
        <p:spPr bwMode="auto">
          <a:xfrm>
            <a:off x="5584825" y="2435225"/>
            <a:ext cx="3559175" cy="4422775"/>
          </a:xfrm>
          <a:prstGeom prst="rect">
            <a:avLst/>
          </a:prstGeom>
          <a:noFill/>
          <a:ln w="9525">
            <a:noFill/>
            <a:miter lim="800000"/>
            <a:headEnd/>
            <a:tailEnd/>
          </a:ln>
        </p:spPr>
      </p:pic>
      <p:pic>
        <p:nvPicPr>
          <p:cNvPr id="35" name="Picture 34" descr="bell.jpg"/>
          <p:cNvPicPr>
            <a:picLocks noChangeAspect="1"/>
          </p:cNvPicPr>
          <p:nvPr/>
        </p:nvPicPr>
        <p:blipFill>
          <a:blip r:embed="rId4"/>
          <a:srcRect/>
          <a:stretch>
            <a:fillRect/>
          </a:stretch>
        </p:blipFill>
        <p:spPr bwMode="auto">
          <a:xfrm>
            <a:off x="419100" y="3649663"/>
            <a:ext cx="2247900" cy="2570162"/>
          </a:xfrm>
          <a:prstGeom prst="rect">
            <a:avLst/>
          </a:prstGeom>
          <a:noFill/>
          <a:ln w="9525">
            <a:noFill/>
            <a:miter lim="800000"/>
            <a:headEnd/>
            <a:tailEnd/>
          </a:ln>
        </p:spPr>
      </p:pic>
      <p:cxnSp>
        <p:nvCxnSpPr>
          <p:cNvPr id="18" name="Straight Arrow Connector 17"/>
          <p:cNvCxnSpPr/>
          <p:nvPr/>
        </p:nvCxnSpPr>
        <p:spPr>
          <a:xfrm flipV="1">
            <a:off x="2514600" y="4572000"/>
            <a:ext cx="3867150" cy="38100"/>
          </a:xfrm>
          <a:prstGeom prst="straightConnector1">
            <a:avLst/>
          </a:prstGeom>
          <a:ln w="76200">
            <a:solidFill>
              <a:srgbClr val="F36F2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5605" name="TextBox 15"/>
          <p:cNvSpPr txBox="1">
            <a:spLocks noChangeArrowheads="1"/>
          </p:cNvSpPr>
          <p:nvPr/>
        </p:nvSpPr>
        <p:spPr bwMode="auto">
          <a:xfrm>
            <a:off x="2286000" y="304800"/>
            <a:ext cx="4646613" cy="708025"/>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b="1" dirty="0">
                <a:solidFill>
                  <a:srgbClr val="A0366C"/>
                </a:solidFill>
                <a:latin typeface="+mj-lt"/>
                <a:ea typeface="+mn-ea"/>
                <a:cs typeface="+mn-cs"/>
              </a:rPr>
              <a:t>Before Conditioning</a:t>
            </a:r>
          </a:p>
        </p:txBody>
      </p:sp>
      <p:sp>
        <p:nvSpPr>
          <p:cNvPr id="22" name="TextBox 21"/>
          <p:cNvSpPr txBox="1">
            <a:spLocks noChangeArrowheads="1"/>
          </p:cNvSpPr>
          <p:nvPr/>
        </p:nvSpPr>
        <p:spPr bwMode="auto">
          <a:xfrm>
            <a:off x="4495800" y="3733800"/>
            <a:ext cx="2178050" cy="461963"/>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No response</a:t>
            </a:r>
          </a:p>
        </p:txBody>
      </p:sp>
      <p:sp>
        <p:nvSpPr>
          <p:cNvPr id="33" name="TextBox 32"/>
          <p:cNvSpPr txBox="1">
            <a:spLocks noChangeArrowheads="1"/>
          </p:cNvSpPr>
          <p:nvPr/>
        </p:nvSpPr>
        <p:spPr bwMode="auto">
          <a:xfrm>
            <a:off x="549275" y="2819400"/>
            <a:ext cx="1311275" cy="1200150"/>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Neutral </a:t>
            </a:r>
          </a:p>
          <a:p>
            <a:pPr algn="ctr"/>
            <a:r>
              <a:rPr lang="en-US" sz="2400" b="1">
                <a:solidFill>
                  <a:srgbClr val="343434"/>
                </a:solidFill>
                <a:latin typeface="Calibri" charset="0"/>
              </a:rPr>
              <a:t>stimulus (NS)</a:t>
            </a:r>
          </a:p>
        </p:txBody>
      </p:sp>
      <p:sp>
        <p:nvSpPr>
          <p:cNvPr id="43016" name="TextBox 36"/>
          <p:cNvSpPr txBox="1">
            <a:spLocks noChangeArrowheads="1"/>
          </p:cNvSpPr>
          <p:nvPr/>
        </p:nvSpPr>
        <p:spPr bwMode="auto">
          <a:xfrm>
            <a:off x="0" y="1012825"/>
            <a:ext cx="9144000" cy="919163"/>
          </a:xfrm>
          <a:prstGeom prst="rect">
            <a:avLst/>
          </a:prstGeom>
          <a:noFill/>
          <a:ln w="9525">
            <a:noFill/>
            <a:miter lim="800000"/>
            <a:headEnd/>
            <a:tailEnd/>
          </a:ln>
        </p:spPr>
        <p:txBody>
          <a:bodyPr>
            <a:prstTxWarp prst="textNoShape">
              <a:avLst/>
            </a:prstTxWarp>
            <a:spAutoFit/>
          </a:bodyPr>
          <a:lstStyle/>
          <a:p>
            <a:pPr algn="ctr">
              <a:lnSpc>
                <a:spcPts val="3200"/>
              </a:lnSpc>
            </a:pPr>
            <a:r>
              <a:rPr lang="en-US" sz="3200">
                <a:latin typeface="Calibri" charset="0"/>
              </a:rPr>
              <a:t> </a:t>
            </a:r>
            <a:r>
              <a:rPr lang="en-US" sz="3200" b="1">
                <a:solidFill>
                  <a:srgbClr val="444EA2"/>
                </a:solidFill>
                <a:latin typeface="Calibri" charset="0"/>
              </a:rPr>
              <a:t>Neutral stimulus</a:t>
            </a:r>
            <a:r>
              <a:rPr lang="en-US" sz="3200">
                <a:solidFill>
                  <a:srgbClr val="444EA2"/>
                </a:solidFill>
                <a:latin typeface="Calibri" charset="0"/>
              </a:rPr>
              <a:t>: </a:t>
            </a:r>
          </a:p>
          <a:p>
            <a:pPr algn="ctr">
              <a:lnSpc>
                <a:spcPts val="3200"/>
              </a:lnSpc>
            </a:pPr>
            <a:r>
              <a:rPr lang="en-US" sz="3200" i="1">
                <a:latin typeface="Calibri" charset="0"/>
              </a:rPr>
              <a:t>a stimulus which does not trigger a response</a:t>
            </a:r>
            <a:endParaRPr lang="en-US" sz="3200">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3000" fill="hold" nodeType="clickEffect">
                                  <p:stCondLst>
                                    <p:cond delay="0"/>
                                  </p:stCondLst>
                                  <p:childTnLst>
                                    <p:animClr clrSpc="rgb" dir="cw">
                                      <p:cBhvr override="childStyle">
                                        <p:cTn id="6" dur="100" fill="hold"/>
                                        <p:tgtEl>
                                          <p:spTgt spid="35"/>
                                        </p:tgtEl>
                                        <p:attrNameLst>
                                          <p:attrName>style.color</p:attrName>
                                        </p:attrNameLst>
                                      </p:cBhvr>
                                      <p:to>
                                        <a:schemeClr val="accent2"/>
                                      </p:to>
                                    </p:animClr>
                                    <p:animClr clrSpc="rgb" dir="cw">
                                      <p:cBhvr>
                                        <p:cTn id="7" dur="100" fill="hold"/>
                                        <p:tgtEl>
                                          <p:spTgt spid="35"/>
                                        </p:tgtEl>
                                        <p:attrNameLst>
                                          <p:attrName>fillcolor</p:attrName>
                                        </p:attrNameLst>
                                      </p:cBhvr>
                                      <p:to>
                                        <a:schemeClr val="accent2"/>
                                      </p:to>
                                    </p:animClr>
                                    <p:set>
                                      <p:cBhvr>
                                        <p:cTn id="8" dur="100" fill="hold"/>
                                        <p:tgtEl>
                                          <p:spTgt spid="35"/>
                                        </p:tgtEl>
                                        <p:attrNameLst>
                                          <p:attrName>fill.type</p:attrName>
                                        </p:attrNameLst>
                                      </p:cBhvr>
                                      <p:to>
                                        <p:strVal val="solid"/>
                                      </p:to>
                                    </p:set>
                                    <p:set>
                                      <p:cBhvr>
                                        <p:cTn id="9" dur="100" fill="hold"/>
                                        <p:tgtEl>
                                          <p:spTgt spid="35"/>
                                        </p:tgtEl>
                                        <p:attrNameLst>
                                          <p:attrName>fill.on</p:attrName>
                                        </p:attrNameLst>
                                      </p:cBhvr>
                                      <p:to>
                                        <p:strVal val="true"/>
                                      </p:to>
                                    </p:set>
                                    <p:animRot by="120000">
                                      <p:cBhvr>
                                        <p:cTn id="10" dur="100" fill="hold">
                                          <p:stCondLst>
                                            <p:cond delay="0"/>
                                          </p:stCondLst>
                                        </p:cTn>
                                        <p:tgtEl>
                                          <p:spTgt spid="35"/>
                                        </p:tgtEl>
                                        <p:attrNameLst>
                                          <p:attrName>r</p:attrName>
                                        </p:attrNameLst>
                                      </p:cBhvr>
                                    </p:animRot>
                                    <p:animRot by="-240000">
                                      <p:cBhvr>
                                        <p:cTn id="11" dur="200" fill="hold">
                                          <p:stCondLst>
                                            <p:cond delay="200"/>
                                          </p:stCondLst>
                                        </p:cTn>
                                        <p:tgtEl>
                                          <p:spTgt spid="35"/>
                                        </p:tgtEl>
                                        <p:attrNameLst>
                                          <p:attrName>r</p:attrName>
                                        </p:attrNameLst>
                                      </p:cBhvr>
                                    </p:animRot>
                                    <p:animRot by="240000">
                                      <p:cBhvr>
                                        <p:cTn id="12" dur="200" fill="hold">
                                          <p:stCondLst>
                                            <p:cond delay="400"/>
                                          </p:stCondLst>
                                        </p:cTn>
                                        <p:tgtEl>
                                          <p:spTgt spid="35"/>
                                        </p:tgtEl>
                                        <p:attrNameLst>
                                          <p:attrName>r</p:attrName>
                                        </p:attrNameLst>
                                      </p:cBhvr>
                                    </p:animRot>
                                    <p:animRot by="-240000">
                                      <p:cBhvr>
                                        <p:cTn id="13" dur="200" fill="hold">
                                          <p:stCondLst>
                                            <p:cond delay="600"/>
                                          </p:stCondLst>
                                        </p:cTn>
                                        <p:tgtEl>
                                          <p:spTgt spid="35"/>
                                        </p:tgtEl>
                                        <p:attrNameLst>
                                          <p:attrName>r</p:attrName>
                                        </p:attrNameLst>
                                      </p:cBhvr>
                                    </p:animRot>
                                    <p:animRot by="120000">
                                      <p:cBhvr>
                                        <p:cTn id="14" dur="200" fill="hold">
                                          <p:stCondLst>
                                            <p:cond delay="800"/>
                                          </p:stCondLst>
                                        </p:cTn>
                                        <p:tgtEl>
                                          <p:spTgt spid="35"/>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par>
                          <p:cTn id="18" fill="hold" nodeType="afterGroup">
                            <p:stCondLst>
                              <p:cond delay="3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 name="Picture 38" descr="dog tongue.jpg"/>
          <p:cNvPicPr>
            <a:picLocks noChangeAspect="1"/>
          </p:cNvPicPr>
          <p:nvPr/>
        </p:nvPicPr>
        <p:blipFill>
          <a:blip r:embed="rId3"/>
          <a:srcRect l="14748" t="26530" r="461" b="14694"/>
          <a:stretch>
            <a:fillRect/>
          </a:stretch>
        </p:blipFill>
        <p:spPr bwMode="auto">
          <a:xfrm>
            <a:off x="5334000" y="3200400"/>
            <a:ext cx="3505200" cy="3657600"/>
          </a:xfrm>
          <a:prstGeom prst="rect">
            <a:avLst/>
          </a:prstGeom>
          <a:noFill/>
          <a:ln w="9525">
            <a:noFill/>
            <a:miter lim="800000"/>
            <a:headEnd/>
            <a:tailEnd/>
          </a:ln>
        </p:spPr>
      </p:pic>
      <p:pic>
        <p:nvPicPr>
          <p:cNvPr id="12" name="Picture 11" descr="dog food.jpg"/>
          <p:cNvPicPr>
            <a:picLocks noChangeAspect="1"/>
          </p:cNvPicPr>
          <p:nvPr/>
        </p:nvPicPr>
        <p:blipFill>
          <a:blip r:embed="rId4" cstate="print"/>
          <a:stretch>
            <a:fillRect/>
          </a:stretch>
        </p:blipFill>
        <p:spPr>
          <a:xfrm>
            <a:off x="0" y="4811101"/>
            <a:ext cx="3070914" cy="2046899"/>
          </a:xfrm>
          <a:prstGeom prst="ellipse">
            <a:avLst/>
          </a:prstGeom>
          <a:ln w="127000" cap="sq">
            <a:noFill/>
            <a:miter lim="800000"/>
          </a:ln>
          <a:effectLst>
            <a:outerShdw blurRad="57150" dist="50800" dir="2700000" algn="tl" rotWithShape="0">
              <a:srgbClr val="000000">
                <a:alpha val="40000"/>
              </a:srgbClr>
            </a:outerShdw>
            <a:softEdge rad="127000"/>
          </a:effectLst>
        </p:spPr>
      </p:pic>
      <p:cxnSp>
        <p:nvCxnSpPr>
          <p:cNvPr id="30" name="Straight Arrow Connector 29"/>
          <p:cNvCxnSpPr/>
          <p:nvPr/>
        </p:nvCxnSpPr>
        <p:spPr>
          <a:xfrm flipV="1">
            <a:off x="3048000" y="4495800"/>
            <a:ext cx="2514600" cy="838200"/>
          </a:xfrm>
          <a:prstGeom prst="straightConnector1">
            <a:avLst/>
          </a:prstGeom>
          <a:ln w="76200">
            <a:solidFill>
              <a:srgbClr val="F36F2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788150" y="2743200"/>
            <a:ext cx="2355850" cy="1200150"/>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Unconditioned response (UR): </a:t>
            </a:r>
          </a:p>
          <a:p>
            <a:pPr algn="ctr"/>
            <a:r>
              <a:rPr lang="en-US" sz="2400" b="1">
                <a:solidFill>
                  <a:srgbClr val="343434"/>
                </a:solidFill>
                <a:latin typeface="Calibri" charset="0"/>
              </a:rPr>
              <a:t>dog salivates</a:t>
            </a:r>
          </a:p>
        </p:txBody>
      </p:sp>
      <p:sp>
        <p:nvSpPr>
          <p:cNvPr id="45" name="TextBox 44"/>
          <p:cNvSpPr txBox="1">
            <a:spLocks noChangeArrowheads="1"/>
          </p:cNvSpPr>
          <p:nvPr/>
        </p:nvSpPr>
        <p:spPr bwMode="auto">
          <a:xfrm>
            <a:off x="301625" y="3475038"/>
            <a:ext cx="2468563" cy="1200150"/>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Unconditioned </a:t>
            </a:r>
          </a:p>
          <a:p>
            <a:pPr algn="ctr"/>
            <a:r>
              <a:rPr lang="en-US" sz="2400" b="1">
                <a:solidFill>
                  <a:srgbClr val="343434"/>
                </a:solidFill>
                <a:latin typeface="Calibri" charset="0"/>
              </a:rPr>
              <a:t>stimulus (US): yummy dog food</a:t>
            </a:r>
          </a:p>
        </p:txBody>
      </p:sp>
      <p:sp>
        <p:nvSpPr>
          <p:cNvPr id="45063" name="TextBox 48"/>
          <p:cNvSpPr txBox="1">
            <a:spLocks noChangeArrowheads="1"/>
          </p:cNvSpPr>
          <p:nvPr/>
        </p:nvSpPr>
        <p:spPr bwMode="auto">
          <a:xfrm>
            <a:off x="1905000" y="304800"/>
            <a:ext cx="5334000" cy="708025"/>
          </a:xfrm>
          <a:prstGeom prst="rect">
            <a:avLst/>
          </a:prstGeom>
          <a:noFill/>
          <a:ln w="9525">
            <a:noFill/>
            <a:miter lim="800000"/>
            <a:headEnd/>
            <a:tailEnd/>
          </a:ln>
        </p:spPr>
        <p:txBody>
          <a:bodyPr>
            <a:prstTxWarp prst="textNoShape">
              <a:avLst/>
            </a:prstTxWarp>
            <a:spAutoFit/>
          </a:bodyPr>
          <a:lstStyle/>
          <a:p>
            <a:pPr algn="ctr"/>
            <a:r>
              <a:rPr lang="en-US" sz="4000" b="1">
                <a:solidFill>
                  <a:srgbClr val="A0366C"/>
                </a:solidFill>
                <a:latin typeface="Calibri" charset="0"/>
              </a:rPr>
              <a:t>Before Conditioning</a:t>
            </a:r>
          </a:p>
        </p:txBody>
      </p:sp>
      <p:sp>
        <p:nvSpPr>
          <p:cNvPr id="45064" name="TextBox 9"/>
          <p:cNvSpPr txBox="1">
            <a:spLocks noChangeArrowheads="1"/>
          </p:cNvSpPr>
          <p:nvPr/>
        </p:nvSpPr>
        <p:spPr bwMode="auto">
          <a:xfrm>
            <a:off x="0" y="887413"/>
            <a:ext cx="9144000" cy="1328737"/>
          </a:xfrm>
          <a:prstGeom prst="rect">
            <a:avLst/>
          </a:prstGeom>
          <a:noFill/>
          <a:ln w="9525">
            <a:noFill/>
            <a:miter lim="800000"/>
            <a:headEnd/>
            <a:tailEnd/>
          </a:ln>
        </p:spPr>
        <p:txBody>
          <a:bodyPr>
            <a:prstTxWarp prst="textNoShape">
              <a:avLst/>
            </a:prstTxWarp>
            <a:spAutoFit/>
          </a:bodyPr>
          <a:lstStyle/>
          <a:p>
            <a:pPr algn="ctr">
              <a:lnSpc>
                <a:spcPts val="3200"/>
              </a:lnSpc>
            </a:pPr>
            <a:r>
              <a:rPr lang="en-US" sz="3200" b="1">
                <a:solidFill>
                  <a:srgbClr val="0070C0"/>
                </a:solidFill>
                <a:latin typeface="Calibri" charset="0"/>
              </a:rPr>
              <a:t> </a:t>
            </a:r>
            <a:r>
              <a:rPr lang="en-US" sz="3200" b="1">
                <a:solidFill>
                  <a:srgbClr val="444EA2"/>
                </a:solidFill>
                <a:latin typeface="Calibri" charset="0"/>
              </a:rPr>
              <a:t>Unconditioned stimulus and response</a:t>
            </a:r>
            <a:r>
              <a:rPr lang="en-US" sz="3200">
                <a:solidFill>
                  <a:srgbClr val="444EA2"/>
                </a:solidFill>
                <a:latin typeface="Calibri" charset="0"/>
              </a:rPr>
              <a:t>: </a:t>
            </a:r>
          </a:p>
          <a:p>
            <a:pPr algn="ctr">
              <a:lnSpc>
                <a:spcPts val="3200"/>
              </a:lnSpc>
            </a:pPr>
            <a:r>
              <a:rPr lang="en-US" sz="3200" i="1">
                <a:latin typeface="Calibri" charset="0"/>
              </a:rPr>
              <a:t>a stimulus which triggers a response naturally, </a:t>
            </a:r>
          </a:p>
          <a:p>
            <a:pPr algn="ctr">
              <a:lnSpc>
                <a:spcPts val="3200"/>
              </a:lnSpc>
            </a:pPr>
            <a:r>
              <a:rPr lang="en-US" sz="3200" i="1">
                <a:latin typeface="Calibri" charset="0"/>
              </a:rPr>
              <a:t>before/without any conditioning</a:t>
            </a:r>
            <a:endParaRPr lang="en-US" sz="3200">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nodeType="afterGroup">
                            <p:stCondLst>
                              <p:cond delay="3000"/>
                            </p:stCondLst>
                            <p:childTnLst>
                              <p:par>
                                <p:cTn id="17" presetID="1"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bell.jpg"/>
          <p:cNvPicPr>
            <a:picLocks noChangeAspect="1"/>
          </p:cNvPicPr>
          <p:nvPr/>
        </p:nvPicPr>
        <p:blipFill>
          <a:blip r:embed="rId3"/>
          <a:srcRect/>
          <a:stretch>
            <a:fillRect/>
          </a:stretch>
        </p:blipFill>
        <p:spPr bwMode="auto">
          <a:xfrm>
            <a:off x="0" y="3241675"/>
            <a:ext cx="2619375" cy="2994025"/>
          </a:xfrm>
          <a:prstGeom prst="rect">
            <a:avLst/>
          </a:prstGeom>
          <a:noFill/>
          <a:ln w="9525">
            <a:noFill/>
            <a:miter lim="800000"/>
            <a:headEnd/>
            <a:tailEnd/>
          </a:ln>
        </p:spPr>
      </p:pic>
      <p:pic>
        <p:nvPicPr>
          <p:cNvPr id="39" name="Picture 38" descr="dog tongue.jpg"/>
          <p:cNvPicPr>
            <a:picLocks noChangeAspect="1"/>
          </p:cNvPicPr>
          <p:nvPr/>
        </p:nvPicPr>
        <p:blipFill>
          <a:blip r:embed="rId4"/>
          <a:srcRect l="192" t="22659" r="18483"/>
          <a:stretch>
            <a:fillRect/>
          </a:stretch>
        </p:blipFill>
        <p:spPr bwMode="auto">
          <a:xfrm>
            <a:off x="5791200" y="2590800"/>
            <a:ext cx="2979738" cy="4267200"/>
          </a:xfrm>
          <a:prstGeom prst="rect">
            <a:avLst/>
          </a:prstGeom>
          <a:noFill/>
          <a:ln w="9525">
            <a:noFill/>
            <a:miter lim="800000"/>
            <a:headEnd/>
            <a:tailEnd/>
          </a:ln>
        </p:spPr>
      </p:pic>
      <p:cxnSp>
        <p:nvCxnSpPr>
          <p:cNvPr id="30" name="Straight Arrow Connector 29"/>
          <p:cNvCxnSpPr/>
          <p:nvPr/>
        </p:nvCxnSpPr>
        <p:spPr>
          <a:xfrm flipV="1">
            <a:off x="5426075" y="3962400"/>
            <a:ext cx="2651125" cy="274638"/>
          </a:xfrm>
          <a:prstGeom prst="straightConnector1">
            <a:avLst/>
          </a:prstGeom>
          <a:ln w="76200">
            <a:solidFill>
              <a:srgbClr val="F36F2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5486400" y="2438400"/>
            <a:ext cx="2178050" cy="1200150"/>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Unconditioned response (UR): </a:t>
            </a:r>
          </a:p>
          <a:p>
            <a:pPr algn="ctr"/>
            <a:r>
              <a:rPr lang="en-US" sz="2400" b="1">
                <a:solidFill>
                  <a:srgbClr val="343434"/>
                </a:solidFill>
                <a:latin typeface="Calibri" charset="0"/>
              </a:rPr>
              <a:t>dog salivates</a:t>
            </a:r>
          </a:p>
        </p:txBody>
      </p:sp>
      <p:pic>
        <p:nvPicPr>
          <p:cNvPr id="10" name="Picture 9" descr="dog food.jpg"/>
          <p:cNvPicPr>
            <a:picLocks noChangeAspect="1"/>
          </p:cNvPicPr>
          <p:nvPr/>
        </p:nvPicPr>
        <p:blipFill>
          <a:blip r:embed="rId5" cstate="print"/>
          <a:stretch>
            <a:fillRect/>
          </a:stretch>
        </p:blipFill>
        <p:spPr>
          <a:xfrm>
            <a:off x="2301240" y="3510522"/>
            <a:ext cx="3222979" cy="2148257"/>
          </a:xfrm>
          <a:prstGeom prst="ellipse">
            <a:avLst/>
          </a:prstGeom>
          <a:ln w="127000" cap="sq">
            <a:noFill/>
            <a:miter lim="800000"/>
          </a:ln>
          <a:effectLst>
            <a:outerShdw blurRad="57150" dist="50800" dir="2700000" algn="tl" rotWithShape="0">
              <a:srgbClr val="000000">
                <a:alpha val="40000"/>
              </a:srgbClr>
            </a:outerShdw>
            <a:softEdge rad="127000"/>
          </a:effectLst>
        </p:spPr>
      </p:pic>
      <p:sp>
        <p:nvSpPr>
          <p:cNvPr id="11" name="Plus 10"/>
          <p:cNvSpPr/>
          <p:nvPr/>
        </p:nvSpPr>
        <p:spPr>
          <a:xfrm>
            <a:off x="2011363" y="3127375"/>
            <a:ext cx="857250" cy="914400"/>
          </a:xfrm>
          <a:prstGeom prst="mathPlus">
            <a:avLst/>
          </a:prstGeom>
          <a:solidFill>
            <a:srgbClr val="F36F2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a:spLocks noChangeArrowheads="1"/>
          </p:cNvSpPr>
          <p:nvPr/>
        </p:nvSpPr>
        <p:spPr bwMode="auto">
          <a:xfrm>
            <a:off x="219075" y="2451100"/>
            <a:ext cx="1500188" cy="1200150"/>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Neutral </a:t>
            </a:r>
          </a:p>
          <a:p>
            <a:pPr algn="ctr"/>
            <a:r>
              <a:rPr lang="en-US" sz="2400" b="1">
                <a:solidFill>
                  <a:srgbClr val="343434"/>
                </a:solidFill>
                <a:latin typeface="Calibri" charset="0"/>
              </a:rPr>
              <a:t>stimulus (NS)</a:t>
            </a:r>
          </a:p>
        </p:txBody>
      </p:sp>
      <p:sp>
        <p:nvSpPr>
          <p:cNvPr id="17" name="TextBox 16"/>
          <p:cNvSpPr txBox="1">
            <a:spLocks noChangeArrowheads="1"/>
          </p:cNvSpPr>
          <p:nvPr/>
        </p:nvSpPr>
        <p:spPr bwMode="auto">
          <a:xfrm>
            <a:off x="2819400" y="2743200"/>
            <a:ext cx="2209800" cy="830263"/>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Unconditioned </a:t>
            </a:r>
          </a:p>
          <a:p>
            <a:pPr algn="ctr"/>
            <a:r>
              <a:rPr lang="en-US" sz="2400" b="1">
                <a:solidFill>
                  <a:srgbClr val="343434"/>
                </a:solidFill>
                <a:latin typeface="Calibri" charset="0"/>
              </a:rPr>
              <a:t>stimulus (US)</a:t>
            </a:r>
          </a:p>
        </p:txBody>
      </p:sp>
      <p:sp>
        <p:nvSpPr>
          <p:cNvPr id="47114" name="TextBox 17"/>
          <p:cNvSpPr txBox="1">
            <a:spLocks noChangeArrowheads="1"/>
          </p:cNvSpPr>
          <p:nvPr/>
        </p:nvSpPr>
        <p:spPr bwMode="auto">
          <a:xfrm>
            <a:off x="2286000" y="304800"/>
            <a:ext cx="4646613" cy="708025"/>
          </a:xfrm>
          <a:prstGeom prst="rect">
            <a:avLst/>
          </a:prstGeom>
          <a:noFill/>
          <a:ln w="9525">
            <a:noFill/>
            <a:miter lim="800000"/>
            <a:headEnd/>
            <a:tailEnd/>
          </a:ln>
        </p:spPr>
        <p:txBody>
          <a:bodyPr>
            <a:prstTxWarp prst="textNoShape">
              <a:avLst/>
            </a:prstTxWarp>
            <a:spAutoFit/>
          </a:bodyPr>
          <a:lstStyle/>
          <a:p>
            <a:pPr algn="ctr"/>
            <a:r>
              <a:rPr lang="en-US" sz="4000" b="1">
                <a:solidFill>
                  <a:srgbClr val="A0366C"/>
                </a:solidFill>
                <a:latin typeface="Calibri" charset="0"/>
              </a:rPr>
              <a:t>During Conditioning</a:t>
            </a:r>
          </a:p>
        </p:txBody>
      </p:sp>
      <p:sp>
        <p:nvSpPr>
          <p:cNvPr id="47115" name="Content Placeholder 2"/>
          <p:cNvSpPr>
            <a:spLocks noGrp="1"/>
          </p:cNvSpPr>
          <p:nvPr>
            <p:ph idx="1"/>
          </p:nvPr>
        </p:nvSpPr>
        <p:spPr>
          <a:xfrm>
            <a:off x="493713" y="1022350"/>
            <a:ext cx="8229600" cy="1074738"/>
          </a:xfrm>
        </p:spPr>
        <p:txBody>
          <a:bodyPr/>
          <a:lstStyle/>
          <a:p>
            <a:pPr algn="ctr" eaLnBrk="1" hangingPunct="1">
              <a:lnSpc>
                <a:spcPts val="3200"/>
              </a:lnSpc>
              <a:buFont typeface="Arial" charset="0"/>
              <a:buNone/>
            </a:pPr>
            <a:r>
              <a:rPr lang="en-US"/>
              <a:t>The bell/tone (N.S.) is repeatedly presented with the food (U.S.).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3000" fill="hold" nodeType="clickEffect">
                                  <p:stCondLst>
                                    <p:cond delay="0"/>
                                  </p:stCondLst>
                                  <p:childTnLst>
                                    <p:animClr clrSpc="rgb" dir="cw">
                                      <p:cBhvr override="childStyle">
                                        <p:cTn id="6" dur="100" fill="hold"/>
                                        <p:tgtEl>
                                          <p:spTgt spid="9"/>
                                        </p:tgtEl>
                                        <p:attrNameLst>
                                          <p:attrName>style.color</p:attrName>
                                        </p:attrNameLst>
                                      </p:cBhvr>
                                      <p:to>
                                        <a:schemeClr val="accent2"/>
                                      </p:to>
                                    </p:animClr>
                                    <p:animClr clrSpc="rgb" dir="cw">
                                      <p:cBhvr>
                                        <p:cTn id="7" dur="100" fill="hold"/>
                                        <p:tgtEl>
                                          <p:spTgt spid="9"/>
                                        </p:tgtEl>
                                        <p:attrNameLst>
                                          <p:attrName>fillcolor</p:attrName>
                                        </p:attrNameLst>
                                      </p:cBhvr>
                                      <p:to>
                                        <a:schemeClr val="accent2"/>
                                      </p:to>
                                    </p:animClr>
                                    <p:set>
                                      <p:cBhvr>
                                        <p:cTn id="8" dur="100" fill="hold"/>
                                        <p:tgtEl>
                                          <p:spTgt spid="9"/>
                                        </p:tgtEl>
                                        <p:attrNameLst>
                                          <p:attrName>fill.type</p:attrName>
                                        </p:attrNameLst>
                                      </p:cBhvr>
                                      <p:to>
                                        <p:strVal val="solid"/>
                                      </p:to>
                                    </p:set>
                                    <p:set>
                                      <p:cBhvr>
                                        <p:cTn id="9" dur="100" fill="hold"/>
                                        <p:tgtEl>
                                          <p:spTgt spid="9"/>
                                        </p:tgtEl>
                                        <p:attrNameLst>
                                          <p:attrName>fill.on</p:attrName>
                                        </p:attrNameLst>
                                      </p:cBhvr>
                                      <p:to>
                                        <p:strVal val="true"/>
                                      </p:to>
                                    </p:se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nodeType="afterGroup">
                            <p:stCondLst>
                              <p:cond delay="300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nodeType="afterGroup">
                            <p:stCondLst>
                              <p:cond delay="3000"/>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0-#ppt_w/2"/>
                                          </p:val>
                                        </p:tav>
                                        <p:tav tm="100000">
                                          <p:val>
                                            <p:strVal val="#ppt_x"/>
                                          </p:val>
                                        </p:tav>
                                      </p:tavLst>
                                    </p:anim>
                                    <p:anim calcmode="lin" valueType="num">
                                      <p:cBhvr additive="base">
                                        <p:cTn id="25" dur="10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nodeType="afterGroup">
                            <p:stCondLst>
                              <p:cond delay="5000"/>
                            </p:stCondLst>
                            <p:childTnLst>
                              <p:par>
                                <p:cTn id="30" presetID="22" presetClass="entr" presetSubtype="8"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000"/>
                                        <p:tgtEl>
                                          <p:spTgt spid="30"/>
                                        </p:tgtEl>
                                      </p:cBhvr>
                                    </p:animEffect>
                                  </p:childTnLst>
                                </p:cTn>
                              </p:par>
                            </p:childTnLst>
                          </p:cTn>
                        </p:par>
                        <p:par>
                          <p:cTn id="33" fill="hold" nodeType="afterGroup">
                            <p:stCondLst>
                              <p:cond delay="6000"/>
                            </p:stCondLst>
                            <p:childTnLst>
                              <p:par>
                                <p:cTn id="34" presetID="1" presetClass="entr" presetSubtype="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par>
                          <p:cTn id="36" fill="hold" nodeType="afterGroup">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6" grpId="0"/>
      <p:bldP spid="1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dog tongue.jpg"/>
          <p:cNvPicPr>
            <a:picLocks noChangeAspect="1"/>
          </p:cNvPicPr>
          <p:nvPr/>
        </p:nvPicPr>
        <p:blipFill>
          <a:blip r:embed="rId3"/>
          <a:srcRect l="192" t="22659" r="18483"/>
          <a:stretch>
            <a:fillRect/>
          </a:stretch>
        </p:blipFill>
        <p:spPr bwMode="auto">
          <a:xfrm>
            <a:off x="6164263" y="2590800"/>
            <a:ext cx="2979737" cy="4267200"/>
          </a:xfrm>
          <a:prstGeom prst="rect">
            <a:avLst/>
          </a:prstGeom>
          <a:noFill/>
          <a:ln w="9525">
            <a:noFill/>
            <a:miter lim="800000"/>
            <a:headEnd/>
            <a:tailEnd/>
          </a:ln>
        </p:spPr>
      </p:pic>
      <p:pic>
        <p:nvPicPr>
          <p:cNvPr id="9" name="Picture 8" descr="bell.jpg"/>
          <p:cNvPicPr>
            <a:picLocks noChangeAspect="1"/>
          </p:cNvPicPr>
          <p:nvPr/>
        </p:nvPicPr>
        <p:blipFill>
          <a:blip r:embed="rId4"/>
          <a:srcRect/>
          <a:stretch>
            <a:fillRect/>
          </a:stretch>
        </p:blipFill>
        <p:spPr bwMode="auto">
          <a:xfrm>
            <a:off x="0" y="3863975"/>
            <a:ext cx="2619375" cy="2994025"/>
          </a:xfrm>
          <a:prstGeom prst="rect">
            <a:avLst/>
          </a:prstGeom>
          <a:noFill/>
          <a:ln w="9525">
            <a:noFill/>
            <a:miter lim="800000"/>
            <a:headEnd/>
            <a:tailEnd/>
          </a:ln>
        </p:spPr>
      </p:pic>
      <p:cxnSp>
        <p:nvCxnSpPr>
          <p:cNvPr id="30" name="Straight Arrow Connector 29"/>
          <p:cNvCxnSpPr/>
          <p:nvPr/>
        </p:nvCxnSpPr>
        <p:spPr>
          <a:xfrm flipV="1">
            <a:off x="2133600" y="3886200"/>
            <a:ext cx="5707063" cy="841375"/>
          </a:xfrm>
          <a:prstGeom prst="straightConnector1">
            <a:avLst/>
          </a:prstGeom>
          <a:ln w="76200">
            <a:solidFill>
              <a:srgbClr val="F36F2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564313" y="1990725"/>
            <a:ext cx="2178050" cy="1200150"/>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Conditioned response:</a:t>
            </a:r>
          </a:p>
          <a:p>
            <a:pPr algn="ctr"/>
            <a:r>
              <a:rPr lang="en-US" sz="2400" b="1">
                <a:solidFill>
                  <a:srgbClr val="343434"/>
                </a:solidFill>
                <a:latin typeface="Calibri" charset="0"/>
              </a:rPr>
              <a:t>dog salivates</a:t>
            </a:r>
          </a:p>
        </p:txBody>
      </p:sp>
      <p:sp>
        <p:nvSpPr>
          <p:cNvPr id="49158" name="TextBox 12"/>
          <p:cNvSpPr txBox="1">
            <a:spLocks noChangeArrowheads="1"/>
          </p:cNvSpPr>
          <p:nvPr/>
        </p:nvSpPr>
        <p:spPr bwMode="auto">
          <a:xfrm>
            <a:off x="2362200" y="0"/>
            <a:ext cx="4646613" cy="708025"/>
          </a:xfrm>
          <a:prstGeom prst="rect">
            <a:avLst/>
          </a:prstGeom>
          <a:noFill/>
          <a:ln w="9525">
            <a:noFill/>
            <a:miter lim="800000"/>
            <a:headEnd/>
            <a:tailEnd/>
          </a:ln>
        </p:spPr>
        <p:txBody>
          <a:bodyPr>
            <a:prstTxWarp prst="textNoShape">
              <a:avLst/>
            </a:prstTxWarp>
            <a:spAutoFit/>
          </a:bodyPr>
          <a:lstStyle/>
          <a:p>
            <a:pPr algn="ctr"/>
            <a:r>
              <a:rPr lang="en-US" sz="4000" b="1">
                <a:solidFill>
                  <a:srgbClr val="A0366C"/>
                </a:solidFill>
                <a:latin typeface="Calibri" charset="0"/>
              </a:rPr>
              <a:t>After Conditioning</a:t>
            </a:r>
          </a:p>
        </p:txBody>
      </p:sp>
      <p:sp>
        <p:nvSpPr>
          <p:cNvPr id="16" name="TextBox 15"/>
          <p:cNvSpPr txBox="1">
            <a:spLocks noChangeArrowheads="1"/>
          </p:cNvSpPr>
          <p:nvPr/>
        </p:nvSpPr>
        <p:spPr bwMode="auto">
          <a:xfrm>
            <a:off x="117475" y="2406650"/>
            <a:ext cx="2244725" cy="1568450"/>
          </a:xfrm>
          <a:prstGeom prst="rect">
            <a:avLst/>
          </a:prstGeom>
          <a:noFill/>
          <a:ln w="9525">
            <a:noFill/>
            <a:miter lim="800000"/>
            <a:headEnd/>
            <a:tailEnd/>
          </a:ln>
        </p:spPr>
        <p:txBody>
          <a:bodyPr>
            <a:prstTxWarp prst="textNoShape">
              <a:avLst/>
            </a:prstTxWarp>
            <a:spAutoFit/>
          </a:bodyPr>
          <a:lstStyle/>
          <a:p>
            <a:pPr algn="ctr"/>
            <a:r>
              <a:rPr lang="en-US" sz="2400" b="1">
                <a:solidFill>
                  <a:srgbClr val="343434"/>
                </a:solidFill>
                <a:latin typeface="Calibri" charset="0"/>
              </a:rPr>
              <a:t>Conditioned (formerly neutral)</a:t>
            </a:r>
          </a:p>
          <a:p>
            <a:pPr algn="ctr"/>
            <a:r>
              <a:rPr lang="en-US" sz="2400" b="1">
                <a:solidFill>
                  <a:srgbClr val="343434"/>
                </a:solidFill>
                <a:latin typeface="Calibri" charset="0"/>
              </a:rPr>
              <a:t>stimulus</a:t>
            </a:r>
          </a:p>
        </p:txBody>
      </p:sp>
      <p:sp>
        <p:nvSpPr>
          <p:cNvPr id="49160" name="Content Placeholder 2"/>
          <p:cNvSpPr>
            <a:spLocks noGrp="1"/>
          </p:cNvSpPr>
          <p:nvPr>
            <p:ph idx="1"/>
          </p:nvPr>
        </p:nvSpPr>
        <p:spPr>
          <a:xfrm>
            <a:off x="215900" y="698500"/>
            <a:ext cx="8712200" cy="1473200"/>
          </a:xfrm>
        </p:spPr>
        <p:txBody>
          <a:bodyPr/>
          <a:lstStyle/>
          <a:p>
            <a:pPr algn="ctr" eaLnBrk="1" hangingPunct="1">
              <a:lnSpc>
                <a:spcPts val="3200"/>
              </a:lnSpc>
              <a:buFont typeface="Arial" charset="0"/>
              <a:buNone/>
            </a:pPr>
            <a:r>
              <a:rPr lang="en-US"/>
              <a:t>The dog begins to salivate upon hearing the tone (neutral stimulus becomes conditioned stimulus). </a:t>
            </a:r>
          </a:p>
        </p:txBody>
      </p:sp>
      <p:sp>
        <p:nvSpPr>
          <p:cNvPr id="2" name="Rounded Rectangle 1"/>
          <p:cNvSpPr>
            <a:spLocks noChangeArrowheads="1"/>
          </p:cNvSpPr>
          <p:nvPr/>
        </p:nvSpPr>
        <p:spPr bwMode="auto">
          <a:xfrm>
            <a:off x="2451100" y="1825625"/>
            <a:ext cx="4141788" cy="4700588"/>
          </a:xfrm>
          <a:prstGeom prst="roundRect">
            <a:avLst>
              <a:gd name="adj" fmla="val 16667"/>
            </a:avLst>
          </a:prstGeom>
          <a:solidFill>
            <a:srgbClr val="F36F21"/>
          </a:solidFill>
          <a:ln w="9525">
            <a:noFill/>
            <a:round/>
            <a:headEnd/>
            <a:tailEnd/>
          </a:ln>
        </p:spPr>
        <p:txBody>
          <a:bodyPr>
            <a:prstTxWarp prst="textNoShape">
              <a:avLst/>
            </a:prstTxWarp>
            <a:spAutoFit/>
          </a:bodyPr>
          <a:lstStyle/>
          <a:p>
            <a:pPr>
              <a:lnSpc>
                <a:spcPts val="2200"/>
              </a:lnSpc>
            </a:pPr>
            <a:r>
              <a:rPr lang="en-US" sz="2400" b="1">
                <a:solidFill>
                  <a:srgbClr val="F8F6E3"/>
                </a:solidFill>
                <a:latin typeface="Calibri" charset="0"/>
              </a:rPr>
              <a:t>Did you follow the changes?</a:t>
            </a:r>
          </a:p>
          <a:p>
            <a:pPr>
              <a:lnSpc>
                <a:spcPts val="2200"/>
              </a:lnSpc>
            </a:pPr>
            <a:r>
              <a:rPr lang="en-US" sz="2400" u="sng">
                <a:solidFill>
                  <a:srgbClr val="F8F6E3"/>
                </a:solidFill>
                <a:latin typeface="Calibri" charset="0"/>
              </a:rPr>
              <a:t>The UR and the CR are the </a:t>
            </a:r>
            <a:r>
              <a:rPr lang="en-US" sz="2400" i="1" u="sng">
                <a:solidFill>
                  <a:srgbClr val="F8F6E3"/>
                </a:solidFill>
                <a:latin typeface="Calibri" charset="0"/>
              </a:rPr>
              <a:t>same</a:t>
            </a:r>
            <a:r>
              <a:rPr lang="en-US" sz="2400" u="sng">
                <a:solidFill>
                  <a:srgbClr val="F8F6E3"/>
                </a:solidFill>
                <a:latin typeface="Calibri" charset="0"/>
              </a:rPr>
              <a:t> response</a:t>
            </a:r>
            <a:r>
              <a:rPr lang="en-US" sz="2400">
                <a:solidFill>
                  <a:srgbClr val="F8F6E3"/>
                </a:solidFill>
                <a:latin typeface="Calibri" charset="0"/>
              </a:rPr>
              <a:t>, triggered by different events.</a:t>
            </a:r>
          </a:p>
          <a:p>
            <a:pPr lvl="1">
              <a:lnSpc>
                <a:spcPts val="2200"/>
              </a:lnSpc>
            </a:pPr>
            <a:r>
              <a:rPr lang="en-US" sz="2400">
                <a:solidFill>
                  <a:srgbClr val="F8F6E3"/>
                </a:solidFill>
                <a:latin typeface="Calibri" charset="0"/>
              </a:rPr>
              <a:t>The difference is whether conditioning was necessary for the response to happen.</a:t>
            </a:r>
          </a:p>
          <a:p>
            <a:pPr>
              <a:lnSpc>
                <a:spcPts val="2200"/>
              </a:lnSpc>
            </a:pPr>
            <a:endParaRPr lang="en-US" sz="2400">
              <a:solidFill>
                <a:srgbClr val="F8F6E3"/>
              </a:solidFill>
              <a:latin typeface="Calibri" charset="0"/>
            </a:endParaRPr>
          </a:p>
          <a:p>
            <a:pPr>
              <a:lnSpc>
                <a:spcPts val="2200"/>
              </a:lnSpc>
            </a:pPr>
            <a:r>
              <a:rPr lang="en-US" sz="2400" u="sng">
                <a:solidFill>
                  <a:srgbClr val="F8F6E3"/>
                </a:solidFill>
                <a:latin typeface="Calibri" charset="0"/>
              </a:rPr>
              <a:t>The NS and the CS are the same stimulus</a:t>
            </a:r>
            <a:r>
              <a:rPr lang="en-US" sz="2400">
                <a:solidFill>
                  <a:srgbClr val="F8F6E3"/>
                </a:solidFill>
                <a:latin typeface="Calibri" charset="0"/>
              </a:rPr>
              <a:t>.</a:t>
            </a:r>
            <a:endParaRPr lang="en-US" sz="2400" u="sng">
              <a:solidFill>
                <a:srgbClr val="F8F6E3"/>
              </a:solidFill>
              <a:latin typeface="Calibri" charset="0"/>
            </a:endParaRPr>
          </a:p>
          <a:p>
            <a:pPr lvl="1">
              <a:lnSpc>
                <a:spcPts val="2200"/>
              </a:lnSpc>
            </a:pPr>
            <a:r>
              <a:rPr lang="en-US" sz="2400">
                <a:solidFill>
                  <a:srgbClr val="F8F6E3"/>
                </a:solidFill>
                <a:latin typeface="Calibri" charset="0"/>
              </a:rPr>
              <a:t>The difference is whether the stimulus triggers the conditioned response.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3000" fill="hold" nodeType="clickEffect">
                                  <p:stCondLst>
                                    <p:cond delay="0"/>
                                  </p:stCondLst>
                                  <p:childTnLst>
                                    <p:animClr clrSpc="rgb" dir="cw">
                                      <p:cBhvr override="childStyle">
                                        <p:cTn id="6" dur="100" fill="hold"/>
                                        <p:tgtEl>
                                          <p:spTgt spid="9"/>
                                        </p:tgtEl>
                                        <p:attrNameLst>
                                          <p:attrName>style.color</p:attrName>
                                        </p:attrNameLst>
                                      </p:cBhvr>
                                      <p:to>
                                        <a:schemeClr val="accent2"/>
                                      </p:to>
                                    </p:animClr>
                                    <p:animClr clrSpc="rgb" dir="cw">
                                      <p:cBhvr>
                                        <p:cTn id="7" dur="100" fill="hold"/>
                                        <p:tgtEl>
                                          <p:spTgt spid="9"/>
                                        </p:tgtEl>
                                        <p:attrNameLst>
                                          <p:attrName>fillcolor</p:attrName>
                                        </p:attrNameLst>
                                      </p:cBhvr>
                                      <p:to>
                                        <a:schemeClr val="accent2"/>
                                      </p:to>
                                    </p:animClr>
                                    <p:set>
                                      <p:cBhvr>
                                        <p:cTn id="8" dur="100" fill="hold"/>
                                        <p:tgtEl>
                                          <p:spTgt spid="9"/>
                                        </p:tgtEl>
                                        <p:attrNameLst>
                                          <p:attrName>fill.type</p:attrName>
                                        </p:attrNameLst>
                                      </p:cBhvr>
                                      <p:to>
                                        <p:strVal val="solid"/>
                                      </p:to>
                                    </p:set>
                                    <p:set>
                                      <p:cBhvr>
                                        <p:cTn id="9" dur="100" fill="hold"/>
                                        <p:tgtEl>
                                          <p:spTgt spid="9"/>
                                        </p:tgtEl>
                                        <p:attrNameLst>
                                          <p:attrName>fill.on</p:attrName>
                                        </p:attrNameLst>
                                      </p:cBhvr>
                                      <p:to>
                                        <p:strVal val="true"/>
                                      </p:to>
                                    </p:se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nodeType="afterGroup">
                            <p:stCondLst>
                              <p:cond delay="300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1000"/>
                                        <p:tgtEl>
                                          <p:spTgt spid="30"/>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000"/>
                                        <p:tgtEl>
                                          <p:spTgt spid="38"/>
                                        </p:tgtEl>
                                      </p:cBhvr>
                                    </p:animEffec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6" grpId="0"/>
      <p:bldP spid="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217488" y="246063"/>
            <a:ext cx="7246937" cy="522287"/>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2800" b="1">
                <a:solidFill>
                  <a:srgbClr val="AA7A2B"/>
                </a:solidFill>
                <a:latin typeface="Calibri" charset="0"/>
              </a:rPr>
              <a:t>Find the US, UR, NS, CS, CR in the following:</a:t>
            </a:r>
          </a:p>
        </p:txBody>
      </p:sp>
      <p:grpSp>
        <p:nvGrpSpPr>
          <p:cNvPr id="51203" name="Group 12"/>
          <p:cNvGrpSpPr>
            <a:grpSpLocks/>
          </p:cNvGrpSpPr>
          <p:nvPr/>
        </p:nvGrpSpPr>
        <p:grpSpPr bwMode="auto">
          <a:xfrm>
            <a:off x="377825" y="985838"/>
            <a:ext cx="8550275" cy="1268412"/>
            <a:chOff x="378142" y="985520"/>
            <a:chExt cx="8549640" cy="1269255"/>
          </a:xfrm>
        </p:grpSpPr>
        <p:sp>
          <p:nvSpPr>
            <p:cNvPr id="5" name="Freeform 4"/>
            <p:cNvSpPr/>
            <p:nvPr/>
          </p:nvSpPr>
          <p:spPr>
            <a:xfrm>
              <a:off x="378142" y="985520"/>
              <a:ext cx="8549640" cy="1269255"/>
            </a:xfrm>
            <a:custGeom>
              <a:avLst/>
              <a:gdLst>
                <a:gd name="connsiteX0" fmla="*/ 0 w 8549640"/>
                <a:gd name="connsiteY0" fmla="*/ 126926 h 1269255"/>
                <a:gd name="connsiteX1" fmla="*/ 126926 w 8549640"/>
                <a:gd name="connsiteY1" fmla="*/ 0 h 1269255"/>
                <a:gd name="connsiteX2" fmla="*/ 8422715 w 8549640"/>
                <a:gd name="connsiteY2" fmla="*/ 0 h 1269255"/>
                <a:gd name="connsiteX3" fmla="*/ 8549641 w 8549640"/>
                <a:gd name="connsiteY3" fmla="*/ 126926 h 1269255"/>
                <a:gd name="connsiteX4" fmla="*/ 8549640 w 8549640"/>
                <a:gd name="connsiteY4" fmla="*/ 1142330 h 1269255"/>
                <a:gd name="connsiteX5" fmla="*/ 8422714 w 8549640"/>
                <a:gd name="connsiteY5" fmla="*/ 1269256 h 1269255"/>
                <a:gd name="connsiteX6" fmla="*/ 126926 w 8549640"/>
                <a:gd name="connsiteY6" fmla="*/ 1269255 h 1269255"/>
                <a:gd name="connsiteX7" fmla="*/ 0 w 8549640"/>
                <a:gd name="connsiteY7" fmla="*/ 1142329 h 1269255"/>
                <a:gd name="connsiteX8" fmla="*/ 0 w 8549640"/>
                <a:gd name="connsiteY8" fmla="*/ 126926 h 126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9640" h="1269255">
                  <a:moveTo>
                    <a:pt x="0" y="126926"/>
                  </a:moveTo>
                  <a:cubicBezTo>
                    <a:pt x="0" y="56827"/>
                    <a:pt x="56827" y="0"/>
                    <a:pt x="126926" y="0"/>
                  </a:cubicBezTo>
                  <a:lnTo>
                    <a:pt x="8422715" y="0"/>
                  </a:lnTo>
                  <a:cubicBezTo>
                    <a:pt x="8492814" y="0"/>
                    <a:pt x="8549641" y="56827"/>
                    <a:pt x="8549641" y="126926"/>
                  </a:cubicBezTo>
                  <a:cubicBezTo>
                    <a:pt x="8549641" y="465394"/>
                    <a:pt x="8549640" y="803862"/>
                    <a:pt x="8549640" y="1142330"/>
                  </a:cubicBezTo>
                  <a:cubicBezTo>
                    <a:pt x="8549640" y="1212429"/>
                    <a:pt x="8492813" y="1269256"/>
                    <a:pt x="8422714" y="1269256"/>
                  </a:cubicBezTo>
                  <a:lnTo>
                    <a:pt x="126926" y="1269255"/>
                  </a:lnTo>
                  <a:cubicBezTo>
                    <a:pt x="56827" y="1269255"/>
                    <a:pt x="0" y="1212428"/>
                    <a:pt x="0" y="1142329"/>
                  </a:cubicBezTo>
                  <a:lnTo>
                    <a:pt x="0" y="126926"/>
                  </a:lnTo>
                  <a:close/>
                </a:path>
              </a:pathLst>
            </a:cu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293" tIns="91440" rIns="91441" bIns="91440" anchor="ctr">
              <a:prstTxWarp prst="textNoShape">
                <a:avLst/>
              </a:prstTxWarp>
            </a:bodyPr>
            <a:lstStyle/>
            <a:p>
              <a:pPr defTabSz="1066800">
                <a:lnSpc>
                  <a:spcPts val="2400"/>
                </a:lnSpc>
                <a:spcAft>
                  <a:spcPct val="35000"/>
                </a:spcAft>
                <a:defRPr/>
              </a:pPr>
              <a:r>
                <a:rPr lang="en-US" sz="2400">
                  <a:solidFill>
                    <a:srgbClr val="FFFFFF"/>
                  </a:solidFill>
                  <a:ea typeface="Arial" charset="0"/>
                  <a:cs typeface="Arial" charset="0"/>
                </a:rPr>
                <a:t>Your romantic partner always uses the same shampoo. Soon, the smell of that shampoo makes you feel happy.</a:t>
              </a:r>
            </a:p>
          </p:txBody>
        </p:sp>
        <p:sp>
          <p:nvSpPr>
            <p:cNvPr id="6" name="Rounded Rectangle 5"/>
            <p:cNvSpPr/>
            <p:nvPr/>
          </p:nvSpPr>
          <p:spPr>
            <a:xfrm>
              <a:off x="505067" y="1112445"/>
              <a:ext cx="1709928" cy="1015404"/>
            </a:xfrm>
            <a:prstGeom prst="roundRect">
              <a:avLst>
                <a:gd name="adj" fmla="val 10000"/>
              </a:avLst>
            </a:prstGeom>
            <a:blipFill>
              <a:blip r:embed="rId3" cstate="print">
                <a:extLst/>
              </a:blip>
              <a:srcRect/>
              <a:stretch>
                <a:fillRect t="-72000" b="-7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1204" name="Group 13"/>
          <p:cNvGrpSpPr>
            <a:grpSpLocks/>
          </p:cNvGrpSpPr>
          <p:nvPr/>
        </p:nvGrpSpPr>
        <p:grpSpPr bwMode="auto">
          <a:xfrm>
            <a:off x="377825" y="2381250"/>
            <a:ext cx="8550275" cy="1270000"/>
            <a:chOff x="378142" y="2381701"/>
            <a:chExt cx="8549640" cy="1269255"/>
          </a:xfrm>
        </p:grpSpPr>
        <p:sp>
          <p:nvSpPr>
            <p:cNvPr id="7" name="Freeform 6"/>
            <p:cNvSpPr/>
            <p:nvPr/>
          </p:nvSpPr>
          <p:spPr>
            <a:xfrm>
              <a:off x="378142" y="2381701"/>
              <a:ext cx="8549640" cy="1269255"/>
            </a:xfrm>
            <a:custGeom>
              <a:avLst/>
              <a:gdLst>
                <a:gd name="connsiteX0" fmla="*/ 0 w 8549640"/>
                <a:gd name="connsiteY0" fmla="*/ 126926 h 1269255"/>
                <a:gd name="connsiteX1" fmla="*/ 126926 w 8549640"/>
                <a:gd name="connsiteY1" fmla="*/ 0 h 1269255"/>
                <a:gd name="connsiteX2" fmla="*/ 8422715 w 8549640"/>
                <a:gd name="connsiteY2" fmla="*/ 0 h 1269255"/>
                <a:gd name="connsiteX3" fmla="*/ 8549641 w 8549640"/>
                <a:gd name="connsiteY3" fmla="*/ 126926 h 1269255"/>
                <a:gd name="connsiteX4" fmla="*/ 8549640 w 8549640"/>
                <a:gd name="connsiteY4" fmla="*/ 1142330 h 1269255"/>
                <a:gd name="connsiteX5" fmla="*/ 8422714 w 8549640"/>
                <a:gd name="connsiteY5" fmla="*/ 1269256 h 1269255"/>
                <a:gd name="connsiteX6" fmla="*/ 126926 w 8549640"/>
                <a:gd name="connsiteY6" fmla="*/ 1269255 h 1269255"/>
                <a:gd name="connsiteX7" fmla="*/ 0 w 8549640"/>
                <a:gd name="connsiteY7" fmla="*/ 1142329 h 1269255"/>
                <a:gd name="connsiteX8" fmla="*/ 0 w 8549640"/>
                <a:gd name="connsiteY8" fmla="*/ 126926 h 126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9640" h="1269255">
                  <a:moveTo>
                    <a:pt x="0" y="126926"/>
                  </a:moveTo>
                  <a:cubicBezTo>
                    <a:pt x="0" y="56827"/>
                    <a:pt x="56827" y="0"/>
                    <a:pt x="126926" y="0"/>
                  </a:cubicBezTo>
                  <a:lnTo>
                    <a:pt x="8422715" y="0"/>
                  </a:lnTo>
                  <a:cubicBezTo>
                    <a:pt x="8492814" y="0"/>
                    <a:pt x="8549641" y="56827"/>
                    <a:pt x="8549641" y="126926"/>
                  </a:cubicBezTo>
                  <a:cubicBezTo>
                    <a:pt x="8549641" y="465394"/>
                    <a:pt x="8549640" y="803862"/>
                    <a:pt x="8549640" y="1142330"/>
                  </a:cubicBezTo>
                  <a:cubicBezTo>
                    <a:pt x="8549640" y="1212429"/>
                    <a:pt x="8492813" y="1269256"/>
                    <a:pt x="8422714" y="1269256"/>
                  </a:cubicBezTo>
                  <a:lnTo>
                    <a:pt x="126926" y="1269255"/>
                  </a:lnTo>
                  <a:cubicBezTo>
                    <a:pt x="56827" y="1269255"/>
                    <a:pt x="0" y="1212428"/>
                    <a:pt x="0" y="1142329"/>
                  </a:cubicBezTo>
                  <a:lnTo>
                    <a:pt x="0" y="126926"/>
                  </a:lnTo>
                  <a:close/>
                </a:path>
              </a:pathLst>
            </a:custGeom>
            <a:solidFill>
              <a:srgbClr val="3AA0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293" tIns="91440" rIns="91441" bIns="91440" anchor="ctr">
              <a:prstTxWarp prst="textNoShape">
                <a:avLst/>
              </a:prstTxWarp>
            </a:bodyPr>
            <a:lstStyle/>
            <a:p>
              <a:pPr defTabSz="1066800">
                <a:lnSpc>
                  <a:spcPts val="2400"/>
                </a:lnSpc>
                <a:spcAft>
                  <a:spcPct val="35000"/>
                </a:spcAft>
                <a:defRPr/>
              </a:pPr>
              <a:r>
                <a:rPr lang="en-US" sz="2400">
                  <a:solidFill>
                    <a:srgbClr val="FFFFFF"/>
                  </a:solidFill>
                  <a:ea typeface="Arial" charset="0"/>
                  <a:cs typeface="Arial" charset="0"/>
                </a:rPr>
                <a:t>The door to your house squeaks loudly when you open it. Soon, your dog begins wagging its tail when the door squeaks.</a:t>
              </a:r>
            </a:p>
          </p:txBody>
        </p:sp>
        <p:sp>
          <p:nvSpPr>
            <p:cNvPr id="8" name="Rounded Rectangle 7"/>
            <p:cNvSpPr/>
            <p:nvPr/>
          </p:nvSpPr>
          <p:spPr>
            <a:xfrm>
              <a:off x="505067" y="2508627"/>
              <a:ext cx="1709928" cy="1015404"/>
            </a:xfrm>
            <a:prstGeom prst="roundRect">
              <a:avLst>
                <a:gd name="adj" fmla="val 10000"/>
              </a:avLst>
            </a:prstGeom>
            <a:blipFill>
              <a:blip r:embed="rId4" cstate="print">
                <a:extLst/>
              </a:blip>
              <a:srcRect/>
              <a:stretch>
                <a:fillRect t="-72000" b="-7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1205" name="Group 14"/>
          <p:cNvGrpSpPr>
            <a:grpSpLocks/>
          </p:cNvGrpSpPr>
          <p:nvPr/>
        </p:nvGrpSpPr>
        <p:grpSpPr bwMode="auto">
          <a:xfrm>
            <a:off x="377825" y="3778250"/>
            <a:ext cx="8550275" cy="1268413"/>
            <a:chOff x="378142" y="3777882"/>
            <a:chExt cx="8549640" cy="1269255"/>
          </a:xfrm>
        </p:grpSpPr>
        <p:sp>
          <p:nvSpPr>
            <p:cNvPr id="9" name="Freeform 8"/>
            <p:cNvSpPr/>
            <p:nvPr/>
          </p:nvSpPr>
          <p:spPr>
            <a:xfrm>
              <a:off x="378142" y="3777882"/>
              <a:ext cx="8549640" cy="1269255"/>
            </a:xfrm>
            <a:custGeom>
              <a:avLst/>
              <a:gdLst>
                <a:gd name="connsiteX0" fmla="*/ 0 w 8549640"/>
                <a:gd name="connsiteY0" fmla="*/ 126926 h 1269255"/>
                <a:gd name="connsiteX1" fmla="*/ 126926 w 8549640"/>
                <a:gd name="connsiteY1" fmla="*/ 0 h 1269255"/>
                <a:gd name="connsiteX2" fmla="*/ 8422715 w 8549640"/>
                <a:gd name="connsiteY2" fmla="*/ 0 h 1269255"/>
                <a:gd name="connsiteX3" fmla="*/ 8549641 w 8549640"/>
                <a:gd name="connsiteY3" fmla="*/ 126926 h 1269255"/>
                <a:gd name="connsiteX4" fmla="*/ 8549640 w 8549640"/>
                <a:gd name="connsiteY4" fmla="*/ 1142330 h 1269255"/>
                <a:gd name="connsiteX5" fmla="*/ 8422714 w 8549640"/>
                <a:gd name="connsiteY5" fmla="*/ 1269256 h 1269255"/>
                <a:gd name="connsiteX6" fmla="*/ 126926 w 8549640"/>
                <a:gd name="connsiteY6" fmla="*/ 1269255 h 1269255"/>
                <a:gd name="connsiteX7" fmla="*/ 0 w 8549640"/>
                <a:gd name="connsiteY7" fmla="*/ 1142329 h 1269255"/>
                <a:gd name="connsiteX8" fmla="*/ 0 w 8549640"/>
                <a:gd name="connsiteY8" fmla="*/ 126926 h 126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9640" h="1269255">
                  <a:moveTo>
                    <a:pt x="0" y="126926"/>
                  </a:moveTo>
                  <a:cubicBezTo>
                    <a:pt x="0" y="56827"/>
                    <a:pt x="56827" y="0"/>
                    <a:pt x="126926" y="0"/>
                  </a:cubicBezTo>
                  <a:lnTo>
                    <a:pt x="8422715" y="0"/>
                  </a:lnTo>
                  <a:cubicBezTo>
                    <a:pt x="8492814" y="0"/>
                    <a:pt x="8549641" y="56827"/>
                    <a:pt x="8549641" y="126926"/>
                  </a:cubicBezTo>
                  <a:cubicBezTo>
                    <a:pt x="8549641" y="465394"/>
                    <a:pt x="8549640" y="803862"/>
                    <a:pt x="8549640" y="1142330"/>
                  </a:cubicBezTo>
                  <a:cubicBezTo>
                    <a:pt x="8549640" y="1212429"/>
                    <a:pt x="8492813" y="1269256"/>
                    <a:pt x="8422714" y="1269256"/>
                  </a:cubicBezTo>
                  <a:lnTo>
                    <a:pt x="126926" y="1269255"/>
                  </a:lnTo>
                  <a:cubicBezTo>
                    <a:pt x="56827" y="1269255"/>
                    <a:pt x="0" y="1212428"/>
                    <a:pt x="0" y="1142329"/>
                  </a:cubicBezTo>
                  <a:lnTo>
                    <a:pt x="0" y="126926"/>
                  </a:lnTo>
                  <a:close/>
                </a:path>
              </a:pathLst>
            </a:custGeom>
            <a:solidFill>
              <a:srgbClr val="A036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293" tIns="91440" rIns="91441" bIns="91440" anchor="ctr">
              <a:prstTxWarp prst="textNoShape">
                <a:avLst/>
              </a:prstTxWarp>
            </a:bodyPr>
            <a:lstStyle/>
            <a:p>
              <a:pPr defTabSz="1066800">
                <a:lnSpc>
                  <a:spcPts val="2400"/>
                </a:lnSpc>
                <a:spcAft>
                  <a:spcPct val="35000"/>
                </a:spcAft>
                <a:defRPr/>
              </a:pPr>
              <a:r>
                <a:rPr lang="en-US" sz="2400">
                  <a:solidFill>
                    <a:srgbClr val="FFFFFF"/>
                  </a:solidFill>
                  <a:ea typeface="Arial" charset="0"/>
                  <a:cs typeface="Arial" charset="0"/>
                </a:rPr>
                <a:t>The nurse says, “This won’t hurt a bit,” just before stabbing you with a needle. The next time you hear “This won’t hurt,” you cringe in fear.</a:t>
              </a:r>
            </a:p>
          </p:txBody>
        </p:sp>
        <p:sp>
          <p:nvSpPr>
            <p:cNvPr id="10" name="Rounded Rectangle 9"/>
            <p:cNvSpPr/>
            <p:nvPr/>
          </p:nvSpPr>
          <p:spPr>
            <a:xfrm>
              <a:off x="505067" y="3904808"/>
              <a:ext cx="1709928" cy="1015404"/>
            </a:xfrm>
            <a:prstGeom prst="roundRect">
              <a:avLst>
                <a:gd name="adj" fmla="val 10000"/>
              </a:avLst>
            </a:prstGeom>
            <a:blipFill>
              <a:blip r:embed="rId5" cstate="print">
                <a:extLst/>
              </a:blip>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1206" name="Group 15"/>
          <p:cNvGrpSpPr>
            <a:grpSpLocks/>
          </p:cNvGrpSpPr>
          <p:nvPr/>
        </p:nvGrpSpPr>
        <p:grpSpPr bwMode="auto">
          <a:xfrm>
            <a:off x="377825" y="5173663"/>
            <a:ext cx="8550275" cy="1270000"/>
            <a:chOff x="378142" y="5174064"/>
            <a:chExt cx="8549640" cy="1269255"/>
          </a:xfrm>
        </p:grpSpPr>
        <p:sp>
          <p:nvSpPr>
            <p:cNvPr id="11" name="Freeform 10"/>
            <p:cNvSpPr/>
            <p:nvPr/>
          </p:nvSpPr>
          <p:spPr>
            <a:xfrm>
              <a:off x="378142" y="5174064"/>
              <a:ext cx="8549640" cy="1269255"/>
            </a:xfrm>
            <a:custGeom>
              <a:avLst/>
              <a:gdLst>
                <a:gd name="connsiteX0" fmla="*/ 0 w 8549640"/>
                <a:gd name="connsiteY0" fmla="*/ 126926 h 1269255"/>
                <a:gd name="connsiteX1" fmla="*/ 126926 w 8549640"/>
                <a:gd name="connsiteY1" fmla="*/ 0 h 1269255"/>
                <a:gd name="connsiteX2" fmla="*/ 8422715 w 8549640"/>
                <a:gd name="connsiteY2" fmla="*/ 0 h 1269255"/>
                <a:gd name="connsiteX3" fmla="*/ 8549641 w 8549640"/>
                <a:gd name="connsiteY3" fmla="*/ 126926 h 1269255"/>
                <a:gd name="connsiteX4" fmla="*/ 8549640 w 8549640"/>
                <a:gd name="connsiteY4" fmla="*/ 1142330 h 1269255"/>
                <a:gd name="connsiteX5" fmla="*/ 8422714 w 8549640"/>
                <a:gd name="connsiteY5" fmla="*/ 1269256 h 1269255"/>
                <a:gd name="connsiteX6" fmla="*/ 126926 w 8549640"/>
                <a:gd name="connsiteY6" fmla="*/ 1269255 h 1269255"/>
                <a:gd name="connsiteX7" fmla="*/ 0 w 8549640"/>
                <a:gd name="connsiteY7" fmla="*/ 1142329 h 1269255"/>
                <a:gd name="connsiteX8" fmla="*/ 0 w 8549640"/>
                <a:gd name="connsiteY8" fmla="*/ 126926 h 126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9640" h="1269255">
                  <a:moveTo>
                    <a:pt x="0" y="126926"/>
                  </a:moveTo>
                  <a:cubicBezTo>
                    <a:pt x="0" y="56827"/>
                    <a:pt x="56827" y="0"/>
                    <a:pt x="126926" y="0"/>
                  </a:cubicBezTo>
                  <a:lnTo>
                    <a:pt x="8422715" y="0"/>
                  </a:lnTo>
                  <a:cubicBezTo>
                    <a:pt x="8492814" y="0"/>
                    <a:pt x="8549641" y="56827"/>
                    <a:pt x="8549641" y="126926"/>
                  </a:cubicBezTo>
                  <a:cubicBezTo>
                    <a:pt x="8549641" y="465394"/>
                    <a:pt x="8549640" y="803862"/>
                    <a:pt x="8549640" y="1142330"/>
                  </a:cubicBezTo>
                  <a:cubicBezTo>
                    <a:pt x="8549640" y="1212429"/>
                    <a:pt x="8492813" y="1269256"/>
                    <a:pt x="8422714" y="1269256"/>
                  </a:cubicBezTo>
                  <a:lnTo>
                    <a:pt x="126926" y="1269255"/>
                  </a:lnTo>
                  <a:cubicBezTo>
                    <a:pt x="56827" y="1269255"/>
                    <a:pt x="0" y="1212428"/>
                    <a:pt x="0" y="1142329"/>
                  </a:cubicBezTo>
                  <a:lnTo>
                    <a:pt x="0" y="126926"/>
                  </a:lnTo>
                  <a:close/>
                </a:path>
              </a:pathLst>
            </a:custGeom>
            <a:solidFill>
              <a:srgbClr val="44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293" tIns="91440" rIns="91441" bIns="91440" anchor="ctr">
              <a:prstTxWarp prst="textNoShape">
                <a:avLst/>
              </a:prstTxWarp>
            </a:bodyPr>
            <a:lstStyle/>
            <a:p>
              <a:pPr defTabSz="1066800">
                <a:lnSpc>
                  <a:spcPts val="2400"/>
                </a:lnSpc>
                <a:spcAft>
                  <a:spcPct val="35000"/>
                </a:spcAft>
                <a:defRPr/>
              </a:pPr>
              <a:r>
                <a:rPr lang="en-US" sz="2400">
                  <a:solidFill>
                    <a:srgbClr val="FFFFFF"/>
                  </a:solidFill>
                  <a:ea typeface="Arial" charset="0"/>
                  <a:cs typeface="Arial" charset="0"/>
                </a:rPr>
                <a:t>You have a meal at a fast food restaurant that causes food poisoning. The next time you see a sign for that restaurant, you feel nauseated.</a:t>
              </a:r>
            </a:p>
          </p:txBody>
        </p:sp>
        <p:sp>
          <p:nvSpPr>
            <p:cNvPr id="12" name="Rounded Rectangle 11"/>
            <p:cNvSpPr/>
            <p:nvPr/>
          </p:nvSpPr>
          <p:spPr>
            <a:xfrm>
              <a:off x="505067" y="5300989"/>
              <a:ext cx="1709928" cy="1015404"/>
            </a:xfrm>
            <a:prstGeom prst="roundRect">
              <a:avLst>
                <a:gd name="adj" fmla="val 10000"/>
              </a:avLst>
            </a:prstGeom>
            <a:blipFill>
              <a:blip r:embed="rId6" cstate="print">
                <a:extLst/>
              </a:blip>
              <a:srcRect/>
              <a:stretch>
                <a:fillRect t="-14000" b="-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Content Placeholder 4"/>
          <p:cNvSpPr txBox="1">
            <a:spLocks/>
          </p:cNvSpPr>
          <p:nvPr/>
        </p:nvSpPr>
        <p:spPr bwMode="auto">
          <a:xfrm>
            <a:off x="0" y="1627188"/>
            <a:ext cx="6564313" cy="4705350"/>
          </a:xfrm>
          <a:prstGeom prst="rect">
            <a:avLst/>
          </a:prstGeom>
          <a:noFill/>
          <a:ln w="9525">
            <a:noFill/>
            <a:miter lim="800000"/>
            <a:headEnd/>
            <a:tailEnd/>
          </a:ln>
        </p:spPr>
        <p:txBody>
          <a:bodyPr anchor="ctr">
            <a:prstTxWarp prst="textNoShape">
              <a:avLst/>
            </a:prstTxWarp>
          </a:bodyPr>
          <a:lstStyle/>
          <a:p>
            <a:pPr marL="342900" indent="-342900">
              <a:lnSpc>
                <a:spcPts val="2600"/>
              </a:lnSpc>
              <a:spcAft>
                <a:spcPts val="600"/>
              </a:spcAft>
              <a:buFont typeface="Wingdings" charset="2"/>
              <a:buChar char="§"/>
            </a:pPr>
            <a:r>
              <a:rPr lang="en-US" sz="2600">
                <a:latin typeface="Calibri" charset="0"/>
              </a:rPr>
              <a:t>If the dog becomes conditioned to salivate at the sound of a bell, can the dog be conditioned to salivate when a light flashes…by associating it with the BELL instead of with food?  </a:t>
            </a:r>
          </a:p>
          <a:p>
            <a:pPr marL="342900" indent="-342900">
              <a:lnSpc>
                <a:spcPts val="2600"/>
              </a:lnSpc>
              <a:spcAft>
                <a:spcPts val="600"/>
              </a:spcAft>
              <a:buFont typeface="Wingdings" charset="2"/>
              <a:buChar char="§"/>
            </a:pPr>
            <a:r>
              <a:rPr lang="en-US" sz="2600">
                <a:latin typeface="Calibri" charset="0"/>
              </a:rPr>
              <a:t>Yes! The conditioned response can be transferred from the US to a CS, then from there to another CS.</a:t>
            </a:r>
          </a:p>
          <a:p>
            <a:pPr marL="342900" indent="-342900">
              <a:lnSpc>
                <a:spcPts val="2600"/>
              </a:lnSpc>
              <a:spcAft>
                <a:spcPts val="600"/>
              </a:spcAft>
              <a:buFont typeface="Wingdings" charset="2"/>
              <a:buChar char="§"/>
            </a:pPr>
            <a:r>
              <a:rPr lang="en-US" sz="2600">
                <a:latin typeface="Calibri" charset="0"/>
              </a:rPr>
              <a:t>This is </a:t>
            </a:r>
            <a:r>
              <a:rPr lang="en-US" sz="2600" b="1">
                <a:solidFill>
                  <a:srgbClr val="444EA2"/>
                </a:solidFill>
                <a:latin typeface="Calibri" charset="0"/>
              </a:rPr>
              <a:t>higher-order conditioning</a:t>
            </a:r>
            <a:r>
              <a:rPr lang="en-US" sz="2600">
                <a:latin typeface="Calibri" charset="0"/>
              </a:rPr>
              <a:t>: turning a NS into a CS by associating it with another CS. </a:t>
            </a:r>
          </a:p>
          <a:p>
            <a:pPr marL="342900" indent="-342900">
              <a:lnSpc>
                <a:spcPts val="2600"/>
              </a:lnSpc>
              <a:spcAft>
                <a:spcPts val="600"/>
              </a:spcAft>
              <a:buFont typeface="Wingdings" charset="2"/>
              <a:buNone/>
            </a:pPr>
            <a:r>
              <a:rPr lang="en-US" sz="2600">
                <a:latin typeface="Calibri" charset="0"/>
                <a:sym typeface="Wingdings" charset="2"/>
              </a:rPr>
              <a:t></a:t>
            </a:r>
            <a:r>
              <a:rPr lang="en-US" sz="2600">
                <a:latin typeface="Calibri" charset="0"/>
              </a:rPr>
              <a:t>A man who was conditioned to associate joy with coffee, could then learn to associate joy with a restaurant if he was served coffee there every time he walked in to the restaurant.</a:t>
            </a:r>
          </a:p>
        </p:txBody>
      </p:sp>
      <p:sp>
        <p:nvSpPr>
          <p:cNvPr id="53251" name="Title 1"/>
          <p:cNvSpPr>
            <a:spLocks noGrp="1"/>
          </p:cNvSpPr>
          <p:nvPr>
            <p:ph type="title"/>
          </p:nvPr>
        </p:nvSpPr>
        <p:spPr>
          <a:xfrm>
            <a:off x="0" y="0"/>
            <a:ext cx="9144000" cy="1131888"/>
          </a:xfrm>
          <a:solidFill>
            <a:srgbClr val="3AA082"/>
          </a:solidFill>
        </p:spPr>
        <p:txBody>
          <a:bodyPr lIns="274320"/>
          <a:lstStyle/>
          <a:p>
            <a:pPr algn="l" eaLnBrk="1" hangingPunct="1">
              <a:lnSpc>
                <a:spcPts val="4200"/>
              </a:lnSpc>
            </a:pPr>
            <a:r>
              <a:rPr lang="en-US" b="1">
                <a:solidFill>
                  <a:srgbClr val="F8F6E3"/>
                </a:solidFill>
              </a:rPr>
              <a:t>Higher-Order Conditioning</a:t>
            </a:r>
            <a:endParaRPr lang="en-US" b="1" i="1">
              <a:solidFill>
                <a:srgbClr val="F8F6E3"/>
              </a:solidFill>
            </a:endParaRPr>
          </a:p>
        </p:txBody>
      </p:sp>
      <p:pic>
        <p:nvPicPr>
          <p:cNvPr id="8194" name="Picture 2" descr="E:\Retail, Shopping and Small Business PhotoDisc vol 21\21015.jpg"/>
          <p:cNvPicPr>
            <a:picLocks noChangeAspect="1" noChangeArrowheads="1"/>
          </p:cNvPicPr>
          <p:nvPr/>
        </p:nvPicPr>
        <p:blipFill>
          <a:blip r:embed="rId3"/>
          <a:srcRect/>
          <a:stretch>
            <a:fillRect/>
          </a:stretch>
        </p:blipFill>
        <p:spPr bwMode="auto">
          <a:xfrm>
            <a:off x="6542088" y="1501775"/>
            <a:ext cx="2601912" cy="3879850"/>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fade">
                                      <p:cBhvr>
                                        <p:cTn id="2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b="2809"/>
          <a:stretch>
            <a:fillRect/>
          </a:stretch>
        </p:blipFill>
        <p:spPr bwMode="auto">
          <a:xfrm>
            <a:off x="5327650" y="1711325"/>
            <a:ext cx="3816350" cy="4414838"/>
          </a:xfrm>
          <a:prstGeom prst="rect">
            <a:avLst/>
          </a:prstGeom>
          <a:noFill/>
          <a:ln w="9525">
            <a:noFill/>
            <a:miter lim="800000"/>
            <a:headEnd/>
            <a:tailEnd/>
          </a:ln>
        </p:spPr>
      </p:pic>
      <p:sp>
        <p:nvSpPr>
          <p:cNvPr id="55299" name="Slide Number Placeholder 5"/>
          <p:cNvSpPr>
            <a:spLocks noGrp="1"/>
          </p:cNvSpPr>
          <p:nvPr>
            <p:ph type="sldNum" sz="quarter" idx="12"/>
          </p:nvPr>
        </p:nvSpPr>
        <p:spPr bwMode="auto">
          <a:noFill/>
          <a:ln>
            <a:miter lim="800000"/>
            <a:headEnd/>
            <a:tailEnd/>
          </a:ln>
        </p:spPr>
        <p:txBody>
          <a:bodyPr/>
          <a:lstStyle/>
          <a:p>
            <a:fld id="{22062536-CAB9-9549-ACAE-E2323548EDAD}" type="slidenum">
              <a:rPr lang="en-US"/>
              <a:pPr/>
              <a:t>17</a:t>
            </a:fld>
            <a:endParaRPr lang="en-US"/>
          </a:p>
        </p:txBody>
      </p:sp>
      <p:sp>
        <p:nvSpPr>
          <p:cNvPr id="55300" name="Rectangle 5"/>
          <p:cNvSpPr>
            <a:spLocks noGrp="1" noChangeArrowheads="1"/>
          </p:cNvSpPr>
          <p:nvPr>
            <p:ph type="title"/>
          </p:nvPr>
        </p:nvSpPr>
        <p:spPr>
          <a:xfrm>
            <a:off x="0" y="0"/>
            <a:ext cx="9144000" cy="1143000"/>
          </a:xfrm>
          <a:solidFill>
            <a:srgbClr val="F36F21"/>
          </a:solidFill>
        </p:spPr>
        <p:txBody>
          <a:bodyPr lIns="274320"/>
          <a:lstStyle/>
          <a:p>
            <a:pPr algn="l" eaLnBrk="1" hangingPunct="1">
              <a:lnSpc>
                <a:spcPts val="4200"/>
              </a:lnSpc>
            </a:pPr>
            <a:r>
              <a:rPr lang="en-US" b="1">
                <a:solidFill>
                  <a:srgbClr val="F8F6E3"/>
                </a:solidFill>
              </a:rPr>
              <a:t>Acquisition</a:t>
            </a:r>
          </a:p>
        </p:txBody>
      </p:sp>
      <p:sp>
        <p:nvSpPr>
          <p:cNvPr id="569350" name="Rectangle 6"/>
          <p:cNvSpPr>
            <a:spLocks noGrp="1" noChangeArrowheads="1"/>
          </p:cNvSpPr>
          <p:nvPr>
            <p:ph type="body" idx="1"/>
          </p:nvPr>
        </p:nvSpPr>
        <p:spPr>
          <a:xfrm>
            <a:off x="304800" y="1241425"/>
            <a:ext cx="5186363" cy="2895600"/>
          </a:xfrm>
        </p:spPr>
        <p:txBody>
          <a:bodyPr/>
          <a:lstStyle/>
          <a:p>
            <a:pPr marL="0" indent="0" eaLnBrk="1" hangingPunct="1">
              <a:lnSpc>
                <a:spcPct val="90000"/>
              </a:lnSpc>
              <a:spcBef>
                <a:spcPts val="600"/>
              </a:spcBef>
              <a:buFont typeface="Wingdings" charset="2"/>
              <a:buNone/>
            </a:pPr>
            <a:r>
              <a:rPr lang="en-US" sz="2400">
                <a:solidFill>
                  <a:srgbClr val="A0366C"/>
                </a:solidFill>
              </a:rPr>
              <a:t>What gets “acquired”? </a:t>
            </a:r>
          </a:p>
          <a:p>
            <a:pPr marL="0" indent="0" eaLnBrk="1" hangingPunct="1">
              <a:lnSpc>
                <a:spcPct val="90000"/>
              </a:lnSpc>
              <a:spcBef>
                <a:spcPts val="600"/>
              </a:spcBef>
              <a:buFont typeface="Wingdings" charset="2"/>
              <a:buNone/>
            </a:pPr>
            <a:r>
              <a:rPr lang="en-US" sz="2400">
                <a:sym typeface="Wingdings" charset="2"/>
              </a:rPr>
              <a:t> T</a:t>
            </a:r>
            <a:r>
              <a:rPr lang="en-US" sz="2400"/>
              <a:t>he association between a neutral stimulus (NS) and an unconditioned stimulus (US).</a:t>
            </a:r>
          </a:p>
          <a:p>
            <a:pPr marL="0" indent="0" eaLnBrk="1" hangingPunct="1">
              <a:lnSpc>
                <a:spcPct val="90000"/>
              </a:lnSpc>
              <a:spcBef>
                <a:spcPts val="600"/>
              </a:spcBef>
              <a:buFont typeface="Wingdings" charset="2"/>
              <a:buNone/>
            </a:pPr>
            <a:r>
              <a:rPr lang="en-US" sz="2400"/>
              <a:t> </a:t>
            </a:r>
            <a:r>
              <a:rPr lang="en-US" sz="2400">
                <a:solidFill>
                  <a:srgbClr val="A0366C"/>
                </a:solidFill>
              </a:rPr>
              <a:t>How can we tell that acquisition has occurred? </a:t>
            </a:r>
          </a:p>
          <a:p>
            <a:pPr marL="0" indent="0" eaLnBrk="1" hangingPunct="1">
              <a:lnSpc>
                <a:spcPct val="90000"/>
              </a:lnSpc>
              <a:spcBef>
                <a:spcPct val="0"/>
              </a:spcBef>
              <a:buFont typeface="Wingdings" charset="2"/>
              <a:buNone/>
            </a:pPr>
            <a:r>
              <a:rPr lang="en-US" sz="2400">
                <a:sym typeface="Wingdings" charset="2"/>
              </a:rPr>
              <a:t> </a:t>
            </a:r>
            <a:r>
              <a:rPr lang="en-US" sz="2400"/>
              <a:t>The UR now gets triggered by a CS </a:t>
            </a:r>
          </a:p>
          <a:p>
            <a:pPr marL="0" indent="0" eaLnBrk="1" hangingPunct="1">
              <a:lnSpc>
                <a:spcPct val="90000"/>
              </a:lnSpc>
              <a:spcBef>
                <a:spcPct val="0"/>
              </a:spcBef>
              <a:buFont typeface="Wingdings" charset="2"/>
              <a:buNone/>
            </a:pPr>
            <a:r>
              <a:rPr lang="en-US" sz="2400"/>
              <a:t>(drooling now gets triggered by a bell). </a:t>
            </a:r>
          </a:p>
        </p:txBody>
      </p:sp>
      <p:sp>
        <p:nvSpPr>
          <p:cNvPr id="569351" name="Rectangle 7"/>
          <p:cNvSpPr>
            <a:spLocks noChangeArrowheads="1"/>
          </p:cNvSpPr>
          <p:nvPr/>
        </p:nvSpPr>
        <p:spPr bwMode="auto">
          <a:xfrm>
            <a:off x="377825" y="4297363"/>
            <a:ext cx="4949825" cy="2209800"/>
          </a:xfrm>
          <a:prstGeom prst="rect">
            <a:avLst/>
          </a:prstGeom>
          <a:noFill/>
          <a:ln w="9525">
            <a:noFill/>
            <a:miter lim="800000"/>
            <a:headEnd/>
            <a:tailEnd/>
          </a:ln>
        </p:spPr>
        <p:txBody>
          <a:bodyPr>
            <a:prstTxWarp prst="textNoShape">
              <a:avLst/>
            </a:prstTxWarp>
          </a:bodyPr>
          <a:lstStyle/>
          <a:p>
            <a:pPr>
              <a:lnSpc>
                <a:spcPts val="2400"/>
              </a:lnSpc>
            </a:pPr>
            <a:r>
              <a:rPr lang="en-US" sz="2400" b="1">
                <a:latin typeface="Calibri" charset="0"/>
              </a:rPr>
              <a:t>Timing </a:t>
            </a:r>
          </a:p>
          <a:p>
            <a:pPr>
              <a:lnSpc>
                <a:spcPts val="2400"/>
              </a:lnSpc>
            </a:pPr>
            <a:r>
              <a:rPr lang="en-US" sz="2400">
                <a:latin typeface="Calibri" charset="0"/>
              </a:rPr>
              <a:t>For the association to be acquired, </a:t>
            </a:r>
          </a:p>
          <a:p>
            <a:pPr>
              <a:lnSpc>
                <a:spcPts val="2400"/>
              </a:lnSpc>
            </a:pPr>
            <a:r>
              <a:rPr lang="en-US" sz="2400">
                <a:latin typeface="Calibri" charset="0"/>
              </a:rPr>
              <a:t>the neutral stimulus (NS) needs to repeatedly appear </a:t>
            </a:r>
            <a:r>
              <a:rPr lang="en-US" sz="2400" b="1">
                <a:latin typeface="Calibri" charset="0"/>
              </a:rPr>
              <a:t>before</a:t>
            </a:r>
            <a:r>
              <a:rPr lang="en-US" sz="2400">
                <a:latin typeface="Calibri" charset="0"/>
              </a:rPr>
              <a:t> the unconditioned stimulus (US)…about a half-second before, in most cases. The bell must come right </a:t>
            </a:r>
            <a:r>
              <a:rPr lang="en-US" sz="2400" b="1">
                <a:latin typeface="Calibri" charset="0"/>
              </a:rPr>
              <a:t>before</a:t>
            </a:r>
            <a:r>
              <a:rPr lang="en-US" sz="2400">
                <a:latin typeface="Calibri" charset="0"/>
              </a:rPr>
              <a:t> the food.</a:t>
            </a:r>
          </a:p>
        </p:txBody>
      </p:sp>
      <p:sp>
        <p:nvSpPr>
          <p:cNvPr id="55303" name="Rectangle 1"/>
          <p:cNvSpPr>
            <a:spLocks noChangeArrowheads="1"/>
          </p:cNvSpPr>
          <p:nvPr/>
        </p:nvSpPr>
        <p:spPr bwMode="auto">
          <a:xfrm>
            <a:off x="3189288" y="163513"/>
            <a:ext cx="4071937" cy="830262"/>
          </a:xfrm>
          <a:prstGeom prst="rect">
            <a:avLst/>
          </a:prstGeom>
          <a:solidFill>
            <a:srgbClr val="F8F6E3"/>
          </a:solidFill>
          <a:ln w="9525">
            <a:noFill/>
            <a:miter lim="800000"/>
            <a:headEnd/>
            <a:tailEnd/>
          </a:ln>
        </p:spPr>
        <p:txBody>
          <a:bodyPr>
            <a:prstTxWarp prst="textNoShape">
              <a:avLst/>
            </a:prstTxWarp>
            <a:spAutoFit/>
          </a:bodyPr>
          <a:lstStyle/>
          <a:p>
            <a:r>
              <a:rPr lang="en-US" sz="2400" b="1">
                <a:solidFill>
                  <a:srgbClr val="444EA2"/>
                </a:solidFill>
                <a:latin typeface="Calibri" charset="0"/>
              </a:rPr>
              <a:t>Acquisition </a:t>
            </a:r>
            <a:r>
              <a:rPr lang="en-US" sz="2400" i="1">
                <a:solidFill>
                  <a:srgbClr val="000000"/>
                </a:solidFill>
                <a:latin typeface="Calibri" charset="0"/>
              </a:rPr>
              <a:t>refers to the initial stage of learning/conditioning.</a:t>
            </a:r>
            <a:endParaRPr lang="en-US" sz="2400">
              <a:solidFill>
                <a:srgbClr val="000000"/>
              </a:solidFill>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9350"/>
                                        </p:tgtEl>
                                        <p:attrNameLst>
                                          <p:attrName>style.visibility</p:attrName>
                                        </p:attrNameLst>
                                      </p:cBhvr>
                                      <p:to>
                                        <p:strVal val="visible"/>
                                      </p:to>
                                    </p:set>
                                    <p:animEffect transition="in" filter="fade">
                                      <p:cBhvr>
                                        <p:cTn id="7" dur="500"/>
                                        <p:tgtEl>
                                          <p:spTgt spid="569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9351"/>
                                        </p:tgtEl>
                                        <p:attrNameLst>
                                          <p:attrName>style.visibility</p:attrName>
                                        </p:attrNameLst>
                                      </p:cBhvr>
                                      <p:to>
                                        <p:strVal val="visible"/>
                                      </p:to>
                                    </p:set>
                                    <p:animEffect transition="in" filter="dissolve">
                                      <p:cBhvr>
                                        <p:cTn id="12" dur="500"/>
                                        <p:tgtEl>
                                          <p:spTgt spid="569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0" grpId="0"/>
      <p:bldP spid="56935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0"/>
            <a:ext cx="9144000" cy="1143000"/>
          </a:xfrm>
          <a:solidFill>
            <a:srgbClr val="F36F21"/>
          </a:solidFill>
        </p:spPr>
        <p:txBody>
          <a:bodyPr lIns="274320"/>
          <a:lstStyle/>
          <a:p>
            <a:pPr eaLnBrk="1" hangingPunct="1">
              <a:lnSpc>
                <a:spcPts val="4200"/>
              </a:lnSpc>
            </a:pPr>
            <a:r>
              <a:rPr lang="en-US" b="1">
                <a:solidFill>
                  <a:srgbClr val="F8F6E3"/>
                </a:solidFill>
              </a:rPr>
              <a:t>Acquisition and Extinction</a:t>
            </a:r>
          </a:p>
        </p:txBody>
      </p:sp>
      <p:sp>
        <p:nvSpPr>
          <p:cNvPr id="57347" name="Content Placeholder 2"/>
          <p:cNvSpPr>
            <a:spLocks noGrp="1"/>
          </p:cNvSpPr>
          <p:nvPr>
            <p:ph idx="1"/>
          </p:nvPr>
        </p:nvSpPr>
        <p:spPr>
          <a:xfrm>
            <a:off x="149225" y="1295400"/>
            <a:ext cx="8858250" cy="2209800"/>
          </a:xfrm>
        </p:spPr>
        <p:txBody>
          <a:bodyPr/>
          <a:lstStyle/>
          <a:p>
            <a:pPr eaLnBrk="1" hangingPunct="1">
              <a:lnSpc>
                <a:spcPts val="2400"/>
              </a:lnSpc>
              <a:buFont typeface="Wingdings" charset="2"/>
              <a:buChar char="§"/>
            </a:pPr>
            <a:r>
              <a:rPr lang="en-US" sz="2400"/>
              <a:t>The strength of a CR grows with conditioning. </a:t>
            </a:r>
          </a:p>
          <a:p>
            <a:pPr eaLnBrk="1" hangingPunct="1">
              <a:lnSpc>
                <a:spcPts val="2400"/>
              </a:lnSpc>
              <a:buFont typeface="Wingdings" charset="2"/>
              <a:buChar char="§"/>
            </a:pPr>
            <a:r>
              <a:rPr lang="en-US" sz="2400" b="1"/>
              <a:t>Extinction </a:t>
            </a:r>
            <a:r>
              <a:rPr lang="en-US" sz="2400"/>
              <a:t>refers to the diminishing of a conditioned response. If the US (food) stops appearing with the CS (bell), the CR decreases.</a:t>
            </a:r>
          </a:p>
        </p:txBody>
      </p:sp>
      <p:pic>
        <p:nvPicPr>
          <p:cNvPr id="57348" name="Picture 2"/>
          <p:cNvPicPr>
            <a:picLocks noChangeAspect="1" noChangeArrowheads="1"/>
          </p:cNvPicPr>
          <p:nvPr/>
        </p:nvPicPr>
        <p:blipFill>
          <a:blip r:embed="rId3"/>
          <a:srcRect/>
          <a:stretch>
            <a:fillRect/>
          </a:stretch>
        </p:blipFill>
        <p:spPr bwMode="auto">
          <a:xfrm>
            <a:off x="1268413" y="2349500"/>
            <a:ext cx="6129337"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sz="4000" b="1">
                <a:solidFill>
                  <a:srgbClr val="F8F6E3"/>
                </a:solidFill>
              </a:rPr>
              <a:t>Spontaneous Recovery [Return of the CR]</a:t>
            </a:r>
          </a:p>
        </p:txBody>
      </p:sp>
      <p:sp>
        <p:nvSpPr>
          <p:cNvPr id="59395" name="Content Placeholder 2"/>
          <p:cNvSpPr>
            <a:spLocks noGrp="1"/>
          </p:cNvSpPr>
          <p:nvPr>
            <p:ph idx="1"/>
          </p:nvPr>
        </p:nvSpPr>
        <p:spPr>
          <a:xfrm>
            <a:off x="149225" y="1295400"/>
            <a:ext cx="8858250" cy="2209800"/>
          </a:xfrm>
        </p:spPr>
        <p:txBody>
          <a:bodyPr/>
          <a:lstStyle/>
          <a:p>
            <a:pPr marL="0" indent="0" eaLnBrk="1" hangingPunct="1">
              <a:lnSpc>
                <a:spcPts val="2400"/>
              </a:lnSpc>
              <a:buFont typeface="Arial" charset="0"/>
              <a:buNone/>
            </a:pPr>
            <a:r>
              <a:rPr lang="en-US" sz="2400"/>
              <a:t>After a CR (salivation) has been conditioned and then extinguished:</a:t>
            </a:r>
          </a:p>
          <a:p>
            <a:pPr marL="0" indent="0" eaLnBrk="1" hangingPunct="1">
              <a:lnSpc>
                <a:spcPts val="2400"/>
              </a:lnSpc>
            </a:pPr>
            <a:r>
              <a:rPr lang="en-US" sz="2400"/>
              <a:t>following a rest period, presenting the tone alone might lead to a </a:t>
            </a:r>
            <a:r>
              <a:rPr lang="en-US" sz="2400" b="1"/>
              <a:t>spontaneous recovery</a:t>
            </a:r>
            <a:r>
              <a:rPr lang="en-US" sz="2400"/>
              <a:t> (</a:t>
            </a:r>
            <a:r>
              <a:rPr lang="en-US" sz="2400" i="1"/>
              <a:t>a return of the conditioned response despite a lack of further conditioning)</a:t>
            </a:r>
            <a:r>
              <a:rPr lang="en-US" sz="2400"/>
              <a:t>.</a:t>
            </a:r>
          </a:p>
          <a:p>
            <a:pPr marL="0" indent="0" eaLnBrk="1" hangingPunct="1">
              <a:lnSpc>
                <a:spcPts val="2400"/>
              </a:lnSpc>
            </a:pPr>
            <a:r>
              <a:rPr lang="en-US" sz="2400"/>
              <a:t>if the CS (tone) is again presented repeatedly without the US, the CR becomes extinct again.</a:t>
            </a:r>
          </a:p>
        </p:txBody>
      </p:sp>
      <p:pic>
        <p:nvPicPr>
          <p:cNvPr id="59396" name="Picture 2"/>
          <p:cNvPicPr>
            <a:picLocks noChangeAspect="1" noChangeArrowheads="1"/>
          </p:cNvPicPr>
          <p:nvPr/>
        </p:nvPicPr>
        <p:blipFill>
          <a:blip r:embed="rId3"/>
          <a:srcRect/>
          <a:stretch>
            <a:fillRect/>
          </a:stretch>
        </p:blipFill>
        <p:spPr bwMode="auto">
          <a:xfrm>
            <a:off x="720725" y="3363913"/>
            <a:ext cx="7143750" cy="3370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1000" y="3505200"/>
            <a:ext cx="2438400" cy="1957388"/>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24579" name="Title 1"/>
          <p:cNvSpPr>
            <a:spLocks noGrp="1"/>
          </p:cNvSpPr>
          <p:nvPr>
            <p:ph type="title"/>
          </p:nvPr>
        </p:nvSpPr>
        <p:spPr>
          <a:xfrm>
            <a:off x="228600" y="76200"/>
            <a:ext cx="8763000" cy="1401763"/>
          </a:xfrm>
        </p:spPr>
        <p:txBody>
          <a:bodyPr/>
          <a:lstStyle/>
          <a:p>
            <a:pPr>
              <a:lnSpc>
                <a:spcPts val="4200"/>
              </a:lnSpc>
            </a:pPr>
            <a:r>
              <a:rPr lang="en-US" b="1">
                <a:solidFill>
                  <a:srgbClr val="A0366C"/>
                </a:solidFill>
              </a:rPr>
              <a:t>Module 20: Basic Learning Concepts and Classical Conditioning</a:t>
            </a:r>
          </a:p>
        </p:txBody>
      </p:sp>
      <p:pic>
        <p:nvPicPr>
          <p:cNvPr id="11268" name="Picture 7"/>
          <p:cNvPicPr>
            <a:picLocks noChangeAspect="1" noChangeArrowheads="1"/>
          </p:cNvPicPr>
          <p:nvPr/>
        </p:nvPicPr>
        <p:blipFill>
          <a:blip r:embed="rId4"/>
          <a:srcRect/>
          <a:stretch>
            <a:fillRect/>
          </a:stretch>
        </p:blipFill>
        <p:spPr bwMode="auto">
          <a:xfrm>
            <a:off x="381000" y="1463675"/>
            <a:ext cx="5048250" cy="1905000"/>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11269" name="Picture 8"/>
          <p:cNvPicPr>
            <a:picLocks noChangeAspect="1" noChangeArrowheads="1"/>
          </p:cNvPicPr>
          <p:nvPr/>
        </p:nvPicPr>
        <p:blipFill>
          <a:blip r:embed="rId5"/>
          <a:srcRect/>
          <a:stretch>
            <a:fillRect/>
          </a:stretch>
        </p:blipFill>
        <p:spPr bwMode="auto">
          <a:xfrm>
            <a:off x="2362200" y="5257800"/>
            <a:ext cx="3425825" cy="1600200"/>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11270" name="Picture 10"/>
          <p:cNvPicPr>
            <a:picLocks noChangeAspect="1" noChangeArrowheads="1"/>
          </p:cNvPicPr>
          <p:nvPr/>
        </p:nvPicPr>
        <p:blipFill>
          <a:blip r:embed="rId6"/>
          <a:srcRect/>
          <a:stretch>
            <a:fillRect/>
          </a:stretch>
        </p:blipFill>
        <p:spPr bwMode="auto">
          <a:xfrm>
            <a:off x="6324600" y="1292225"/>
            <a:ext cx="2514600" cy="2076450"/>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11271" name="Picture 6"/>
          <p:cNvPicPr>
            <a:picLocks noChangeAspect="1" noChangeArrowheads="1"/>
          </p:cNvPicPr>
          <p:nvPr/>
        </p:nvPicPr>
        <p:blipFill>
          <a:blip r:embed="rId7"/>
          <a:srcRect/>
          <a:stretch>
            <a:fillRect/>
          </a:stretch>
        </p:blipFill>
        <p:spPr bwMode="auto">
          <a:xfrm>
            <a:off x="4495800" y="3619500"/>
            <a:ext cx="4191000" cy="1774825"/>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9144000" cy="1600200"/>
          </a:xfrm>
          <a:solidFill>
            <a:srgbClr val="444EA2"/>
          </a:solidFill>
        </p:spPr>
        <p:txBody>
          <a:bodyPr lIns="274320"/>
          <a:lstStyle/>
          <a:p>
            <a:pPr algn="l" eaLnBrk="1" hangingPunct="1">
              <a:lnSpc>
                <a:spcPts val="4200"/>
              </a:lnSpc>
            </a:pPr>
            <a:r>
              <a:rPr lang="en-US" b="1">
                <a:solidFill>
                  <a:srgbClr val="F8F6E3"/>
                </a:solidFill>
              </a:rPr>
              <a:t>Generalization and Discrimination </a:t>
            </a:r>
            <a:r>
              <a:rPr lang="en-US" sz="3200" b="1" i="1">
                <a:solidFill>
                  <a:srgbClr val="F8F6E3"/>
                </a:solidFill>
              </a:rPr>
              <a:t>Please notice the narrow, psychological definition .</a:t>
            </a:r>
          </a:p>
        </p:txBody>
      </p:sp>
      <p:sp>
        <p:nvSpPr>
          <p:cNvPr id="61443" name="Text Placeholder 2"/>
          <p:cNvSpPr>
            <a:spLocks noGrp="1"/>
          </p:cNvSpPr>
          <p:nvPr>
            <p:ph type="body" sz="half" idx="1"/>
          </p:nvPr>
        </p:nvSpPr>
        <p:spPr>
          <a:xfrm>
            <a:off x="315913" y="1771650"/>
            <a:ext cx="4038600" cy="1731963"/>
          </a:xfrm>
        </p:spPr>
        <p:txBody>
          <a:bodyPr/>
          <a:lstStyle/>
          <a:p>
            <a:pPr marL="0" indent="0" eaLnBrk="1" hangingPunct="1">
              <a:lnSpc>
                <a:spcPts val="2800"/>
              </a:lnSpc>
              <a:buFont typeface="Arial" charset="0"/>
              <a:buNone/>
            </a:pPr>
            <a:r>
              <a:rPr lang="en-US" sz="2800"/>
              <a:t>Ivan Pavlov conditioned dogs to drool when rubbed; they then also drooled when scratched.</a:t>
            </a:r>
          </a:p>
        </p:txBody>
      </p:sp>
      <p:sp>
        <p:nvSpPr>
          <p:cNvPr id="61444" name="Content Placeholder 3"/>
          <p:cNvSpPr>
            <a:spLocks noGrp="1"/>
          </p:cNvSpPr>
          <p:nvPr>
            <p:ph sz="half" idx="2"/>
          </p:nvPr>
        </p:nvSpPr>
        <p:spPr>
          <a:xfrm>
            <a:off x="4572000" y="1676400"/>
            <a:ext cx="4418013" cy="1898650"/>
          </a:xfrm>
        </p:spPr>
        <p:txBody>
          <a:bodyPr/>
          <a:lstStyle/>
          <a:p>
            <a:pPr marL="0" indent="0" eaLnBrk="1" hangingPunct="1">
              <a:lnSpc>
                <a:spcPts val="2800"/>
              </a:lnSpc>
              <a:buFont typeface="Arial" charset="0"/>
              <a:buNone/>
            </a:pPr>
            <a:r>
              <a:rPr lang="en-US" sz="2800"/>
              <a:t>Ivan Pavlov conditioned dogs to drool at bells of a certain pitch; slightly different pitches did not trigger drooling. </a:t>
            </a:r>
          </a:p>
        </p:txBody>
      </p:sp>
      <p:sp>
        <p:nvSpPr>
          <p:cNvPr id="5" name="Down Arrow Callout 4"/>
          <p:cNvSpPr>
            <a:spLocks noChangeArrowheads="1"/>
          </p:cNvSpPr>
          <p:nvPr/>
        </p:nvSpPr>
        <p:spPr bwMode="auto">
          <a:xfrm>
            <a:off x="163513" y="3584575"/>
            <a:ext cx="4278312" cy="2343150"/>
          </a:xfrm>
          <a:prstGeom prst="downArrowCallout">
            <a:avLst>
              <a:gd name="adj1" fmla="val 25004"/>
              <a:gd name="adj2" fmla="val 25004"/>
              <a:gd name="adj3" fmla="val 25000"/>
              <a:gd name="adj4" fmla="val 64977"/>
            </a:avLst>
          </a:prstGeom>
          <a:solidFill>
            <a:srgbClr val="3AA082"/>
          </a:solidFill>
          <a:ln w="9525">
            <a:noFill/>
            <a:miter lim="800000"/>
            <a:headEnd/>
            <a:tailEnd/>
          </a:ln>
        </p:spPr>
        <p:txBody>
          <a:bodyPr anchor="ctr">
            <a:prstTxWarp prst="textNoShape">
              <a:avLst/>
            </a:prstTxWarp>
            <a:spAutoFit/>
          </a:bodyPr>
          <a:lstStyle/>
          <a:p>
            <a:pPr algn="ctr">
              <a:lnSpc>
                <a:spcPts val="2800"/>
              </a:lnSpc>
              <a:spcBef>
                <a:spcPct val="20000"/>
              </a:spcBef>
            </a:pPr>
            <a:r>
              <a:rPr lang="en-US" sz="2800" b="1">
                <a:solidFill>
                  <a:srgbClr val="F8F6E3"/>
                </a:solidFill>
                <a:latin typeface="Calibri" charset="0"/>
              </a:rPr>
              <a:t>Generalization </a:t>
            </a:r>
            <a:r>
              <a:rPr lang="en-US" sz="2800">
                <a:solidFill>
                  <a:srgbClr val="F8F6E3"/>
                </a:solidFill>
                <a:latin typeface="Calibri" charset="0"/>
              </a:rPr>
              <a:t>refers to the tendency to have conditioned responses triggered by related stimuli.</a:t>
            </a:r>
          </a:p>
        </p:txBody>
      </p:sp>
      <p:sp>
        <p:nvSpPr>
          <p:cNvPr id="6" name="Rectangle 5"/>
          <p:cNvSpPr>
            <a:spLocks noChangeArrowheads="1"/>
          </p:cNvSpPr>
          <p:nvPr/>
        </p:nvSpPr>
        <p:spPr bwMode="auto">
          <a:xfrm>
            <a:off x="0" y="6049963"/>
            <a:ext cx="4456113" cy="457200"/>
          </a:xfrm>
          <a:prstGeom prst="rect">
            <a:avLst/>
          </a:prstGeom>
          <a:noFill/>
          <a:ln w="9525">
            <a:noFill/>
            <a:miter lim="800000"/>
            <a:headEnd/>
            <a:tailEnd/>
          </a:ln>
        </p:spPr>
        <p:txBody>
          <a:bodyPr>
            <a:prstTxWarp prst="textNoShape">
              <a:avLst/>
            </a:prstTxWarp>
            <a:spAutoFit/>
          </a:bodyPr>
          <a:lstStyle/>
          <a:p>
            <a:pPr algn="ctr">
              <a:lnSpc>
                <a:spcPts val="2800"/>
              </a:lnSpc>
              <a:spcBef>
                <a:spcPct val="20000"/>
              </a:spcBef>
            </a:pPr>
            <a:r>
              <a:rPr lang="en-US" sz="2800">
                <a:solidFill>
                  <a:srgbClr val="000000"/>
                </a:solidFill>
                <a:latin typeface="Calibri" charset="0"/>
              </a:rPr>
              <a:t>MORE stuff makes you drool.</a:t>
            </a:r>
          </a:p>
        </p:txBody>
      </p:sp>
      <p:sp>
        <p:nvSpPr>
          <p:cNvPr id="7" name="Down Arrow Callout 6"/>
          <p:cNvSpPr>
            <a:spLocks noChangeArrowheads="1"/>
          </p:cNvSpPr>
          <p:nvPr/>
        </p:nvSpPr>
        <p:spPr bwMode="auto">
          <a:xfrm>
            <a:off x="4618038" y="3560763"/>
            <a:ext cx="4525962" cy="2341562"/>
          </a:xfrm>
          <a:prstGeom prst="downArrowCallout">
            <a:avLst>
              <a:gd name="adj1" fmla="val 25002"/>
              <a:gd name="adj2" fmla="val 25011"/>
              <a:gd name="adj3" fmla="val 25000"/>
              <a:gd name="adj4" fmla="val 64977"/>
            </a:avLst>
          </a:prstGeom>
          <a:solidFill>
            <a:srgbClr val="3AA082"/>
          </a:solidFill>
          <a:ln w="9525">
            <a:noFill/>
            <a:miter lim="800000"/>
            <a:headEnd/>
            <a:tailEnd/>
          </a:ln>
        </p:spPr>
        <p:txBody>
          <a:bodyPr anchor="ctr">
            <a:prstTxWarp prst="textNoShape">
              <a:avLst/>
            </a:prstTxWarp>
            <a:spAutoFit/>
          </a:bodyPr>
          <a:lstStyle/>
          <a:p>
            <a:pPr algn="ctr">
              <a:lnSpc>
                <a:spcPts val="2800"/>
              </a:lnSpc>
              <a:spcBef>
                <a:spcPct val="20000"/>
              </a:spcBef>
            </a:pPr>
            <a:r>
              <a:rPr lang="en-US" sz="2800" b="1">
                <a:solidFill>
                  <a:srgbClr val="F8F6E3"/>
                </a:solidFill>
                <a:latin typeface="Calibri" charset="0"/>
              </a:rPr>
              <a:t>Discrimination </a:t>
            </a:r>
            <a:r>
              <a:rPr lang="en-US" sz="2800">
                <a:solidFill>
                  <a:srgbClr val="F8F6E3"/>
                </a:solidFill>
                <a:latin typeface="Calibri" charset="0"/>
              </a:rPr>
              <a:t>refers to the learned ability to only respond to a specific stimuli, preventing generalization.</a:t>
            </a:r>
          </a:p>
        </p:txBody>
      </p:sp>
      <p:sp>
        <p:nvSpPr>
          <p:cNvPr id="8" name="Rectangle 7"/>
          <p:cNvSpPr>
            <a:spLocks noChangeArrowheads="1"/>
          </p:cNvSpPr>
          <p:nvPr/>
        </p:nvSpPr>
        <p:spPr bwMode="auto">
          <a:xfrm>
            <a:off x="4702175" y="6049963"/>
            <a:ext cx="4359275" cy="457200"/>
          </a:xfrm>
          <a:prstGeom prst="rect">
            <a:avLst/>
          </a:prstGeom>
          <a:noFill/>
          <a:ln w="9525">
            <a:noFill/>
            <a:miter lim="800000"/>
            <a:headEnd/>
            <a:tailEnd/>
          </a:ln>
        </p:spPr>
        <p:txBody>
          <a:bodyPr>
            <a:prstTxWarp prst="textNoShape">
              <a:avLst/>
            </a:prstTxWarp>
            <a:spAutoFit/>
          </a:bodyPr>
          <a:lstStyle/>
          <a:p>
            <a:pPr algn="ctr">
              <a:lnSpc>
                <a:spcPts val="2800"/>
              </a:lnSpc>
              <a:spcBef>
                <a:spcPct val="20000"/>
              </a:spcBef>
            </a:pPr>
            <a:r>
              <a:rPr lang="en-US" sz="2800">
                <a:solidFill>
                  <a:srgbClr val="000000"/>
                </a:solidFill>
                <a:latin typeface="Calibri" charset="0"/>
              </a:rPr>
              <a:t>LESS stuff makes you drool.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3491" name="Title 1"/>
          <p:cNvSpPr>
            <a:spLocks noGrp="1"/>
          </p:cNvSpPr>
          <p:nvPr>
            <p:ph type="title"/>
          </p:nvPr>
        </p:nvSpPr>
        <p:spPr>
          <a:xfrm>
            <a:off x="457200" y="274638"/>
            <a:ext cx="8229600" cy="868362"/>
          </a:xfrm>
        </p:spPr>
        <p:txBody>
          <a:bodyPr/>
          <a:lstStyle/>
          <a:p>
            <a:pPr eaLnBrk="1" hangingPunct="1"/>
            <a:r>
              <a:rPr lang="en-US" b="1">
                <a:solidFill>
                  <a:srgbClr val="A0366C"/>
                </a:solidFill>
              </a:rPr>
              <a:t>Ivan Pavlov’s Legacy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0"/>
            <a:ext cx="9144000" cy="1308100"/>
          </a:xfrm>
          <a:solidFill>
            <a:srgbClr val="A0366C"/>
          </a:solidFill>
        </p:spPr>
        <p:txBody>
          <a:bodyPr lIns="274320"/>
          <a:lstStyle/>
          <a:p>
            <a:pPr algn="l" eaLnBrk="1" hangingPunct="1">
              <a:lnSpc>
                <a:spcPts val="4200"/>
              </a:lnSpc>
            </a:pPr>
            <a:r>
              <a:rPr lang="en-US" b="1">
                <a:solidFill>
                  <a:srgbClr val="F8F6E3"/>
                </a:solidFill>
              </a:rPr>
              <a:t>John B. Watson and Classical Conditioning: Playing with Fear</a:t>
            </a:r>
          </a:p>
        </p:txBody>
      </p:sp>
      <p:sp>
        <p:nvSpPr>
          <p:cNvPr id="3" name="Content Placeholder 2"/>
          <p:cNvSpPr>
            <a:spLocks noGrp="1"/>
          </p:cNvSpPr>
          <p:nvPr>
            <p:ph idx="1"/>
          </p:nvPr>
        </p:nvSpPr>
        <p:spPr>
          <a:xfrm>
            <a:off x="219075" y="1757363"/>
            <a:ext cx="7113588" cy="1811337"/>
          </a:xfrm>
        </p:spPr>
        <p:txBody>
          <a:bodyPr anchor="ctr"/>
          <a:lstStyle/>
          <a:p>
            <a:pPr eaLnBrk="1" hangingPunct="1">
              <a:lnSpc>
                <a:spcPts val="2600"/>
              </a:lnSpc>
              <a:spcBef>
                <a:spcPct val="0"/>
              </a:spcBef>
              <a:spcAft>
                <a:spcPts val="1200"/>
              </a:spcAft>
              <a:buFont typeface="Wingdings" charset="2"/>
              <a:buChar char="§"/>
            </a:pPr>
            <a:r>
              <a:rPr lang="en-US" sz="2600"/>
              <a:t>In 1920, 9-month-old Little Albert was not afraid of rats.</a:t>
            </a:r>
          </a:p>
          <a:p>
            <a:pPr eaLnBrk="1" hangingPunct="1">
              <a:lnSpc>
                <a:spcPts val="2600"/>
              </a:lnSpc>
              <a:spcBef>
                <a:spcPct val="0"/>
              </a:spcBef>
              <a:spcAft>
                <a:spcPts val="1200"/>
              </a:spcAft>
              <a:buFont typeface="Wingdings" charset="2"/>
              <a:buChar char="§"/>
            </a:pPr>
            <a:r>
              <a:rPr lang="en-US" sz="2600"/>
              <a:t>John B. Watson and Rosalie Rayner then clanged a steel bar every time a rat was presented to Albert.</a:t>
            </a:r>
          </a:p>
          <a:p>
            <a:pPr eaLnBrk="1" hangingPunct="1">
              <a:lnSpc>
                <a:spcPts val="2600"/>
              </a:lnSpc>
              <a:spcBef>
                <a:spcPct val="0"/>
              </a:spcBef>
              <a:spcAft>
                <a:spcPts val="1200"/>
              </a:spcAft>
              <a:buFont typeface="Wingdings" charset="2"/>
              <a:buChar char="§"/>
            </a:pPr>
            <a:r>
              <a:rPr lang="en-US" sz="2600"/>
              <a:t>Albert acquired a fear of rats, and generalized this fear to other soft and furry things. </a:t>
            </a:r>
          </a:p>
        </p:txBody>
      </p:sp>
      <p:pic>
        <p:nvPicPr>
          <p:cNvPr id="5122" name="Picture 2"/>
          <p:cNvPicPr>
            <a:picLocks noChangeAspect="1" noChangeArrowheads="1"/>
          </p:cNvPicPr>
          <p:nvPr/>
        </p:nvPicPr>
        <p:blipFill>
          <a:blip r:embed="rId3" cstate="print"/>
          <a:srcRect/>
          <a:stretch>
            <a:fillRect/>
          </a:stretch>
        </p:blipFill>
        <p:spPr bwMode="auto">
          <a:xfrm>
            <a:off x="7332022" y="819397"/>
            <a:ext cx="1609725" cy="2803454"/>
          </a:xfrm>
          <a:prstGeom prst="ellipse">
            <a:avLst/>
          </a:prstGeom>
          <a:ln w="63500" cap="rnd">
            <a:noFill/>
          </a:ln>
          <a:effectLst>
            <a:glow rad="228600">
              <a:srgbClr val="3AA082">
                <a:alpha val="40000"/>
              </a:srgb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0" name="Picture 2"/>
          <p:cNvPicPr>
            <a:picLocks noChangeAspect="1" noChangeArrowheads="1"/>
          </p:cNvPicPr>
          <p:nvPr/>
        </p:nvPicPr>
        <p:blipFill>
          <a:blip r:embed="rId4"/>
          <a:srcRect/>
          <a:stretch>
            <a:fillRect/>
          </a:stretch>
        </p:blipFill>
        <p:spPr bwMode="auto">
          <a:xfrm>
            <a:off x="371475" y="3979863"/>
            <a:ext cx="4981575" cy="260032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4" name="Rectangle 3"/>
          <p:cNvSpPr>
            <a:spLocks noChangeArrowheads="1"/>
          </p:cNvSpPr>
          <p:nvPr/>
        </p:nvSpPr>
        <p:spPr bwMode="auto">
          <a:xfrm>
            <a:off x="5497513" y="4094163"/>
            <a:ext cx="3444875" cy="2092325"/>
          </a:xfrm>
          <a:prstGeom prst="rect">
            <a:avLst/>
          </a:prstGeom>
          <a:noFill/>
          <a:ln w="9525">
            <a:noFill/>
            <a:miter lim="800000"/>
            <a:headEnd/>
            <a:tailEnd/>
          </a:ln>
        </p:spPr>
        <p:txBody>
          <a:bodyPr>
            <a:prstTxWarp prst="textNoShape">
              <a:avLst/>
            </a:prstTxWarp>
            <a:spAutoFit/>
          </a:bodyPr>
          <a:lstStyle/>
          <a:p>
            <a:pPr marL="342900" indent="-342900">
              <a:lnSpc>
                <a:spcPts val="2600"/>
              </a:lnSpc>
              <a:spcAft>
                <a:spcPts val="1200"/>
              </a:spcAft>
              <a:buFont typeface="Wingdings" charset="2"/>
              <a:buChar char="§"/>
            </a:pPr>
            <a:r>
              <a:rPr lang="en-US" sz="2600">
                <a:solidFill>
                  <a:srgbClr val="000000"/>
                </a:solidFill>
                <a:latin typeface="Calibri" charset="0"/>
              </a:rPr>
              <a:t>Watson prided himself in his ability to shape people’s emotions. He later went into advertising.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500"/>
                                        <p:tgtEl>
                                          <p:spTgt spid="122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Perry\AppData\Local\Microsoft\Windows\Temporary Internet Files\Content.IE5\1DCTTXDG\MP910221098[1].jpg"/>
          <p:cNvPicPr>
            <a:picLocks noChangeAspect="1" noChangeArrowheads="1"/>
          </p:cNvPicPr>
          <p:nvPr/>
        </p:nvPicPr>
        <p:blipFill>
          <a:blip r:embed="rId3"/>
          <a:srcRect l="10526"/>
          <a:stretch>
            <a:fillRect/>
          </a:stretch>
        </p:blipFill>
        <p:spPr bwMode="auto">
          <a:xfrm>
            <a:off x="244475" y="1703388"/>
            <a:ext cx="3108325" cy="1604962"/>
          </a:xfrm>
          <a:prstGeom prst="rect">
            <a:avLst/>
          </a:prstGeom>
          <a:noFill/>
          <a:ln w="9525">
            <a:noFill/>
            <a:miter lim="800000"/>
            <a:headEnd/>
            <a:tailEnd/>
          </a:ln>
        </p:spPr>
      </p:pic>
      <p:pic>
        <p:nvPicPr>
          <p:cNvPr id="1027" name="Picture 3" descr="C:\Users\Perry\AppData\Local\Microsoft\Windows\Temporary Internet Files\Content.IE5\S6M386JT\MP900314253[1].jpg"/>
          <p:cNvPicPr>
            <a:picLocks noChangeAspect="1" noChangeArrowheads="1"/>
          </p:cNvPicPr>
          <p:nvPr/>
        </p:nvPicPr>
        <p:blipFill>
          <a:blip r:embed="rId4"/>
          <a:srcRect/>
          <a:stretch>
            <a:fillRect/>
          </a:stretch>
        </p:blipFill>
        <p:spPr bwMode="auto">
          <a:xfrm>
            <a:off x="200025" y="4327525"/>
            <a:ext cx="3106738" cy="1708150"/>
          </a:xfrm>
          <a:prstGeom prst="rect">
            <a:avLst/>
          </a:prstGeom>
          <a:noFill/>
          <a:ln w="9525">
            <a:noFill/>
            <a:miter lim="800000"/>
            <a:headEnd/>
            <a:tailEnd/>
          </a:ln>
        </p:spPr>
      </p:pic>
      <p:sp>
        <p:nvSpPr>
          <p:cNvPr id="9" name="TextBox 8"/>
          <p:cNvSpPr txBox="1">
            <a:spLocks noChangeArrowheads="1"/>
          </p:cNvSpPr>
          <p:nvPr/>
        </p:nvSpPr>
        <p:spPr bwMode="auto">
          <a:xfrm>
            <a:off x="217488" y="215900"/>
            <a:ext cx="3363912" cy="977900"/>
          </a:xfrm>
          <a:prstGeom prst="rect">
            <a:avLst/>
          </a:prstGeom>
          <a:noFill/>
          <a:ln w="9525">
            <a:noFill/>
            <a:miter lim="800000"/>
            <a:headEnd/>
            <a:tailEnd/>
          </a:ln>
        </p:spPr>
        <p:txBody>
          <a:bodyPr>
            <a:prstTxWarp prst="textNoShape">
              <a:avLst/>
            </a:prstTxWarp>
            <a:spAutoFit/>
          </a:bodyPr>
          <a:lstStyle/>
          <a:p>
            <a:pPr>
              <a:lnSpc>
                <a:spcPts val="3400"/>
              </a:lnSpc>
            </a:pPr>
            <a:r>
              <a:rPr lang="en-US" sz="3600" b="1">
                <a:solidFill>
                  <a:srgbClr val="AA7A2B"/>
                </a:solidFill>
                <a:latin typeface="Calibri" charset="0"/>
              </a:rPr>
              <a:t>Before Conditioning</a:t>
            </a:r>
          </a:p>
        </p:txBody>
      </p:sp>
      <p:pic>
        <p:nvPicPr>
          <p:cNvPr id="1029" name="Picture 5"/>
          <p:cNvPicPr>
            <a:picLocks noChangeAspect="1" noChangeArrowheads="1"/>
          </p:cNvPicPr>
          <p:nvPr/>
        </p:nvPicPr>
        <p:blipFill>
          <a:blip r:embed="rId5"/>
          <a:srcRect/>
          <a:stretch>
            <a:fillRect/>
          </a:stretch>
        </p:blipFill>
        <p:spPr bwMode="auto">
          <a:xfrm>
            <a:off x="5883275" y="773113"/>
            <a:ext cx="2332038" cy="2778125"/>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1030" name="Picture 6"/>
          <p:cNvPicPr>
            <a:picLocks noChangeAspect="1" noChangeArrowheads="1"/>
          </p:cNvPicPr>
          <p:nvPr/>
        </p:nvPicPr>
        <p:blipFill>
          <a:blip r:embed="rId6"/>
          <a:srcRect/>
          <a:stretch>
            <a:fillRect/>
          </a:stretch>
        </p:blipFill>
        <p:spPr bwMode="auto">
          <a:xfrm>
            <a:off x="5943600" y="3748088"/>
            <a:ext cx="2332038" cy="2835275"/>
          </a:xfrm>
          <a:prstGeom prst="rect">
            <a:avLst/>
          </a:prstGeom>
          <a:noFill/>
          <a:ln w="9525">
            <a:noFill/>
            <a:miter lim="800000"/>
            <a:headEnd/>
            <a:tailEnd/>
          </a:ln>
          <a:effectLst>
            <a:outerShdw blurRad="292100" dist="139700" dir="2700000" algn="tl" rotWithShape="0">
              <a:srgbClr val="333333">
                <a:alpha val="64999"/>
              </a:srgbClr>
            </a:outerShdw>
          </a:effectLst>
        </p:spPr>
      </p:pic>
      <p:cxnSp>
        <p:nvCxnSpPr>
          <p:cNvPr id="15" name="Straight Arrow Connector 14"/>
          <p:cNvCxnSpPr/>
          <p:nvPr/>
        </p:nvCxnSpPr>
        <p:spPr>
          <a:xfrm>
            <a:off x="3032125" y="2193925"/>
            <a:ext cx="3109913" cy="15875"/>
          </a:xfrm>
          <a:prstGeom prst="straightConnector1">
            <a:avLst/>
          </a:prstGeom>
          <a:ln w="76200">
            <a:solidFill>
              <a:srgbClr val="3AA082"/>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98788" y="4968875"/>
            <a:ext cx="3113087" cy="38100"/>
          </a:xfrm>
          <a:prstGeom prst="straightConnector1">
            <a:avLst/>
          </a:prstGeom>
          <a:ln w="76200">
            <a:solidFill>
              <a:srgbClr val="3AA08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925513" y="3114675"/>
            <a:ext cx="2178050" cy="369888"/>
          </a:xfrm>
          <a:prstGeom prst="rect">
            <a:avLst/>
          </a:prstGeom>
          <a:noFill/>
          <a:ln w="9525">
            <a:noFill/>
            <a:miter lim="800000"/>
            <a:headEnd/>
            <a:tailEnd/>
          </a:ln>
        </p:spPr>
        <p:txBody>
          <a:bodyPr>
            <a:prstTxWarp prst="textNoShape">
              <a:avLst/>
            </a:prstTxWarp>
            <a:spAutoFit/>
          </a:bodyPr>
          <a:lstStyle/>
          <a:p>
            <a:pPr algn="ctr"/>
            <a:r>
              <a:rPr lang="en-US" b="1">
                <a:solidFill>
                  <a:srgbClr val="343434"/>
                </a:solidFill>
                <a:latin typeface="Calibri" charset="0"/>
              </a:rPr>
              <a:t>NS: rat</a:t>
            </a:r>
          </a:p>
        </p:txBody>
      </p:sp>
      <p:sp>
        <p:nvSpPr>
          <p:cNvPr id="23" name="TextBox 22"/>
          <p:cNvSpPr txBox="1">
            <a:spLocks noChangeArrowheads="1"/>
          </p:cNvSpPr>
          <p:nvPr/>
        </p:nvSpPr>
        <p:spPr bwMode="auto">
          <a:xfrm>
            <a:off x="4435475" y="1798638"/>
            <a:ext cx="1630363" cy="368300"/>
          </a:xfrm>
          <a:prstGeom prst="rect">
            <a:avLst/>
          </a:prstGeom>
          <a:noFill/>
          <a:ln w="9525">
            <a:noFill/>
            <a:miter lim="800000"/>
            <a:headEnd/>
            <a:tailEnd/>
          </a:ln>
        </p:spPr>
        <p:txBody>
          <a:bodyPr>
            <a:prstTxWarp prst="textNoShape">
              <a:avLst/>
            </a:prstTxWarp>
            <a:spAutoFit/>
          </a:bodyPr>
          <a:lstStyle/>
          <a:p>
            <a:pPr algn="ctr"/>
            <a:r>
              <a:rPr lang="en-US" b="1">
                <a:solidFill>
                  <a:srgbClr val="343434"/>
                </a:solidFill>
                <a:latin typeface="Calibri" charset="0"/>
              </a:rPr>
              <a:t>No fear</a:t>
            </a:r>
          </a:p>
        </p:txBody>
      </p:sp>
      <p:sp>
        <p:nvSpPr>
          <p:cNvPr id="24" name="TextBox 23"/>
          <p:cNvSpPr txBox="1">
            <a:spLocks noChangeArrowheads="1"/>
          </p:cNvSpPr>
          <p:nvPr/>
        </p:nvSpPr>
        <p:spPr bwMode="auto">
          <a:xfrm>
            <a:off x="2671763" y="4132263"/>
            <a:ext cx="2179637" cy="646112"/>
          </a:xfrm>
          <a:prstGeom prst="rect">
            <a:avLst/>
          </a:prstGeom>
          <a:noFill/>
          <a:ln w="9525">
            <a:noFill/>
            <a:miter lim="800000"/>
            <a:headEnd/>
            <a:tailEnd/>
          </a:ln>
        </p:spPr>
        <p:txBody>
          <a:bodyPr>
            <a:prstTxWarp prst="textNoShape">
              <a:avLst/>
            </a:prstTxWarp>
            <a:spAutoFit/>
          </a:bodyPr>
          <a:lstStyle/>
          <a:p>
            <a:pPr algn="ctr"/>
            <a:r>
              <a:rPr lang="en-US" b="1">
                <a:solidFill>
                  <a:srgbClr val="343434"/>
                </a:solidFill>
                <a:latin typeface="Calibri" charset="0"/>
              </a:rPr>
              <a:t>UCS: steel bar hit with hammer</a:t>
            </a:r>
          </a:p>
        </p:txBody>
      </p:sp>
      <p:sp>
        <p:nvSpPr>
          <p:cNvPr id="25" name="TextBox 24"/>
          <p:cNvSpPr txBox="1">
            <a:spLocks noChangeArrowheads="1"/>
          </p:cNvSpPr>
          <p:nvPr/>
        </p:nvSpPr>
        <p:spPr bwMode="auto">
          <a:xfrm>
            <a:off x="3765550" y="5705475"/>
            <a:ext cx="2178050" cy="646113"/>
          </a:xfrm>
          <a:prstGeom prst="rect">
            <a:avLst/>
          </a:prstGeom>
          <a:noFill/>
          <a:ln w="9525">
            <a:noFill/>
            <a:miter lim="800000"/>
            <a:headEnd/>
            <a:tailEnd/>
          </a:ln>
        </p:spPr>
        <p:txBody>
          <a:bodyPr>
            <a:prstTxWarp prst="textNoShape">
              <a:avLst/>
            </a:prstTxWarp>
            <a:spAutoFit/>
          </a:bodyPr>
          <a:lstStyle/>
          <a:p>
            <a:pPr algn="r"/>
            <a:r>
              <a:rPr lang="en-US" b="1">
                <a:solidFill>
                  <a:srgbClr val="343434"/>
                </a:solidFill>
                <a:latin typeface="Calibri" charset="0"/>
              </a:rPr>
              <a:t>Natural reflex:</a:t>
            </a:r>
          </a:p>
          <a:p>
            <a:pPr algn="r"/>
            <a:r>
              <a:rPr lang="en-US" b="1">
                <a:solidFill>
                  <a:srgbClr val="343434"/>
                </a:solidFill>
                <a:latin typeface="Calibri" charset="0"/>
              </a:rPr>
              <a:t>fear</a:t>
            </a:r>
          </a:p>
        </p:txBody>
      </p:sp>
      <p:sp>
        <p:nvSpPr>
          <p:cNvPr id="14" name="TextBox 13"/>
          <p:cNvSpPr txBox="1"/>
          <p:nvPr/>
        </p:nvSpPr>
        <p:spPr>
          <a:xfrm>
            <a:off x="3825875" y="0"/>
            <a:ext cx="5318125" cy="646113"/>
          </a:xfrm>
          <a:prstGeom prst="rect">
            <a:avLst/>
          </a:prstGeom>
          <a:noFill/>
        </p:spPr>
        <p:txBody>
          <a:bodyPr>
            <a:spAutoFit/>
          </a:bodyPr>
          <a:lstStyle/>
          <a:p>
            <a:pPr algn="ctr" fontAlgn="auto">
              <a:spcBef>
                <a:spcPts val="0"/>
              </a:spcBef>
              <a:spcAft>
                <a:spcPts val="0"/>
              </a:spcAft>
              <a:defRPr/>
            </a:pPr>
            <a:r>
              <a:rPr lang="en-US" sz="3600" b="1" dirty="0">
                <a:ln w="18415" cmpd="sng">
                  <a:noFill/>
                  <a:prstDash val="solid"/>
                </a:ln>
                <a:solidFill>
                  <a:srgbClr val="444EA2"/>
                </a:solidFill>
                <a:latin typeface="+mn-lt"/>
                <a:ea typeface="+mj-ea"/>
                <a:cs typeface="+mj-cs"/>
              </a:rPr>
              <a:t>Little Albert Experiment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additive="base">
                                        <p:cTn id="9" dur="500" fill="hold"/>
                                        <p:tgtEl>
                                          <p:spTgt spid="1026"/>
                                        </p:tgtEl>
                                        <p:attrNameLst>
                                          <p:attrName>ppt_x</p:attrName>
                                        </p:attrNameLst>
                                      </p:cBhvr>
                                      <p:tavLst>
                                        <p:tav tm="0">
                                          <p:val>
                                            <p:strVal val="0-#ppt_w/2"/>
                                          </p:val>
                                        </p:tav>
                                        <p:tav tm="100000">
                                          <p:val>
                                            <p:strVal val="#ppt_x"/>
                                          </p:val>
                                        </p:tav>
                                      </p:tavLst>
                                    </p:anim>
                                    <p:anim calcmode="lin" valueType="num">
                                      <p:cBhvr additive="base">
                                        <p:cTn id="10" dur="500" fill="hold"/>
                                        <p:tgtEl>
                                          <p:spTgt spid="1026"/>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nodeType="afterGroup">
                            <p:stCondLst>
                              <p:cond delay="25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2000"/>
                                        <p:tgtEl>
                                          <p:spTgt spid="1029"/>
                                        </p:tgtEl>
                                      </p:cBhvr>
                                    </p:animEffect>
                                  </p:childTnLst>
                                </p:cTn>
                              </p:par>
                            </p:childTnLst>
                          </p:cTn>
                        </p:par>
                        <p:par>
                          <p:cTn id="23" fill="hold" nodeType="afterGroup">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0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2000"/>
                                        <p:tgtEl>
                                          <p:spTgt spid="10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childTnLst>
                          </p:cTn>
                        </p:par>
                        <p:par>
                          <p:cTn id="35" fill="hold" nodeType="afterGroup">
                            <p:stCondLst>
                              <p:cond delay="20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nodeType="afterGroup">
                            <p:stCondLst>
                              <p:cond delay="2500"/>
                            </p:stCondLst>
                            <p:childTnLst>
                              <p:par>
                                <p:cTn id="40" presetID="10" presetClass="entr" presetSubtype="0" fill="hold" nodeType="after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2000"/>
                                        <p:tgtEl>
                                          <p:spTgt spid="1030"/>
                                        </p:tgtEl>
                                      </p:cBhvr>
                                    </p:animEffect>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Perry\AppData\Local\Microsoft\Windows\Temporary Internet Files\Content.IE5\1DCTTXDG\MP910221098[1].jpg"/>
          <p:cNvPicPr>
            <a:picLocks noChangeAspect="1" noChangeArrowheads="1"/>
          </p:cNvPicPr>
          <p:nvPr/>
        </p:nvPicPr>
        <p:blipFill>
          <a:blip r:embed="rId3"/>
          <a:srcRect/>
          <a:stretch>
            <a:fillRect/>
          </a:stretch>
        </p:blipFill>
        <p:spPr bwMode="auto">
          <a:xfrm>
            <a:off x="808038" y="1493838"/>
            <a:ext cx="3727450" cy="1938337"/>
          </a:xfrm>
          <a:prstGeom prst="rect">
            <a:avLst/>
          </a:prstGeom>
          <a:noFill/>
          <a:ln w="9525">
            <a:noFill/>
            <a:miter lim="800000"/>
            <a:headEnd/>
            <a:tailEnd/>
          </a:ln>
        </p:spPr>
      </p:pic>
      <p:pic>
        <p:nvPicPr>
          <p:cNvPr id="1027" name="Picture 3" descr="C:\Users\Perry\AppData\Local\Microsoft\Windows\Temporary Internet Files\Content.IE5\S6M386JT\MP900314253[1].jpg"/>
          <p:cNvPicPr>
            <a:picLocks noChangeAspect="1" noChangeArrowheads="1"/>
          </p:cNvPicPr>
          <p:nvPr/>
        </p:nvPicPr>
        <p:blipFill>
          <a:blip r:embed="rId4"/>
          <a:srcRect/>
          <a:stretch>
            <a:fillRect/>
          </a:stretch>
        </p:blipFill>
        <p:spPr bwMode="auto">
          <a:xfrm>
            <a:off x="4846638" y="927100"/>
            <a:ext cx="4038600" cy="2219325"/>
          </a:xfrm>
          <a:prstGeom prst="rect">
            <a:avLst/>
          </a:prstGeom>
          <a:noFill/>
          <a:ln w="9525">
            <a:noFill/>
            <a:miter lim="800000"/>
            <a:headEnd/>
            <a:tailEnd/>
          </a:ln>
        </p:spPr>
      </p:pic>
      <p:sp>
        <p:nvSpPr>
          <p:cNvPr id="9" name="TextBox 8"/>
          <p:cNvSpPr txBox="1">
            <a:spLocks noChangeArrowheads="1"/>
          </p:cNvSpPr>
          <p:nvPr/>
        </p:nvSpPr>
        <p:spPr bwMode="auto">
          <a:xfrm>
            <a:off x="263525" y="5367338"/>
            <a:ext cx="3363913" cy="977900"/>
          </a:xfrm>
          <a:prstGeom prst="rect">
            <a:avLst/>
          </a:prstGeom>
          <a:noFill/>
          <a:ln w="9525">
            <a:noFill/>
            <a:miter lim="800000"/>
            <a:headEnd/>
            <a:tailEnd/>
          </a:ln>
        </p:spPr>
        <p:txBody>
          <a:bodyPr>
            <a:prstTxWarp prst="textNoShape">
              <a:avLst/>
            </a:prstTxWarp>
            <a:spAutoFit/>
          </a:bodyPr>
          <a:lstStyle/>
          <a:p>
            <a:pPr>
              <a:lnSpc>
                <a:spcPts val="3400"/>
              </a:lnSpc>
            </a:pPr>
            <a:r>
              <a:rPr lang="en-US" sz="3600" b="1">
                <a:solidFill>
                  <a:srgbClr val="AA7A2B"/>
                </a:solidFill>
                <a:latin typeface="Calibri" charset="0"/>
              </a:rPr>
              <a:t>During Conditioning</a:t>
            </a:r>
          </a:p>
        </p:txBody>
      </p:sp>
      <p:pic>
        <p:nvPicPr>
          <p:cNvPr id="1030" name="Picture 6"/>
          <p:cNvPicPr>
            <a:picLocks noChangeAspect="1" noChangeArrowheads="1"/>
          </p:cNvPicPr>
          <p:nvPr/>
        </p:nvPicPr>
        <p:blipFill>
          <a:blip r:embed="rId5"/>
          <a:srcRect/>
          <a:stretch>
            <a:fillRect/>
          </a:stretch>
        </p:blipFill>
        <p:spPr bwMode="auto">
          <a:xfrm>
            <a:off x="4767263" y="3978275"/>
            <a:ext cx="2368550" cy="287972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22" name="TextBox 21"/>
          <p:cNvSpPr txBox="1">
            <a:spLocks noChangeArrowheads="1"/>
          </p:cNvSpPr>
          <p:nvPr/>
        </p:nvSpPr>
        <p:spPr bwMode="auto">
          <a:xfrm>
            <a:off x="1670050" y="3155950"/>
            <a:ext cx="2179638" cy="369888"/>
          </a:xfrm>
          <a:prstGeom prst="rect">
            <a:avLst/>
          </a:prstGeom>
          <a:noFill/>
          <a:ln w="9525">
            <a:noFill/>
            <a:miter lim="800000"/>
            <a:headEnd/>
            <a:tailEnd/>
          </a:ln>
        </p:spPr>
        <p:txBody>
          <a:bodyPr>
            <a:prstTxWarp prst="textNoShape">
              <a:avLst/>
            </a:prstTxWarp>
            <a:spAutoFit/>
          </a:bodyPr>
          <a:lstStyle/>
          <a:p>
            <a:pPr algn="ctr"/>
            <a:r>
              <a:rPr lang="en-US" b="1">
                <a:solidFill>
                  <a:srgbClr val="343434"/>
                </a:solidFill>
                <a:latin typeface="Calibri" charset="0"/>
              </a:rPr>
              <a:t>NS: rat</a:t>
            </a:r>
          </a:p>
        </p:txBody>
      </p:sp>
      <p:sp>
        <p:nvSpPr>
          <p:cNvPr id="24" name="TextBox 23"/>
          <p:cNvSpPr txBox="1">
            <a:spLocks noChangeArrowheads="1"/>
          </p:cNvSpPr>
          <p:nvPr/>
        </p:nvSpPr>
        <p:spPr bwMode="auto">
          <a:xfrm>
            <a:off x="5624513" y="2986088"/>
            <a:ext cx="2178050" cy="646112"/>
          </a:xfrm>
          <a:prstGeom prst="rect">
            <a:avLst/>
          </a:prstGeom>
          <a:noFill/>
          <a:ln w="9525">
            <a:noFill/>
            <a:miter lim="800000"/>
            <a:headEnd/>
            <a:tailEnd/>
          </a:ln>
        </p:spPr>
        <p:txBody>
          <a:bodyPr>
            <a:prstTxWarp prst="textNoShape">
              <a:avLst/>
            </a:prstTxWarp>
            <a:spAutoFit/>
          </a:bodyPr>
          <a:lstStyle/>
          <a:p>
            <a:pPr algn="ctr"/>
            <a:r>
              <a:rPr lang="en-US" b="1">
                <a:solidFill>
                  <a:srgbClr val="343434"/>
                </a:solidFill>
                <a:latin typeface="Calibri" charset="0"/>
              </a:rPr>
              <a:t>UCS: steel bar hit with hammer</a:t>
            </a:r>
          </a:p>
        </p:txBody>
      </p:sp>
      <p:sp>
        <p:nvSpPr>
          <p:cNvPr id="25" name="TextBox 24"/>
          <p:cNvSpPr txBox="1">
            <a:spLocks noChangeArrowheads="1"/>
          </p:cNvSpPr>
          <p:nvPr/>
        </p:nvSpPr>
        <p:spPr bwMode="auto">
          <a:xfrm>
            <a:off x="2727325" y="4757738"/>
            <a:ext cx="1905000" cy="646112"/>
          </a:xfrm>
          <a:prstGeom prst="rect">
            <a:avLst/>
          </a:prstGeom>
          <a:noFill/>
          <a:ln w="9525">
            <a:noFill/>
            <a:miter lim="800000"/>
            <a:headEnd/>
            <a:tailEnd/>
          </a:ln>
        </p:spPr>
        <p:txBody>
          <a:bodyPr>
            <a:prstTxWarp prst="textNoShape">
              <a:avLst/>
            </a:prstTxWarp>
            <a:spAutoFit/>
          </a:bodyPr>
          <a:lstStyle/>
          <a:p>
            <a:pPr algn="r"/>
            <a:r>
              <a:rPr lang="en-US" b="1">
                <a:solidFill>
                  <a:srgbClr val="343434"/>
                </a:solidFill>
                <a:latin typeface="Calibri" charset="0"/>
              </a:rPr>
              <a:t>Natural reflex:</a:t>
            </a:r>
          </a:p>
          <a:p>
            <a:pPr algn="r"/>
            <a:r>
              <a:rPr lang="en-US" b="1">
                <a:solidFill>
                  <a:srgbClr val="343434"/>
                </a:solidFill>
                <a:latin typeface="Calibri" charset="0"/>
              </a:rPr>
              <a:t>fear</a:t>
            </a:r>
          </a:p>
        </p:txBody>
      </p:sp>
      <p:sp>
        <p:nvSpPr>
          <p:cNvPr id="14" name="Plus 13"/>
          <p:cNvSpPr/>
          <p:nvPr/>
        </p:nvSpPr>
        <p:spPr>
          <a:xfrm>
            <a:off x="4545013" y="1968500"/>
            <a:ext cx="858837" cy="914400"/>
          </a:xfrm>
          <a:prstGeom prst="mathPlus">
            <a:avLst/>
          </a:prstGeom>
          <a:solidFill>
            <a:srgbClr val="3AA08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dirty="0"/>
          </a:p>
        </p:txBody>
      </p:sp>
      <p:cxnSp>
        <p:nvCxnSpPr>
          <p:cNvPr id="30" name="Elbow Connector 29"/>
          <p:cNvCxnSpPr/>
          <p:nvPr/>
        </p:nvCxnSpPr>
        <p:spPr>
          <a:xfrm rot="5400000">
            <a:off x="6149181" y="2645570"/>
            <a:ext cx="1997075" cy="1674812"/>
          </a:xfrm>
          <a:prstGeom prst="bentConnector3">
            <a:avLst>
              <a:gd name="adj1" fmla="val 57628"/>
            </a:avLst>
          </a:prstGeom>
          <a:ln w="76200">
            <a:solidFill>
              <a:srgbClr val="3AA08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25875" y="0"/>
            <a:ext cx="5318125" cy="646113"/>
          </a:xfrm>
          <a:prstGeom prst="rect">
            <a:avLst/>
          </a:prstGeom>
          <a:noFill/>
        </p:spPr>
        <p:txBody>
          <a:bodyPr>
            <a:spAutoFit/>
          </a:bodyPr>
          <a:lstStyle/>
          <a:p>
            <a:pPr algn="ctr" fontAlgn="auto">
              <a:spcBef>
                <a:spcPts val="0"/>
              </a:spcBef>
              <a:spcAft>
                <a:spcPts val="0"/>
              </a:spcAft>
              <a:defRPr/>
            </a:pPr>
            <a:r>
              <a:rPr lang="en-US" sz="3600" b="1" dirty="0">
                <a:ln w="18415" cmpd="sng">
                  <a:noFill/>
                  <a:prstDash val="solid"/>
                </a:ln>
                <a:solidFill>
                  <a:srgbClr val="444EA2"/>
                </a:solidFill>
                <a:latin typeface="+mn-lt"/>
                <a:ea typeface="+mj-ea"/>
                <a:cs typeface="+mj-cs"/>
              </a:rPr>
              <a:t>Little Albert Experiment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additive="base">
                                        <p:cTn id="9" dur="500" fill="hold"/>
                                        <p:tgtEl>
                                          <p:spTgt spid="1026"/>
                                        </p:tgtEl>
                                        <p:attrNameLst>
                                          <p:attrName>ppt_x</p:attrName>
                                        </p:attrNameLst>
                                      </p:cBhvr>
                                      <p:tavLst>
                                        <p:tav tm="0">
                                          <p:val>
                                            <p:strVal val="0-#ppt_w/2"/>
                                          </p:val>
                                        </p:tav>
                                        <p:tav tm="100000">
                                          <p:val>
                                            <p:strVal val="#ppt_x"/>
                                          </p:val>
                                        </p:tav>
                                      </p:tavLst>
                                    </p:anim>
                                    <p:anim calcmode="lin" valueType="num">
                                      <p:cBhvr additive="base">
                                        <p:cTn id="10" dur="500" fill="hold"/>
                                        <p:tgtEl>
                                          <p:spTgt spid="1026"/>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nodeType="afterGroup">
                            <p:stCondLst>
                              <p:cond delay="2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2000"/>
                                        <p:tgtEl>
                                          <p:spTgt spid="10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par>
                          <p:cTn id="25" fill="hold" nodeType="afterGroup">
                            <p:stCondLst>
                              <p:cond delay="4500"/>
                            </p:stCondLst>
                            <p:childTnLst>
                              <p:par>
                                <p:cTn id="26" presetID="22" presetClass="entr" presetSubtype="1"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nodeType="afterGroup">
                            <p:stCondLst>
                              <p:cond delay="5000"/>
                            </p:stCondLst>
                            <p:childTnLst>
                              <p:par>
                                <p:cTn id="30" presetID="10" presetClass="entr" presetSubtype="0"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2000"/>
                                        <p:tgtEl>
                                          <p:spTgt spid="1030"/>
                                        </p:tgtEl>
                                      </p:cBhvr>
                                    </p:animEffect>
                                  </p:childTnLst>
                                </p:cTn>
                              </p:par>
                            </p:childTnLst>
                          </p:cTn>
                        </p:par>
                        <p:par>
                          <p:cTn id="33" fill="hold" nodeType="afterGroup">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4" grpId="0"/>
      <p:bldP spid="25"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Perry\AppData\Local\Microsoft\Windows\Temporary Internet Files\Content.IE5\1DCTTXDG\MP910221098[1].jpg"/>
          <p:cNvPicPr>
            <a:picLocks noChangeAspect="1" noChangeArrowheads="1"/>
          </p:cNvPicPr>
          <p:nvPr/>
        </p:nvPicPr>
        <p:blipFill>
          <a:blip r:embed="rId3"/>
          <a:srcRect/>
          <a:stretch>
            <a:fillRect/>
          </a:stretch>
        </p:blipFill>
        <p:spPr bwMode="auto">
          <a:xfrm>
            <a:off x="365125" y="1524000"/>
            <a:ext cx="4460875" cy="2319338"/>
          </a:xfrm>
          <a:prstGeom prst="rect">
            <a:avLst/>
          </a:prstGeom>
          <a:noFill/>
          <a:ln w="9525">
            <a:noFill/>
            <a:miter lim="800000"/>
            <a:headEnd/>
            <a:tailEnd/>
          </a:ln>
        </p:spPr>
      </p:pic>
      <p:sp>
        <p:nvSpPr>
          <p:cNvPr id="9" name="TextBox 8"/>
          <p:cNvSpPr txBox="1">
            <a:spLocks noChangeArrowheads="1"/>
          </p:cNvSpPr>
          <p:nvPr/>
        </p:nvSpPr>
        <p:spPr bwMode="auto">
          <a:xfrm>
            <a:off x="279400" y="5383213"/>
            <a:ext cx="3363913" cy="977900"/>
          </a:xfrm>
          <a:prstGeom prst="rect">
            <a:avLst/>
          </a:prstGeom>
          <a:noFill/>
          <a:ln w="9525">
            <a:noFill/>
            <a:miter lim="800000"/>
            <a:headEnd/>
            <a:tailEnd/>
          </a:ln>
        </p:spPr>
        <p:txBody>
          <a:bodyPr>
            <a:prstTxWarp prst="textNoShape">
              <a:avLst/>
            </a:prstTxWarp>
            <a:spAutoFit/>
          </a:bodyPr>
          <a:lstStyle/>
          <a:p>
            <a:pPr>
              <a:lnSpc>
                <a:spcPts val="3400"/>
              </a:lnSpc>
            </a:pPr>
            <a:r>
              <a:rPr lang="en-US" sz="3600" b="1">
                <a:solidFill>
                  <a:srgbClr val="AA7A2B"/>
                </a:solidFill>
                <a:latin typeface="Calibri" charset="0"/>
              </a:rPr>
              <a:t>After Conditioning</a:t>
            </a:r>
          </a:p>
        </p:txBody>
      </p:sp>
      <p:pic>
        <p:nvPicPr>
          <p:cNvPr id="1030" name="Picture 6"/>
          <p:cNvPicPr>
            <a:picLocks noChangeAspect="1" noChangeArrowheads="1"/>
          </p:cNvPicPr>
          <p:nvPr/>
        </p:nvPicPr>
        <p:blipFill>
          <a:blip r:embed="rId4"/>
          <a:srcRect/>
          <a:stretch>
            <a:fillRect/>
          </a:stretch>
        </p:blipFill>
        <p:spPr bwMode="auto">
          <a:xfrm>
            <a:off x="4999038" y="4040188"/>
            <a:ext cx="2316162" cy="2817812"/>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22" name="TextBox 21"/>
          <p:cNvSpPr txBox="1">
            <a:spLocks noChangeArrowheads="1"/>
          </p:cNvSpPr>
          <p:nvPr/>
        </p:nvSpPr>
        <p:spPr bwMode="auto">
          <a:xfrm>
            <a:off x="984250" y="1541463"/>
            <a:ext cx="2179638" cy="368300"/>
          </a:xfrm>
          <a:prstGeom prst="rect">
            <a:avLst/>
          </a:prstGeom>
          <a:noFill/>
          <a:ln w="9525">
            <a:noFill/>
            <a:miter lim="800000"/>
            <a:headEnd/>
            <a:tailEnd/>
          </a:ln>
        </p:spPr>
        <p:txBody>
          <a:bodyPr>
            <a:prstTxWarp prst="textNoShape">
              <a:avLst/>
            </a:prstTxWarp>
            <a:spAutoFit/>
          </a:bodyPr>
          <a:lstStyle/>
          <a:p>
            <a:pPr algn="ctr"/>
            <a:r>
              <a:rPr lang="en-US">
                <a:solidFill>
                  <a:srgbClr val="343434"/>
                </a:solidFill>
                <a:latin typeface="Adobe Fan Heiti Std B" pitchFamily="34" charset="-128"/>
              </a:rPr>
              <a:t>NS: rat</a:t>
            </a:r>
          </a:p>
        </p:txBody>
      </p:sp>
      <p:sp>
        <p:nvSpPr>
          <p:cNvPr id="25" name="TextBox 24"/>
          <p:cNvSpPr txBox="1">
            <a:spLocks noChangeArrowheads="1"/>
          </p:cNvSpPr>
          <p:nvPr/>
        </p:nvSpPr>
        <p:spPr bwMode="auto">
          <a:xfrm>
            <a:off x="7451725" y="4392613"/>
            <a:ext cx="1692275" cy="922337"/>
          </a:xfrm>
          <a:prstGeom prst="rect">
            <a:avLst/>
          </a:prstGeom>
          <a:noFill/>
          <a:ln w="9525">
            <a:noFill/>
            <a:miter lim="800000"/>
            <a:headEnd/>
            <a:tailEnd/>
          </a:ln>
        </p:spPr>
        <p:txBody>
          <a:bodyPr>
            <a:prstTxWarp prst="textNoShape">
              <a:avLst/>
            </a:prstTxWarp>
            <a:spAutoFit/>
          </a:bodyPr>
          <a:lstStyle/>
          <a:p>
            <a:r>
              <a:rPr lang="en-US" b="1">
                <a:solidFill>
                  <a:srgbClr val="343434"/>
                </a:solidFill>
                <a:latin typeface="Calibri" charset="0"/>
              </a:rPr>
              <a:t>Conditioned reflex:</a:t>
            </a:r>
          </a:p>
          <a:p>
            <a:r>
              <a:rPr lang="en-US" b="1">
                <a:solidFill>
                  <a:srgbClr val="343434"/>
                </a:solidFill>
                <a:latin typeface="Calibri" charset="0"/>
              </a:rPr>
              <a:t>fear</a:t>
            </a:r>
          </a:p>
        </p:txBody>
      </p:sp>
      <p:cxnSp>
        <p:nvCxnSpPr>
          <p:cNvPr id="30" name="Elbow Connector 29"/>
          <p:cNvCxnSpPr/>
          <p:nvPr/>
        </p:nvCxnSpPr>
        <p:spPr>
          <a:xfrm>
            <a:off x="2547938" y="3148013"/>
            <a:ext cx="2451100" cy="1377950"/>
          </a:xfrm>
          <a:prstGeom prst="bentConnector3">
            <a:avLst>
              <a:gd name="adj1" fmla="val -999"/>
            </a:avLst>
          </a:prstGeom>
          <a:ln w="76200">
            <a:solidFill>
              <a:srgbClr val="3AA08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25875" y="0"/>
            <a:ext cx="5318125" cy="646113"/>
          </a:xfrm>
          <a:prstGeom prst="rect">
            <a:avLst/>
          </a:prstGeom>
          <a:noFill/>
        </p:spPr>
        <p:txBody>
          <a:bodyPr>
            <a:spAutoFit/>
          </a:bodyPr>
          <a:lstStyle/>
          <a:p>
            <a:pPr algn="ctr" fontAlgn="auto">
              <a:spcBef>
                <a:spcPts val="0"/>
              </a:spcBef>
              <a:spcAft>
                <a:spcPts val="0"/>
              </a:spcAft>
              <a:defRPr/>
            </a:pPr>
            <a:r>
              <a:rPr lang="en-US" sz="3600" b="1" dirty="0">
                <a:ln w="18415" cmpd="sng">
                  <a:noFill/>
                  <a:prstDash val="solid"/>
                </a:ln>
                <a:solidFill>
                  <a:srgbClr val="444EA2"/>
                </a:solidFill>
                <a:latin typeface="+mn-lt"/>
                <a:ea typeface="+mj-ea"/>
                <a:cs typeface="+mj-cs"/>
              </a:rPr>
              <a:t>Little Albert Experiment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additive="base">
                                        <p:cTn id="9" dur="500" fill="hold"/>
                                        <p:tgtEl>
                                          <p:spTgt spid="1026"/>
                                        </p:tgtEl>
                                        <p:attrNameLst>
                                          <p:attrName>ppt_x</p:attrName>
                                        </p:attrNameLst>
                                      </p:cBhvr>
                                      <p:tavLst>
                                        <p:tav tm="0">
                                          <p:val>
                                            <p:strVal val="0-#ppt_w/2"/>
                                          </p:val>
                                        </p:tav>
                                        <p:tav tm="100000">
                                          <p:val>
                                            <p:strVal val="#ppt_x"/>
                                          </p:val>
                                        </p:tav>
                                      </p:tavLst>
                                    </p:anim>
                                    <p:anim calcmode="lin" valueType="num">
                                      <p:cBhvr additive="base">
                                        <p:cTn id="10" dur="500" fill="hold"/>
                                        <p:tgtEl>
                                          <p:spTgt spid="1026"/>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nodeType="afterGroup">
                            <p:stCondLst>
                              <p:cond delay="2500"/>
                            </p:stCondLst>
                            <p:childTnLst>
                              <p:par>
                                <p:cTn id="16" presetID="2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2000"/>
                                        <p:tgtEl>
                                          <p:spTgt spid="1030"/>
                                        </p:tgtEl>
                                      </p:cBhvr>
                                    </p:animEffect>
                                  </p:childTnLst>
                                </p:cTn>
                              </p:par>
                            </p:childTnLst>
                          </p:cTn>
                        </p:par>
                        <p:par>
                          <p:cTn id="23" fill="hold" nodeType="afterGroup">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143000"/>
          </a:xfrm>
          <a:solidFill>
            <a:srgbClr val="444EA2"/>
          </a:solidFill>
        </p:spPr>
        <p:txBody>
          <a:bodyPr lIns="274320"/>
          <a:lstStyle/>
          <a:p>
            <a:pPr>
              <a:lnSpc>
                <a:spcPts val="4200"/>
              </a:lnSpc>
            </a:pPr>
            <a:r>
              <a:rPr lang="en-US" sz="4000" b="1">
                <a:solidFill>
                  <a:srgbClr val="F8F6E3"/>
                </a:solidFill>
              </a:rPr>
              <a:t>Topics to help you build new associations about conditioning</a:t>
            </a:r>
          </a:p>
        </p:txBody>
      </p:sp>
      <p:sp>
        <p:nvSpPr>
          <p:cNvPr id="26627" name="Content Placeholder 2"/>
          <p:cNvSpPr>
            <a:spLocks noGrp="1"/>
          </p:cNvSpPr>
          <p:nvPr>
            <p:ph idx="1"/>
          </p:nvPr>
        </p:nvSpPr>
        <p:spPr>
          <a:xfrm>
            <a:off x="457200" y="1600200"/>
            <a:ext cx="8229600" cy="4144963"/>
          </a:xfrm>
        </p:spPr>
        <p:txBody>
          <a:bodyPr/>
          <a:lstStyle/>
          <a:p>
            <a:pPr eaLnBrk="1" hangingPunct="1">
              <a:buFont typeface="Wingdings" charset="2"/>
              <a:buChar char="§"/>
            </a:pPr>
            <a:r>
              <a:rPr lang="en-US"/>
              <a:t>The various types and processes of learning</a:t>
            </a:r>
          </a:p>
          <a:p>
            <a:pPr eaLnBrk="1" hangingPunct="1">
              <a:buFont typeface="Wingdings" charset="2"/>
              <a:buChar char="§"/>
            </a:pPr>
            <a:r>
              <a:rPr lang="en-US"/>
              <a:t>Classical conditioning vs Operant Conditioning</a:t>
            </a:r>
          </a:p>
          <a:p>
            <a:pPr eaLnBrk="1" hangingPunct="1">
              <a:buFont typeface="Wingdings" charset="2"/>
              <a:buChar char="§"/>
            </a:pPr>
            <a:r>
              <a:rPr lang="en-US"/>
              <a:t>Pavlov’s experiments and concepts</a:t>
            </a:r>
          </a:p>
          <a:p>
            <a:pPr eaLnBrk="1" hangingPunct="1">
              <a:buFont typeface="Wingdings" charset="2"/>
              <a:buChar char="§"/>
            </a:pPr>
            <a:r>
              <a:rPr lang="en-US"/>
              <a:t>Acquisition, Extinction, Spontaneous Recovery</a:t>
            </a:r>
          </a:p>
          <a:p>
            <a:pPr eaLnBrk="1" hangingPunct="1">
              <a:buFont typeface="Wingdings" charset="2"/>
              <a:buChar char="§"/>
            </a:pPr>
            <a:r>
              <a:rPr lang="en-US"/>
              <a:t>Generalization and Discrimination</a:t>
            </a:r>
          </a:p>
          <a:p>
            <a:pPr eaLnBrk="1" hangingPunct="1">
              <a:buFont typeface="Wingdings" charset="2"/>
              <a:buChar char="§"/>
            </a:pPr>
            <a:r>
              <a:rPr lang="en-US"/>
              <a:t>Applications of Classical Conditioning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8938" y="2433638"/>
            <a:ext cx="4038600" cy="4402137"/>
          </a:xfrm>
        </p:spPr>
        <p:txBody>
          <a:bodyPr/>
          <a:lstStyle/>
          <a:p>
            <a:pPr marL="514350" indent="-514350" eaLnBrk="1" hangingPunct="1">
              <a:lnSpc>
                <a:spcPts val="2800"/>
              </a:lnSpc>
              <a:spcAft>
                <a:spcPts val="600"/>
              </a:spcAft>
              <a:buFont typeface="Calibri" charset="0"/>
              <a:buAutoNum type="arabicPeriod"/>
            </a:pPr>
            <a:r>
              <a:rPr lang="en-US"/>
              <a:t>when we learn to predict events we already like or don’t like by noticing other events or sensations that happen first.</a:t>
            </a:r>
          </a:p>
          <a:p>
            <a:pPr marL="514350" indent="-514350" eaLnBrk="1" hangingPunct="1">
              <a:lnSpc>
                <a:spcPts val="2800"/>
              </a:lnSpc>
              <a:spcAft>
                <a:spcPts val="600"/>
              </a:spcAft>
              <a:buFont typeface="Calibri" charset="0"/>
              <a:buAutoNum type="arabicPeriod"/>
            </a:pPr>
            <a:r>
              <a:rPr lang="en-US"/>
              <a:t>when our actions have consequences.</a:t>
            </a:r>
          </a:p>
          <a:p>
            <a:pPr marL="514350" indent="-514350" eaLnBrk="1" hangingPunct="1">
              <a:lnSpc>
                <a:spcPts val="2800"/>
              </a:lnSpc>
              <a:spcAft>
                <a:spcPts val="600"/>
              </a:spcAft>
              <a:buFont typeface="Calibri" charset="0"/>
              <a:buAutoNum type="arabicPeriod"/>
            </a:pPr>
            <a:r>
              <a:rPr lang="en-US"/>
              <a:t>when we watch what other people do.</a:t>
            </a:r>
          </a:p>
          <a:p>
            <a:pPr marL="514350" indent="-514350" eaLnBrk="1" hangingPunct="1">
              <a:lnSpc>
                <a:spcPts val="2800"/>
              </a:lnSpc>
              <a:spcAft>
                <a:spcPts val="600"/>
              </a:spcAft>
              <a:buFont typeface="Calibri" charset="0"/>
              <a:buAutoNum type="arabicPeriod"/>
            </a:pPr>
            <a:endParaRPr lang="en-US"/>
          </a:p>
        </p:txBody>
      </p:sp>
      <p:sp>
        <p:nvSpPr>
          <p:cNvPr id="4" name="Content Placeholder 3"/>
          <p:cNvSpPr>
            <a:spLocks noGrp="1"/>
          </p:cNvSpPr>
          <p:nvPr>
            <p:ph sz="half" idx="2"/>
          </p:nvPr>
        </p:nvSpPr>
        <p:spPr>
          <a:xfrm>
            <a:off x="4608513" y="2362200"/>
            <a:ext cx="4124325" cy="4495800"/>
          </a:xfrm>
        </p:spPr>
        <p:txBody>
          <a:bodyPr/>
          <a:lstStyle/>
          <a:p>
            <a:pPr marL="514350" indent="-514350" eaLnBrk="1" hangingPunct="1">
              <a:lnSpc>
                <a:spcPts val="2800"/>
              </a:lnSpc>
              <a:spcAft>
                <a:spcPts val="600"/>
              </a:spcAft>
              <a:buFont typeface="Calibri" charset="0"/>
              <a:buAutoNum type="arabicPeriod"/>
            </a:pPr>
            <a:r>
              <a:rPr lang="en-US"/>
              <a:t>when two stimuli (events or sensations) tend to occur together or in sequence. </a:t>
            </a:r>
          </a:p>
          <a:p>
            <a:pPr marL="514350" indent="-514350" eaLnBrk="1" hangingPunct="1">
              <a:lnSpc>
                <a:spcPts val="2800"/>
              </a:lnSpc>
              <a:spcAft>
                <a:spcPts val="600"/>
              </a:spcAft>
              <a:buFont typeface="Calibri" charset="0"/>
              <a:buAutoNum type="arabicPeriod"/>
            </a:pPr>
            <a:r>
              <a:rPr lang="en-US"/>
              <a:t>when actions become associated with pleasant or aversive results. </a:t>
            </a:r>
          </a:p>
          <a:p>
            <a:pPr marL="514350" indent="-514350" eaLnBrk="1" hangingPunct="1">
              <a:lnSpc>
                <a:spcPts val="2800"/>
              </a:lnSpc>
              <a:spcAft>
                <a:spcPts val="600"/>
              </a:spcAft>
              <a:buFont typeface="Calibri" charset="0"/>
              <a:buAutoNum type="arabicPeriod"/>
            </a:pPr>
            <a:r>
              <a:rPr lang="en-US"/>
              <a:t>when two pieces of information are linked.</a:t>
            </a:r>
          </a:p>
        </p:txBody>
      </p:sp>
      <p:sp>
        <p:nvSpPr>
          <p:cNvPr id="28676"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a:solidFill>
                  <a:srgbClr val="F8F6E3"/>
                </a:solidFill>
              </a:rPr>
              <a:t>How does learning happen other than through language/words?</a:t>
            </a:r>
          </a:p>
        </p:txBody>
      </p:sp>
      <p:sp>
        <p:nvSpPr>
          <p:cNvPr id="28677" name="Rounded Rectangle 1"/>
          <p:cNvSpPr>
            <a:spLocks noChangeArrowheads="1"/>
          </p:cNvSpPr>
          <p:nvPr/>
        </p:nvSpPr>
        <p:spPr bwMode="auto">
          <a:xfrm>
            <a:off x="388938" y="1244600"/>
            <a:ext cx="3919537" cy="1017588"/>
          </a:xfrm>
          <a:prstGeom prst="roundRect">
            <a:avLst>
              <a:gd name="adj" fmla="val 16667"/>
            </a:avLst>
          </a:prstGeom>
          <a:solidFill>
            <a:srgbClr val="F36F21"/>
          </a:solidFill>
          <a:ln w="9525">
            <a:noFill/>
            <a:round/>
            <a:headEnd/>
            <a:tailEnd/>
          </a:ln>
        </p:spPr>
        <p:txBody>
          <a:bodyPr>
            <a:prstTxWarp prst="textNoShape">
              <a:avLst/>
            </a:prstTxWarp>
            <a:spAutoFit/>
          </a:bodyPr>
          <a:lstStyle/>
          <a:p>
            <a:pPr algn="ctr">
              <a:lnSpc>
                <a:spcPts val="3200"/>
              </a:lnSpc>
              <a:spcBef>
                <a:spcPct val="20000"/>
              </a:spcBef>
            </a:pPr>
            <a:r>
              <a:rPr lang="en-US" sz="3200" b="1">
                <a:solidFill>
                  <a:srgbClr val="F8F6E3"/>
                </a:solidFill>
                <a:latin typeface="Calibri" charset="0"/>
              </a:rPr>
              <a:t>We learn from experience: </a:t>
            </a:r>
          </a:p>
        </p:txBody>
      </p:sp>
      <p:sp>
        <p:nvSpPr>
          <p:cNvPr id="28678" name="Rounded Rectangle 5"/>
          <p:cNvSpPr>
            <a:spLocks noChangeArrowheads="1"/>
          </p:cNvSpPr>
          <p:nvPr/>
        </p:nvSpPr>
        <p:spPr bwMode="auto">
          <a:xfrm>
            <a:off x="4660900" y="1262063"/>
            <a:ext cx="3900488" cy="1016000"/>
          </a:xfrm>
          <a:prstGeom prst="roundRect">
            <a:avLst>
              <a:gd name="adj" fmla="val 16667"/>
            </a:avLst>
          </a:prstGeom>
          <a:solidFill>
            <a:srgbClr val="F36F21"/>
          </a:solidFill>
          <a:ln w="9525">
            <a:noFill/>
            <a:round/>
            <a:headEnd/>
            <a:tailEnd/>
          </a:ln>
        </p:spPr>
        <p:txBody>
          <a:bodyPr>
            <a:prstTxWarp prst="textNoShape">
              <a:avLst/>
            </a:prstTxWarp>
            <a:spAutoFit/>
          </a:bodyPr>
          <a:lstStyle/>
          <a:p>
            <a:pPr algn="ctr">
              <a:lnSpc>
                <a:spcPts val="3200"/>
              </a:lnSpc>
              <a:spcBef>
                <a:spcPct val="20000"/>
              </a:spcBef>
            </a:pPr>
            <a:r>
              <a:rPr lang="en-US" sz="3200" b="1">
                <a:solidFill>
                  <a:srgbClr val="F8F6E3"/>
                </a:solidFill>
                <a:latin typeface="Calibri" charset="0"/>
              </a:rPr>
              <a:t>We learn by association: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020763"/>
          </a:xfrm>
        </p:spPr>
        <p:txBody>
          <a:bodyPr lIns="274320"/>
          <a:lstStyle/>
          <a:p>
            <a:pPr eaLnBrk="1" hangingPunct="1">
              <a:lnSpc>
                <a:spcPts val="4200"/>
              </a:lnSpc>
            </a:pPr>
            <a:r>
              <a:rPr lang="en-US" b="1">
                <a:solidFill>
                  <a:srgbClr val="444EA2"/>
                </a:solidFill>
              </a:rPr>
              <a:t>Types of Learning</a:t>
            </a:r>
          </a:p>
        </p:txBody>
      </p:sp>
      <p:sp>
        <p:nvSpPr>
          <p:cNvPr id="7" name="Oval 6"/>
          <p:cNvSpPr>
            <a:spLocks noChangeArrowheads="1"/>
          </p:cNvSpPr>
          <p:nvPr/>
        </p:nvSpPr>
        <p:spPr bwMode="auto">
          <a:xfrm>
            <a:off x="0" y="1189038"/>
            <a:ext cx="4479925" cy="2684462"/>
          </a:xfrm>
          <a:prstGeom prst="ellipse">
            <a:avLst/>
          </a:prstGeom>
          <a:solidFill>
            <a:srgbClr val="A0366C"/>
          </a:solidFill>
          <a:ln w="9525">
            <a:noFill/>
            <a:round/>
            <a:headEnd/>
            <a:tailEnd/>
          </a:ln>
        </p:spPr>
        <p:txBody>
          <a:bodyPr lIns="182880" tIns="182880" rIns="182880" bIns="182880" anchor="ctr">
            <a:prstTxWarp prst="textNoShape">
              <a:avLst/>
            </a:prstTxWarp>
          </a:bodyPr>
          <a:lstStyle/>
          <a:p>
            <a:pPr algn="ctr">
              <a:lnSpc>
                <a:spcPts val="2400"/>
              </a:lnSpc>
            </a:pPr>
            <a:r>
              <a:rPr lang="en-US" sz="2600" b="1">
                <a:solidFill>
                  <a:srgbClr val="FAC090"/>
                </a:solidFill>
                <a:latin typeface="Calibri" charset="0"/>
              </a:rPr>
              <a:t>Classical conditioning: </a:t>
            </a:r>
            <a:r>
              <a:rPr lang="en-US" sz="2600">
                <a:solidFill>
                  <a:srgbClr val="F8F6E3"/>
                </a:solidFill>
                <a:latin typeface="Calibri" charset="0"/>
              </a:rPr>
              <a:t>learning to link two stimuli in a way that helps us anticipate an event to which we have a reaction </a:t>
            </a:r>
          </a:p>
        </p:txBody>
      </p:sp>
      <p:sp>
        <p:nvSpPr>
          <p:cNvPr id="9" name="Oval 8"/>
          <p:cNvSpPr>
            <a:spLocks noChangeArrowheads="1"/>
          </p:cNvSpPr>
          <p:nvPr/>
        </p:nvSpPr>
        <p:spPr bwMode="auto">
          <a:xfrm>
            <a:off x="4664075" y="1189038"/>
            <a:ext cx="4479925" cy="2790825"/>
          </a:xfrm>
          <a:prstGeom prst="ellipse">
            <a:avLst/>
          </a:prstGeom>
          <a:solidFill>
            <a:srgbClr val="3AA082"/>
          </a:solidFill>
          <a:ln w="9525">
            <a:noFill/>
            <a:round/>
            <a:headEnd/>
            <a:tailEnd/>
          </a:ln>
        </p:spPr>
        <p:txBody>
          <a:bodyPr lIns="182880" tIns="182880" rIns="182880" bIns="182880" anchor="ctr">
            <a:prstTxWarp prst="textNoShape">
              <a:avLst/>
            </a:prstTxWarp>
          </a:bodyPr>
          <a:lstStyle/>
          <a:p>
            <a:pPr algn="ctr">
              <a:lnSpc>
                <a:spcPts val="2400"/>
              </a:lnSpc>
            </a:pPr>
            <a:r>
              <a:rPr lang="en-US" sz="2600" b="1">
                <a:solidFill>
                  <a:srgbClr val="FAC090"/>
                </a:solidFill>
                <a:latin typeface="Calibri" charset="0"/>
              </a:rPr>
              <a:t>Operant conditioning: </a:t>
            </a:r>
            <a:r>
              <a:rPr lang="en-US" sz="2600">
                <a:solidFill>
                  <a:srgbClr val="F8F6E3"/>
                </a:solidFill>
                <a:latin typeface="Calibri" charset="0"/>
              </a:rPr>
              <a:t>changing behavior choices in response to consequences</a:t>
            </a:r>
          </a:p>
        </p:txBody>
      </p:sp>
      <p:sp>
        <p:nvSpPr>
          <p:cNvPr id="3" name="Content Placeholder 2"/>
          <p:cNvSpPr>
            <a:spLocks noGrp="1"/>
          </p:cNvSpPr>
          <p:nvPr>
            <p:ph idx="1"/>
          </p:nvPr>
        </p:nvSpPr>
        <p:spPr>
          <a:xfrm>
            <a:off x="2193925" y="3568700"/>
            <a:ext cx="4481513" cy="2886075"/>
          </a:xfrm>
          <a:prstGeom prst="ellipse">
            <a:avLst/>
          </a:prstGeom>
          <a:solidFill>
            <a:srgbClr val="F36F21"/>
          </a:solidFill>
        </p:spPr>
        <p:txBody>
          <a:bodyPr lIns="182880" tIns="182880" rIns="182880" bIns="182880" anchor="ctr"/>
          <a:lstStyle/>
          <a:p>
            <a:pPr marL="0" indent="0" algn="ctr" eaLnBrk="1" hangingPunct="1">
              <a:lnSpc>
                <a:spcPts val="2400"/>
              </a:lnSpc>
              <a:spcBef>
                <a:spcPct val="0"/>
              </a:spcBef>
              <a:buFont typeface="Arial" charset="0"/>
              <a:buNone/>
            </a:pPr>
            <a:r>
              <a:rPr lang="en-US" sz="2600" b="1">
                <a:solidFill>
                  <a:srgbClr val="FAC090"/>
                </a:solidFill>
              </a:rPr>
              <a:t>Cognitive learning: </a:t>
            </a:r>
            <a:r>
              <a:rPr lang="en-US" sz="2600">
                <a:solidFill>
                  <a:srgbClr val="F8F6E3"/>
                </a:solidFill>
              </a:rPr>
              <a:t>acquiring new behaviors and information through observation and information, rather than by direct experience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200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nodeType="afterGroup">
                            <p:stCondLst>
                              <p:cond delay="6000"/>
                            </p:stCondLst>
                            <p:childTnLst>
                              <p:par>
                                <p:cTn id="39" presetID="26" presetClass="entr" presetSubtype="0" fill="hold" grpId="0" nodeType="afterEffect">
                                  <p:stCondLst>
                                    <p:cond delay="2000"/>
                                  </p:stCondLst>
                                  <p:childTnLst>
                                    <p:set>
                                      <p:cBhvr>
                                        <p:cTn id="40" dur="1" fill="hold">
                                          <p:stCondLst>
                                            <p:cond delay="0"/>
                                          </p:stCondLst>
                                        </p:cTn>
                                        <p:tgtEl>
                                          <p:spTgt spid="3">
                                            <p:bg/>
                                          </p:spTgt>
                                        </p:tgtEl>
                                        <p:attrNameLst>
                                          <p:attrName>style.visibility</p:attrName>
                                        </p:attrNameLst>
                                      </p:cBhvr>
                                      <p:to>
                                        <p:strVal val="visible"/>
                                      </p:to>
                                    </p:set>
                                    <p:animEffect transition="in" filter="wipe(down)">
                                      <p:cBhvr>
                                        <p:cTn id="41" dur="580">
                                          <p:stCondLst>
                                            <p:cond delay="0"/>
                                          </p:stCondLst>
                                        </p:cTn>
                                        <p:tgtEl>
                                          <p:spTgt spid="3">
                                            <p:bg/>
                                          </p:spTgt>
                                        </p:tgtEl>
                                      </p:cBhvr>
                                    </p:animEffect>
                                    <p:anim calcmode="lin" valueType="num">
                                      <p:cBhvr>
                                        <p:cTn id="42"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bg/>
                                          </p:spTgt>
                                        </p:tgtEl>
                                      </p:cBhvr>
                                      <p:to x="100000" y="60000"/>
                                    </p:animScale>
                                    <p:animScale>
                                      <p:cBhvr>
                                        <p:cTn id="48" dur="166" decel="50000">
                                          <p:stCondLst>
                                            <p:cond delay="676"/>
                                          </p:stCondLst>
                                        </p:cTn>
                                        <p:tgtEl>
                                          <p:spTgt spid="3">
                                            <p:bg/>
                                          </p:spTgt>
                                        </p:tgtEl>
                                      </p:cBhvr>
                                      <p:to x="100000" y="100000"/>
                                    </p:animScale>
                                    <p:animScale>
                                      <p:cBhvr>
                                        <p:cTn id="49" dur="26">
                                          <p:stCondLst>
                                            <p:cond delay="1312"/>
                                          </p:stCondLst>
                                        </p:cTn>
                                        <p:tgtEl>
                                          <p:spTgt spid="3">
                                            <p:bg/>
                                          </p:spTgt>
                                        </p:tgtEl>
                                      </p:cBhvr>
                                      <p:to x="100000" y="80000"/>
                                    </p:animScale>
                                    <p:animScale>
                                      <p:cBhvr>
                                        <p:cTn id="50" dur="166" decel="50000">
                                          <p:stCondLst>
                                            <p:cond delay="1338"/>
                                          </p:stCondLst>
                                        </p:cTn>
                                        <p:tgtEl>
                                          <p:spTgt spid="3">
                                            <p:bg/>
                                          </p:spTgt>
                                        </p:tgtEl>
                                      </p:cBhvr>
                                      <p:to x="100000" y="100000"/>
                                    </p:animScale>
                                    <p:animScale>
                                      <p:cBhvr>
                                        <p:cTn id="51" dur="26">
                                          <p:stCondLst>
                                            <p:cond delay="1642"/>
                                          </p:stCondLst>
                                        </p:cTn>
                                        <p:tgtEl>
                                          <p:spTgt spid="3">
                                            <p:bg/>
                                          </p:spTgt>
                                        </p:tgtEl>
                                      </p:cBhvr>
                                      <p:to x="100000" y="90000"/>
                                    </p:animScale>
                                    <p:animScale>
                                      <p:cBhvr>
                                        <p:cTn id="52" dur="166" decel="50000">
                                          <p:stCondLst>
                                            <p:cond delay="1668"/>
                                          </p:stCondLst>
                                        </p:cTn>
                                        <p:tgtEl>
                                          <p:spTgt spid="3">
                                            <p:bg/>
                                          </p:spTgt>
                                        </p:tgtEl>
                                      </p:cBhvr>
                                      <p:to x="100000" y="100000"/>
                                    </p:animScale>
                                    <p:animScale>
                                      <p:cBhvr>
                                        <p:cTn id="53" dur="26">
                                          <p:stCondLst>
                                            <p:cond delay="1808"/>
                                          </p:stCondLst>
                                        </p:cTn>
                                        <p:tgtEl>
                                          <p:spTgt spid="3">
                                            <p:bg/>
                                          </p:spTgt>
                                        </p:tgtEl>
                                      </p:cBhvr>
                                      <p:to x="100000" y="95000"/>
                                    </p:animScale>
                                    <p:animScale>
                                      <p:cBhvr>
                                        <p:cTn id="54" dur="166" decel="50000">
                                          <p:stCondLst>
                                            <p:cond delay="1834"/>
                                          </p:stCondLst>
                                        </p:cTn>
                                        <p:tgtEl>
                                          <p:spTgt spid="3">
                                            <p:bg/>
                                          </p:spTgt>
                                        </p:tgtEl>
                                      </p:cBhvr>
                                      <p:to x="100000" y="100000"/>
                                    </p:animScale>
                                  </p:childTnLst>
                                </p:cTn>
                              </p:par>
                              <p:par>
                                <p:cTn id="55" presetID="26" presetClass="entr" presetSubtype="0" fill="hold" grpId="0" nodeType="withEffect">
                                  <p:stCondLst>
                                    <p:cond delay="200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wipe(down)">
                                      <p:cBhvr>
                                        <p:cTn id="57" dur="580">
                                          <p:stCondLst>
                                            <p:cond delay="0"/>
                                          </p:stCondLst>
                                        </p:cTn>
                                        <p:tgtEl>
                                          <p:spTgt spid="3">
                                            <p:txEl>
                                              <p:pRg st="0" end="0"/>
                                            </p:txEl>
                                          </p:spTgt>
                                        </p:tgtEl>
                                      </p:cBhvr>
                                    </p:animEffect>
                                    <p:anim calcmode="lin" valueType="num">
                                      <p:cBhvr>
                                        <p:cTn id="5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0" end="0"/>
                                            </p:txEl>
                                          </p:spTgt>
                                        </p:tgtEl>
                                      </p:cBhvr>
                                      <p:to x="100000" y="60000"/>
                                    </p:animScale>
                                    <p:animScale>
                                      <p:cBhvr>
                                        <p:cTn id="64" dur="166" decel="50000">
                                          <p:stCondLst>
                                            <p:cond delay="676"/>
                                          </p:stCondLst>
                                        </p:cTn>
                                        <p:tgtEl>
                                          <p:spTgt spid="3">
                                            <p:txEl>
                                              <p:pRg st="0" end="0"/>
                                            </p:txEl>
                                          </p:spTgt>
                                        </p:tgtEl>
                                      </p:cBhvr>
                                      <p:to x="100000" y="100000"/>
                                    </p:animScale>
                                    <p:animScale>
                                      <p:cBhvr>
                                        <p:cTn id="65" dur="26">
                                          <p:stCondLst>
                                            <p:cond delay="1312"/>
                                          </p:stCondLst>
                                        </p:cTn>
                                        <p:tgtEl>
                                          <p:spTgt spid="3">
                                            <p:txEl>
                                              <p:pRg st="0" end="0"/>
                                            </p:txEl>
                                          </p:spTgt>
                                        </p:tgtEl>
                                      </p:cBhvr>
                                      <p:to x="100000" y="80000"/>
                                    </p:animScale>
                                    <p:animScale>
                                      <p:cBhvr>
                                        <p:cTn id="66" dur="166" decel="50000">
                                          <p:stCondLst>
                                            <p:cond delay="1338"/>
                                          </p:stCondLst>
                                        </p:cTn>
                                        <p:tgtEl>
                                          <p:spTgt spid="3">
                                            <p:txEl>
                                              <p:pRg st="0" end="0"/>
                                            </p:txEl>
                                          </p:spTgt>
                                        </p:tgtEl>
                                      </p:cBhvr>
                                      <p:to x="100000" y="100000"/>
                                    </p:animScale>
                                    <p:animScale>
                                      <p:cBhvr>
                                        <p:cTn id="67" dur="26">
                                          <p:stCondLst>
                                            <p:cond delay="1642"/>
                                          </p:stCondLst>
                                        </p:cTn>
                                        <p:tgtEl>
                                          <p:spTgt spid="3">
                                            <p:txEl>
                                              <p:pRg st="0" end="0"/>
                                            </p:txEl>
                                          </p:spTgt>
                                        </p:tgtEl>
                                      </p:cBhvr>
                                      <p:to x="100000" y="90000"/>
                                    </p:animScale>
                                    <p:animScale>
                                      <p:cBhvr>
                                        <p:cTn id="68" dur="166" decel="50000">
                                          <p:stCondLst>
                                            <p:cond delay="1668"/>
                                          </p:stCondLst>
                                        </p:cTn>
                                        <p:tgtEl>
                                          <p:spTgt spid="3">
                                            <p:txEl>
                                              <p:pRg st="0" end="0"/>
                                            </p:txEl>
                                          </p:spTgt>
                                        </p:tgtEl>
                                      </p:cBhvr>
                                      <p:to x="100000" y="100000"/>
                                    </p:animScale>
                                    <p:animScale>
                                      <p:cBhvr>
                                        <p:cTn id="69" dur="26">
                                          <p:stCondLst>
                                            <p:cond delay="1808"/>
                                          </p:stCondLst>
                                        </p:cTn>
                                        <p:tgtEl>
                                          <p:spTgt spid="3">
                                            <p:txEl>
                                              <p:pRg st="0" end="0"/>
                                            </p:txEl>
                                          </p:spTgt>
                                        </p:tgtEl>
                                      </p:cBhvr>
                                      <p:to x="100000" y="95000"/>
                                    </p:animScale>
                                    <p:animScale>
                                      <p:cBhvr>
                                        <p:cTn id="7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build="p"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Perry\AppData\Local\Microsoft\Windows\Temporary Internet Files\Content.IE5\1DCTTXDG\MP900407565[1].jpg"/>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a:off x="0" y="0"/>
            <a:ext cx="9144000" cy="6858000"/>
          </a:xfrm>
          <a:prstGeom prst="rect">
            <a:avLst/>
          </a:prstGeom>
          <a:ln w="76200">
            <a:noFill/>
          </a:ln>
          <a:effectLst>
            <a:outerShdw blurRad="50800" dist="38100" dir="5400000" algn="t" rotWithShape="0">
              <a:prstClr val="black">
                <a:alpha val="40000"/>
              </a:prstClr>
            </a:outerShdw>
          </a:effectLst>
        </p:spPr>
      </p:pic>
      <p:sp>
        <p:nvSpPr>
          <p:cNvPr id="12" name="TextBox 11"/>
          <p:cNvSpPr txBox="1">
            <a:spLocks noChangeArrowheads="1"/>
          </p:cNvSpPr>
          <p:nvPr/>
        </p:nvSpPr>
        <p:spPr bwMode="auto">
          <a:xfrm>
            <a:off x="180975" y="1231900"/>
            <a:ext cx="5016500" cy="3649663"/>
          </a:xfrm>
          <a:prstGeom prst="rect">
            <a:avLst/>
          </a:prstGeom>
          <a:noFill/>
          <a:ln w="9525">
            <a:noFill/>
            <a:miter lim="800000"/>
            <a:headEnd/>
            <a:tailEnd/>
          </a:ln>
        </p:spPr>
        <p:txBody>
          <a:bodyPr>
            <a:prstTxWarp prst="textNoShape">
              <a:avLst/>
            </a:prstTxWarp>
          </a:bodyPr>
          <a:lstStyle/>
          <a:p>
            <a:pPr>
              <a:lnSpc>
                <a:spcPts val="2800"/>
              </a:lnSpc>
              <a:spcBef>
                <a:spcPct val="20000"/>
              </a:spcBef>
              <a:spcAft>
                <a:spcPts val="600"/>
              </a:spcAft>
              <a:buFont typeface="+mj-lt" charset="0"/>
              <a:buNone/>
            </a:pPr>
            <a:r>
              <a:rPr lang="en-US" sz="2800">
                <a:latin typeface="Calibri" charset="0"/>
              </a:rPr>
              <a:t>How it works: after repeated exposure to two stimuli occurring in sequence, we associate those stimuli with each other. </a:t>
            </a:r>
          </a:p>
          <a:p>
            <a:pPr>
              <a:lnSpc>
                <a:spcPts val="2800"/>
              </a:lnSpc>
              <a:spcBef>
                <a:spcPct val="20000"/>
              </a:spcBef>
              <a:spcAft>
                <a:spcPts val="600"/>
              </a:spcAft>
              <a:buFont typeface="+mj-lt" charset="0"/>
              <a:buNone/>
            </a:pPr>
            <a:r>
              <a:rPr lang="en-US" sz="2800">
                <a:latin typeface="Calibri" charset="0"/>
              </a:rPr>
              <a:t>Result: our natural response to one stimulus now can be triggered by the new, predictive stimulus.</a:t>
            </a:r>
          </a:p>
        </p:txBody>
      </p:sp>
      <p:sp>
        <p:nvSpPr>
          <p:cNvPr id="32772" name="TextBox 18"/>
          <p:cNvSpPr txBox="1">
            <a:spLocks noChangeArrowheads="1"/>
          </p:cNvSpPr>
          <p:nvPr/>
        </p:nvSpPr>
        <p:spPr bwMode="auto">
          <a:xfrm>
            <a:off x="95250" y="96838"/>
            <a:ext cx="6494463" cy="1135062"/>
          </a:xfrm>
          <a:prstGeom prst="rect">
            <a:avLst/>
          </a:prstGeom>
          <a:noFill/>
          <a:ln w="9525">
            <a:noFill/>
            <a:miter lim="800000"/>
            <a:headEnd/>
            <a:tailEnd/>
          </a:ln>
        </p:spPr>
        <p:txBody>
          <a:bodyPr anchor="ctr">
            <a:prstTxWarp prst="textNoShape">
              <a:avLst/>
            </a:prstTxWarp>
          </a:bodyPr>
          <a:lstStyle/>
          <a:p>
            <a:pPr>
              <a:lnSpc>
                <a:spcPts val="4000"/>
              </a:lnSpc>
            </a:pPr>
            <a:r>
              <a:rPr lang="en-US" sz="3200" b="1" i="1">
                <a:solidFill>
                  <a:srgbClr val="A0366C"/>
                </a:solidFill>
                <a:latin typeface="Calibri" charset="0"/>
              </a:rPr>
              <a:t>Associative Learning: </a:t>
            </a:r>
          </a:p>
          <a:p>
            <a:pPr>
              <a:lnSpc>
                <a:spcPts val="4000"/>
              </a:lnSpc>
            </a:pPr>
            <a:r>
              <a:rPr lang="en-US" sz="4400" b="1">
                <a:solidFill>
                  <a:srgbClr val="A0366C"/>
                </a:solidFill>
                <a:latin typeface="Calibri" charset="0"/>
              </a:rPr>
              <a:t>Classical Conditioning</a:t>
            </a:r>
          </a:p>
        </p:txBody>
      </p:sp>
      <p:sp>
        <p:nvSpPr>
          <p:cNvPr id="20" name="Rounded Rectangle 19"/>
          <p:cNvSpPr>
            <a:spLocks noChangeArrowheads="1"/>
          </p:cNvSpPr>
          <p:nvPr/>
        </p:nvSpPr>
        <p:spPr bwMode="auto">
          <a:xfrm>
            <a:off x="5210175" y="2493963"/>
            <a:ext cx="3784600" cy="1449387"/>
          </a:xfrm>
          <a:prstGeom prst="roundRect">
            <a:avLst>
              <a:gd name="adj" fmla="val 16667"/>
            </a:avLst>
          </a:prstGeom>
          <a:solidFill>
            <a:srgbClr val="F36F21"/>
          </a:solidFill>
          <a:ln w="9525">
            <a:noFill/>
            <a:round/>
            <a:headEnd/>
            <a:tailEnd/>
          </a:ln>
        </p:spPr>
        <p:txBody>
          <a:bodyPr anchor="ctr">
            <a:prstTxWarp prst="textNoShape">
              <a:avLst/>
            </a:prstTxWarp>
          </a:bodyPr>
          <a:lstStyle/>
          <a:p>
            <a:pPr marL="0" lvl="1">
              <a:lnSpc>
                <a:spcPts val="2800"/>
              </a:lnSpc>
              <a:spcBef>
                <a:spcPct val="20000"/>
              </a:spcBef>
            </a:pPr>
            <a:r>
              <a:rPr lang="en-US" sz="2800">
                <a:solidFill>
                  <a:srgbClr val="F8F6E3"/>
                </a:solidFill>
                <a:latin typeface="Calibri" charset="0"/>
              </a:rPr>
              <a:t>Here, our response to thunder becomes associated with lightning.</a:t>
            </a:r>
          </a:p>
        </p:txBody>
      </p:sp>
      <p:sp>
        <p:nvSpPr>
          <p:cNvPr id="21" name="TextBox 20"/>
          <p:cNvSpPr txBox="1">
            <a:spLocks noChangeArrowheads="1"/>
          </p:cNvSpPr>
          <p:nvPr/>
        </p:nvSpPr>
        <p:spPr bwMode="auto">
          <a:xfrm>
            <a:off x="5926138" y="547688"/>
            <a:ext cx="2260600" cy="830262"/>
          </a:xfrm>
          <a:prstGeom prst="rect">
            <a:avLst/>
          </a:prstGeom>
          <a:noFill/>
          <a:ln w="9525">
            <a:noFill/>
            <a:miter lim="800000"/>
            <a:headEnd/>
            <a:tailEnd/>
          </a:ln>
        </p:spPr>
        <p:txBody>
          <a:bodyPr>
            <a:prstTxWarp prst="textNoShape">
              <a:avLst/>
            </a:prstTxWarp>
            <a:spAutoFit/>
          </a:bodyPr>
          <a:lstStyle/>
          <a:p>
            <a:r>
              <a:rPr lang="en-US" sz="2400" b="1">
                <a:latin typeface="Calibri" charset="0"/>
              </a:rPr>
              <a:t>Stimulus 1: See lightning</a:t>
            </a:r>
          </a:p>
        </p:txBody>
      </p:sp>
      <p:sp>
        <p:nvSpPr>
          <p:cNvPr id="22" name="TextBox 21"/>
          <p:cNvSpPr txBox="1">
            <a:spLocks noChangeArrowheads="1"/>
          </p:cNvSpPr>
          <p:nvPr/>
        </p:nvSpPr>
        <p:spPr bwMode="auto">
          <a:xfrm>
            <a:off x="5930900" y="1466850"/>
            <a:ext cx="2260600" cy="831850"/>
          </a:xfrm>
          <a:prstGeom prst="rect">
            <a:avLst/>
          </a:prstGeom>
          <a:noFill/>
          <a:ln w="9525">
            <a:noFill/>
            <a:miter lim="800000"/>
            <a:headEnd/>
            <a:tailEnd/>
          </a:ln>
        </p:spPr>
        <p:txBody>
          <a:bodyPr>
            <a:prstTxWarp prst="textNoShape">
              <a:avLst/>
            </a:prstTxWarp>
            <a:spAutoFit/>
          </a:bodyPr>
          <a:lstStyle/>
          <a:p>
            <a:r>
              <a:rPr lang="en-US" sz="2400" b="1">
                <a:latin typeface="Calibri" charset="0"/>
              </a:rPr>
              <a:t>Stimulus 2: Hear thunder</a:t>
            </a:r>
          </a:p>
        </p:txBody>
      </p:sp>
      <p:sp>
        <p:nvSpPr>
          <p:cNvPr id="11" name="TextBox 10"/>
          <p:cNvSpPr txBox="1">
            <a:spLocks noChangeArrowheads="1"/>
          </p:cNvSpPr>
          <p:nvPr/>
        </p:nvSpPr>
        <p:spPr bwMode="auto">
          <a:xfrm>
            <a:off x="180975" y="4691063"/>
            <a:ext cx="5029200" cy="461962"/>
          </a:xfrm>
          <a:prstGeom prst="rect">
            <a:avLst/>
          </a:prstGeom>
          <a:noFill/>
          <a:ln w="9525">
            <a:noFill/>
            <a:miter lim="800000"/>
            <a:headEnd/>
            <a:tailEnd/>
          </a:ln>
        </p:spPr>
        <p:txBody>
          <a:bodyPr>
            <a:prstTxWarp prst="textNoShape">
              <a:avLst/>
            </a:prstTxWarp>
            <a:spAutoFit/>
          </a:bodyPr>
          <a:lstStyle/>
          <a:p>
            <a:r>
              <a:rPr lang="en-US" sz="2400" b="1" i="1">
                <a:latin typeface="Calibri" charset="0"/>
              </a:rPr>
              <a:t>After Repetition</a:t>
            </a:r>
          </a:p>
        </p:txBody>
      </p:sp>
      <p:sp>
        <p:nvSpPr>
          <p:cNvPr id="23" name="TextBox 22"/>
          <p:cNvSpPr txBox="1">
            <a:spLocks noChangeArrowheads="1"/>
          </p:cNvSpPr>
          <p:nvPr/>
        </p:nvSpPr>
        <p:spPr bwMode="auto">
          <a:xfrm>
            <a:off x="188913" y="5153025"/>
            <a:ext cx="5016500" cy="461963"/>
          </a:xfrm>
          <a:prstGeom prst="rect">
            <a:avLst/>
          </a:prstGeom>
          <a:noFill/>
          <a:ln w="9525">
            <a:noFill/>
            <a:miter lim="800000"/>
            <a:headEnd/>
            <a:tailEnd/>
          </a:ln>
        </p:spPr>
        <p:txBody>
          <a:bodyPr>
            <a:prstTxWarp prst="textNoShape">
              <a:avLst/>
            </a:prstTxWarp>
            <a:spAutoFit/>
          </a:bodyPr>
          <a:lstStyle/>
          <a:p>
            <a:r>
              <a:rPr lang="en-US" sz="2400" b="1">
                <a:latin typeface="Calibri" charset="0"/>
              </a:rPr>
              <a:t>Stimulus: See lightning</a:t>
            </a:r>
            <a:endParaRPr lang="en-US" sz="2400">
              <a:solidFill>
                <a:schemeClr val="bg1"/>
              </a:solidFill>
              <a:latin typeface="Adobe Fan Heiti Std B" pitchFamily="34" charset="-128"/>
            </a:endParaRPr>
          </a:p>
        </p:txBody>
      </p:sp>
      <p:pic>
        <p:nvPicPr>
          <p:cNvPr id="28" name="Picture 27" descr="loud noise.jpg"/>
          <p:cNvPicPr>
            <a:picLocks noChangeAspect="1"/>
          </p:cNvPicPr>
          <p:nvPr/>
        </p:nvPicPr>
        <p:blipFill>
          <a:blip r:embed="rId4"/>
          <a:srcRect/>
          <a:stretch>
            <a:fillRect/>
          </a:stretch>
        </p:blipFill>
        <p:spPr bwMode="auto">
          <a:xfrm>
            <a:off x="5354638" y="4264025"/>
            <a:ext cx="3422650" cy="2281238"/>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24" name="TextBox 23"/>
          <p:cNvSpPr txBox="1">
            <a:spLocks noChangeArrowheads="1"/>
          </p:cNvSpPr>
          <p:nvPr/>
        </p:nvSpPr>
        <p:spPr bwMode="auto">
          <a:xfrm>
            <a:off x="193675" y="5611813"/>
            <a:ext cx="5008563" cy="461962"/>
          </a:xfrm>
          <a:prstGeom prst="rect">
            <a:avLst/>
          </a:prstGeom>
          <a:noFill/>
          <a:ln w="9525">
            <a:noFill/>
            <a:miter lim="800000"/>
            <a:headEnd/>
            <a:tailEnd/>
          </a:ln>
        </p:spPr>
        <p:txBody>
          <a:bodyPr>
            <a:prstTxWarp prst="textNoShape">
              <a:avLst/>
            </a:prstTxWarp>
            <a:spAutoFit/>
          </a:bodyPr>
          <a:lstStyle/>
          <a:p>
            <a:r>
              <a:rPr lang="en-US" sz="2400" b="1">
                <a:latin typeface="Calibri" charset="0"/>
              </a:rPr>
              <a:t>Response: Cover ears to avoid sound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5000" fill="hold" nodeType="afterEffect">
                                  <p:stCondLst>
                                    <p:cond delay="250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par>
                          <p:cTn id="15" fill="hold" nodeType="afterGroup">
                            <p:stCondLst>
                              <p:cond delay="0"/>
                            </p:stCondLst>
                            <p:childTnLst>
                              <p:par>
                                <p:cTn id="16" presetID="10" presetClass="exit" presetSubtype="0" fill="hold" grpId="1" nodeType="afterEffect">
                                  <p:stCondLst>
                                    <p:cond delay="250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grpId="1" nodeType="withEffect">
                                  <p:stCondLst>
                                    <p:cond delay="250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grpId="0" nodeType="withEffect">
                                  <p:stCondLst>
                                    <p:cond delay="250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par>
                          <p:cTn id="25" fill="hold" nodeType="afterGroup">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4000"/>
                            </p:stCondLst>
                            <p:childTnLst>
                              <p:par>
                                <p:cTn id="33" presetID="1" presetClass="entr" presetSubtype="0" fill="hold" grpId="0" nodeType="afterEffect">
                                  <p:stCondLst>
                                    <p:cond delay="150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nodeType="afterGroup">
                            <p:stCondLst>
                              <p:cond delay="5500"/>
                            </p:stCondLst>
                            <p:childTnLst>
                              <p:par>
                                <p:cTn id="36" presetID="1" presetClass="entr" presetSubtype="0" fill="hold" grpId="0" nodeType="afterEffect">
                                  <p:stCondLst>
                                    <p:cond delay="1100"/>
                                  </p:stCondLst>
                                  <p:childTnLst>
                                    <p:set>
                                      <p:cBhvr>
                                        <p:cTn id="37" dur="1" fill="hold">
                                          <p:stCondLst>
                                            <p:cond delay="0"/>
                                          </p:stCondLst>
                                        </p:cTn>
                                        <p:tgtEl>
                                          <p:spTgt spid="23"/>
                                        </p:tgtEl>
                                        <p:attrNameLst>
                                          <p:attrName>style.visibility</p:attrName>
                                        </p:attrNameLst>
                                      </p:cBhvr>
                                      <p:to>
                                        <p:strVal val="visible"/>
                                      </p:to>
                                    </p:set>
                                  </p:childTnLst>
                                </p:cTn>
                              </p:par>
                              <p:par>
                                <p:cTn id="38" presetID="26" presetClass="emph" presetSubtype="0" repeatCount="5000" fill="hold" nodeType="withEffect">
                                  <p:stCondLst>
                                    <p:cond delay="900"/>
                                  </p:stCondLst>
                                  <p:childTnLst>
                                    <p:animEffect transition="out" filter="fade">
                                      <p:cBhvr>
                                        <p:cTn id="39" dur="500" tmFilter="0, 0; .2, .5; .8, .5; 1, 0"/>
                                        <p:tgtEl>
                                          <p:spTgt spid="1026"/>
                                        </p:tgtEl>
                                      </p:cBhvr>
                                    </p:animEffect>
                                    <p:animScale>
                                      <p:cBhvr>
                                        <p:cTn id="40" dur="250" autoRev="1" fill="hold"/>
                                        <p:tgtEl>
                                          <p:spTgt spid="1026"/>
                                        </p:tgtEl>
                                      </p:cBhvr>
                                      <p:by x="105000" y="105000"/>
                                    </p:animScale>
                                  </p:childTnLst>
                                </p:cTn>
                              </p:par>
                            </p:childTnLst>
                          </p:cTn>
                        </p:par>
                        <p:par>
                          <p:cTn id="41" fill="hold" nodeType="afterGroup">
                            <p:stCondLst>
                              <p:cond delay="8900"/>
                            </p:stCondLst>
                            <p:childTnLst>
                              <p:par>
                                <p:cTn id="42" presetID="10" presetClass="entr" presetSubtype="0" fill="hold" nodeType="afterEffect">
                                  <p:stCondLst>
                                    <p:cond delay="4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2000"/>
                                        <p:tgtEl>
                                          <p:spTgt spid="28"/>
                                        </p:tgtEl>
                                      </p:cBhvr>
                                    </p:animEffect>
                                  </p:childTnLst>
                                </p:cTn>
                              </p:par>
                              <p:par>
                                <p:cTn id="45" presetID="10" presetClass="entr" presetSubtype="0" fill="hold" grpId="0" nodeType="withEffect">
                                  <p:stCondLst>
                                    <p:cond delay="19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p:bldP spid="21" grpId="1"/>
      <p:bldP spid="22" grpId="0"/>
      <p:bldP spid="22" grpId="1"/>
      <p:bldP spid="11" grpId="0"/>
      <p:bldP spid="23" grpId="0"/>
      <p:bldP spid="2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44488" y="1146175"/>
            <a:ext cx="8382000" cy="2057400"/>
          </a:xfrm>
        </p:spPr>
        <p:txBody>
          <a:bodyPr/>
          <a:lstStyle/>
          <a:p>
            <a:pPr marL="0" lvl="1" eaLnBrk="1" hangingPunct="1">
              <a:lnSpc>
                <a:spcPct val="90000"/>
              </a:lnSpc>
              <a:buFont typeface="Wingdings" charset="2"/>
              <a:buChar char="§"/>
            </a:pPr>
            <a:r>
              <a:rPr lang="en-US" sz="2400"/>
              <a:t>Child associates his “response” (behavior) with consequences.</a:t>
            </a:r>
          </a:p>
          <a:p>
            <a:pPr marL="0" lvl="1" eaLnBrk="1" hangingPunct="1">
              <a:lnSpc>
                <a:spcPct val="90000"/>
              </a:lnSpc>
              <a:buFont typeface="Wingdings" charset="2"/>
              <a:buChar char="§"/>
            </a:pPr>
            <a:r>
              <a:rPr lang="en-US" sz="2400"/>
              <a:t>Child learns to repeat behaviors (saying “please”) which were followed by desirable results (cookie).</a:t>
            </a:r>
          </a:p>
          <a:p>
            <a:pPr marL="0" lvl="1" eaLnBrk="1" hangingPunct="1">
              <a:lnSpc>
                <a:spcPct val="90000"/>
              </a:lnSpc>
              <a:buFont typeface="Wingdings" charset="2"/>
              <a:buChar char="§"/>
            </a:pPr>
            <a:r>
              <a:rPr lang="en-US" sz="2400"/>
              <a:t>Child learns to avoid behaviors (yelling “gimme!”) which were followed by undesirable results (scolding or loss of dessert). </a:t>
            </a:r>
          </a:p>
        </p:txBody>
      </p:sp>
      <p:sp>
        <p:nvSpPr>
          <p:cNvPr id="34819" name="Title 1"/>
          <p:cNvSpPr>
            <a:spLocks noGrp="1"/>
          </p:cNvSpPr>
          <p:nvPr>
            <p:ph type="title"/>
          </p:nvPr>
        </p:nvSpPr>
        <p:spPr>
          <a:xfrm>
            <a:off x="296863" y="182563"/>
            <a:ext cx="8229600" cy="868362"/>
          </a:xfrm>
        </p:spPr>
        <p:txBody>
          <a:bodyPr/>
          <a:lstStyle/>
          <a:p>
            <a:pPr algn="l" eaLnBrk="1" hangingPunct="1">
              <a:lnSpc>
                <a:spcPts val="4000"/>
              </a:lnSpc>
            </a:pPr>
            <a:r>
              <a:rPr lang="en-US" sz="3200" b="1" i="1">
                <a:solidFill>
                  <a:srgbClr val="3AA082"/>
                </a:solidFill>
              </a:rPr>
              <a:t>Associative Learning: </a:t>
            </a:r>
            <a:br>
              <a:rPr lang="en-US" sz="3200" b="1" i="1">
                <a:solidFill>
                  <a:srgbClr val="3AA082"/>
                </a:solidFill>
              </a:rPr>
            </a:br>
            <a:r>
              <a:rPr lang="en-US" b="1">
                <a:solidFill>
                  <a:srgbClr val="3AA082"/>
                </a:solidFill>
              </a:rPr>
              <a:t>Operant Conditioning</a:t>
            </a:r>
          </a:p>
        </p:txBody>
      </p:sp>
      <p:pic>
        <p:nvPicPr>
          <p:cNvPr id="34820" name="Picture 2"/>
          <p:cNvPicPr>
            <a:picLocks noChangeAspect="1" noChangeArrowheads="1"/>
          </p:cNvPicPr>
          <p:nvPr/>
        </p:nvPicPr>
        <p:blipFill>
          <a:blip r:embed="rId3"/>
          <a:srcRect/>
          <a:stretch>
            <a:fillRect/>
          </a:stretch>
        </p:blipFill>
        <p:spPr bwMode="auto">
          <a:xfrm>
            <a:off x="358775" y="3121025"/>
            <a:ext cx="8367713" cy="358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217488" y="0"/>
            <a:ext cx="8926512" cy="1039813"/>
          </a:xfrm>
        </p:spPr>
        <p:txBody>
          <a:bodyPr/>
          <a:lstStyle/>
          <a:p>
            <a:pPr algn="l" eaLnBrk="1" hangingPunct="1">
              <a:lnSpc>
                <a:spcPts val="4000"/>
              </a:lnSpc>
            </a:pPr>
            <a:r>
              <a:rPr lang="en-US" b="1">
                <a:solidFill>
                  <a:srgbClr val="3AA082"/>
                </a:solidFill>
              </a:rPr>
              <a:t>Cognitive Learning</a:t>
            </a:r>
          </a:p>
        </p:txBody>
      </p:sp>
      <p:sp>
        <p:nvSpPr>
          <p:cNvPr id="6" name="Content Placeholder 2"/>
          <p:cNvSpPr>
            <a:spLocks/>
          </p:cNvSpPr>
          <p:nvPr/>
        </p:nvSpPr>
        <p:spPr bwMode="auto">
          <a:xfrm>
            <a:off x="396875" y="860425"/>
            <a:ext cx="8301038" cy="2994025"/>
          </a:xfrm>
          <a:prstGeom prst="roundRect">
            <a:avLst>
              <a:gd name="adj" fmla="val 16667"/>
            </a:avLst>
          </a:prstGeom>
          <a:solidFill>
            <a:srgbClr val="F36F21"/>
          </a:solidFill>
          <a:ln w="9525">
            <a:noFill/>
            <a:round/>
            <a:headEnd/>
            <a:tailEnd/>
          </a:ln>
        </p:spPr>
        <p:txBody>
          <a:bodyPr anchor="ctr">
            <a:prstTxWarp prst="textNoShape">
              <a:avLst/>
            </a:prstTxWarp>
          </a:bodyPr>
          <a:lstStyle/>
          <a:p>
            <a:pPr>
              <a:lnSpc>
                <a:spcPts val="2400"/>
              </a:lnSpc>
              <a:spcAft>
                <a:spcPts val="1200"/>
              </a:spcAft>
              <a:buFont typeface="Arial" charset="0"/>
              <a:buNone/>
            </a:pPr>
            <a:r>
              <a:rPr lang="en-US" sz="2800" b="1">
                <a:solidFill>
                  <a:srgbClr val="FAC090"/>
                </a:solidFill>
                <a:latin typeface="Calibri" charset="0"/>
              </a:rPr>
              <a:t>Cognitive learning </a:t>
            </a:r>
            <a:r>
              <a:rPr lang="en-US" sz="2800" i="1">
                <a:solidFill>
                  <a:srgbClr val="F8F6E3"/>
                </a:solidFill>
                <a:latin typeface="Calibri" charset="0"/>
              </a:rPr>
              <a:t>refers to acquiring new behaviors and information mentally, rather than by direct experience.</a:t>
            </a:r>
          </a:p>
          <a:p>
            <a:pPr>
              <a:lnSpc>
                <a:spcPts val="2400"/>
              </a:lnSpc>
              <a:spcAft>
                <a:spcPts val="1200"/>
              </a:spcAft>
              <a:buFont typeface="Arial" charset="0"/>
              <a:buNone/>
            </a:pPr>
            <a:r>
              <a:rPr lang="en-US" sz="2800" i="1">
                <a:solidFill>
                  <a:srgbClr val="F8F6E3"/>
                </a:solidFill>
                <a:latin typeface="Calibri" charset="0"/>
              </a:rPr>
              <a:t>Cognitive learning occurs: </a:t>
            </a:r>
          </a:p>
          <a:p>
            <a:pPr>
              <a:lnSpc>
                <a:spcPts val="2400"/>
              </a:lnSpc>
              <a:spcAft>
                <a:spcPts val="1200"/>
              </a:spcAft>
              <a:buFont typeface="Calibri" charset="0"/>
              <a:buAutoNum type="arabicPeriod"/>
            </a:pPr>
            <a:r>
              <a:rPr lang="en-US" sz="2800" i="1">
                <a:solidFill>
                  <a:srgbClr val="F8F6E3"/>
                </a:solidFill>
                <a:latin typeface="Calibri" charset="0"/>
              </a:rPr>
              <a:t>by observing events and the behavior of others. </a:t>
            </a:r>
          </a:p>
          <a:p>
            <a:pPr>
              <a:lnSpc>
                <a:spcPts val="2400"/>
              </a:lnSpc>
              <a:spcAft>
                <a:spcPts val="1200"/>
              </a:spcAft>
              <a:buFont typeface="Calibri" charset="0"/>
              <a:buAutoNum type="arabicPeriod"/>
            </a:pPr>
            <a:r>
              <a:rPr lang="en-US" sz="2800" i="1">
                <a:solidFill>
                  <a:srgbClr val="F8F6E3"/>
                </a:solidFill>
                <a:latin typeface="Calibri" charset="0"/>
              </a:rPr>
              <a:t>by using language to acquire information about events experienced by others. </a:t>
            </a:r>
          </a:p>
        </p:txBody>
      </p:sp>
      <p:pic>
        <p:nvPicPr>
          <p:cNvPr id="1026" name="Picture 2" descr="E:\Educating Children Image 100 SuperStock\10042072.JPG"/>
          <p:cNvPicPr>
            <a:picLocks noChangeAspect="1" noChangeArrowheads="1"/>
          </p:cNvPicPr>
          <p:nvPr/>
        </p:nvPicPr>
        <p:blipFill>
          <a:blip r:embed="rId3"/>
          <a:srcRect b="19649"/>
          <a:stretch>
            <a:fillRect/>
          </a:stretch>
        </p:blipFill>
        <p:spPr bwMode="auto">
          <a:xfrm>
            <a:off x="1865313" y="3962400"/>
            <a:ext cx="5459412" cy="2600325"/>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944563"/>
          </a:xfrm>
          <a:solidFill>
            <a:srgbClr val="444EA2"/>
          </a:solidFill>
        </p:spPr>
        <p:txBody>
          <a:bodyPr lIns="274320"/>
          <a:lstStyle/>
          <a:p>
            <a:pPr algn="l" eaLnBrk="1" hangingPunct="1">
              <a:lnSpc>
                <a:spcPts val="4200"/>
              </a:lnSpc>
            </a:pPr>
            <a:r>
              <a:rPr lang="en-US" b="1">
                <a:solidFill>
                  <a:srgbClr val="F8F6E3"/>
                </a:solidFill>
              </a:rPr>
              <a:t>Behaviorism</a:t>
            </a:r>
          </a:p>
        </p:txBody>
      </p:sp>
      <p:sp>
        <p:nvSpPr>
          <p:cNvPr id="3" name="Content Placeholder 2"/>
          <p:cNvSpPr>
            <a:spLocks noGrp="1"/>
          </p:cNvSpPr>
          <p:nvPr>
            <p:ph idx="1"/>
          </p:nvPr>
        </p:nvSpPr>
        <p:spPr>
          <a:xfrm>
            <a:off x="400050" y="1006475"/>
            <a:ext cx="8229600" cy="4754563"/>
          </a:xfrm>
        </p:spPr>
        <p:txBody>
          <a:bodyPr/>
          <a:lstStyle/>
          <a:p>
            <a:pPr eaLnBrk="1" hangingPunct="1">
              <a:lnSpc>
                <a:spcPts val="2800"/>
              </a:lnSpc>
              <a:spcAft>
                <a:spcPts val="600"/>
              </a:spcAft>
              <a:buFont typeface="Wingdings" charset="2"/>
              <a:buChar char="§"/>
            </a:pPr>
            <a:r>
              <a:rPr lang="en-US" sz="2800"/>
              <a:t>The term </a:t>
            </a:r>
            <a:r>
              <a:rPr lang="en-US" sz="2800" b="1" i="1"/>
              <a:t>behaviorism</a:t>
            </a:r>
            <a:r>
              <a:rPr lang="en-US" sz="2800" i="1"/>
              <a:t> </a:t>
            </a:r>
            <a:r>
              <a:rPr lang="en-US" sz="2800"/>
              <a:t>was used by John B. Watson (1878-1958), a proponent of </a:t>
            </a:r>
            <a:r>
              <a:rPr lang="en-US" sz="2800" b="1"/>
              <a:t>classical </a:t>
            </a:r>
            <a:r>
              <a:rPr lang="en-US" sz="2800"/>
              <a:t>conditioning, as well as by B.F. Skinner (1904-1990), a leader in research about </a:t>
            </a:r>
            <a:r>
              <a:rPr lang="en-US" sz="2800" b="1"/>
              <a:t>operant</a:t>
            </a:r>
            <a:r>
              <a:rPr lang="en-US" sz="2800"/>
              <a:t> conditioning.</a:t>
            </a:r>
          </a:p>
          <a:p>
            <a:pPr eaLnBrk="1" hangingPunct="1">
              <a:lnSpc>
                <a:spcPts val="2800"/>
              </a:lnSpc>
              <a:spcAft>
                <a:spcPts val="600"/>
              </a:spcAft>
              <a:buFont typeface="Wingdings" charset="2"/>
              <a:buChar char="§"/>
            </a:pPr>
            <a:r>
              <a:rPr lang="en-US" sz="2800"/>
              <a:t> Both scientists believed the </a:t>
            </a:r>
            <a:r>
              <a:rPr lang="en-US" sz="2800" i="1"/>
              <a:t>mental life was much less important than behavior </a:t>
            </a:r>
            <a:r>
              <a:rPr lang="en-US" sz="2800"/>
              <a:t>as a foundation for psychological science.</a:t>
            </a:r>
          </a:p>
          <a:p>
            <a:pPr eaLnBrk="1" hangingPunct="1">
              <a:lnSpc>
                <a:spcPts val="2800"/>
              </a:lnSpc>
              <a:spcAft>
                <a:spcPts val="600"/>
              </a:spcAft>
              <a:buFont typeface="Wingdings" charset="2"/>
              <a:buChar char="§"/>
            </a:pPr>
            <a:r>
              <a:rPr lang="en-US" sz="2800"/>
              <a:t>Both foresaw applications in controlling human behavior: </a:t>
            </a:r>
          </a:p>
        </p:txBody>
      </p:sp>
      <p:pic>
        <p:nvPicPr>
          <p:cNvPr id="38916" name="Picture 3" descr="Skinner_slide5.jpg"/>
          <p:cNvPicPr>
            <a:picLocks noChangeAspect="1"/>
          </p:cNvPicPr>
          <p:nvPr/>
        </p:nvPicPr>
        <p:blipFill>
          <a:blip r:embed="rId3">
            <a:grayscl/>
          </a:blip>
          <a:srcRect b="6483"/>
          <a:stretch>
            <a:fillRect/>
          </a:stretch>
        </p:blipFill>
        <p:spPr bwMode="auto">
          <a:xfrm>
            <a:off x="4457700" y="4219575"/>
            <a:ext cx="2198688" cy="2638425"/>
          </a:xfrm>
          <a:prstGeom prst="rect">
            <a:avLst/>
          </a:prstGeom>
          <a:noFill/>
          <a:ln w="9525">
            <a:noFill/>
            <a:miter lim="800000"/>
            <a:headEnd/>
            <a:tailEnd/>
          </a:ln>
        </p:spPr>
      </p:pic>
      <p:pic>
        <p:nvPicPr>
          <p:cNvPr id="38917" name="Picture 4" descr="Watson_slide5.jpg"/>
          <p:cNvPicPr>
            <a:picLocks noChangeAspect="1"/>
          </p:cNvPicPr>
          <p:nvPr/>
        </p:nvPicPr>
        <p:blipFill>
          <a:blip r:embed="rId4">
            <a:grayscl/>
          </a:blip>
          <a:srcRect b="22765"/>
          <a:stretch>
            <a:fillRect/>
          </a:stretch>
        </p:blipFill>
        <p:spPr bwMode="auto">
          <a:xfrm>
            <a:off x="6446838" y="4189413"/>
            <a:ext cx="2846387" cy="2698750"/>
          </a:xfrm>
          <a:prstGeom prst="rect">
            <a:avLst/>
          </a:prstGeom>
          <a:noFill/>
          <a:ln w="9525">
            <a:noFill/>
            <a:miter lim="800000"/>
            <a:headEnd/>
            <a:tailEnd/>
          </a:ln>
        </p:spPr>
      </p:pic>
      <p:sp>
        <p:nvSpPr>
          <p:cNvPr id="6" name="Rectangle 5"/>
          <p:cNvSpPr>
            <a:spLocks noChangeArrowheads="1"/>
          </p:cNvSpPr>
          <p:nvPr/>
        </p:nvSpPr>
        <p:spPr bwMode="auto">
          <a:xfrm>
            <a:off x="698500" y="4691063"/>
            <a:ext cx="4206875" cy="1697037"/>
          </a:xfrm>
          <a:prstGeom prst="rect">
            <a:avLst/>
          </a:prstGeom>
          <a:noFill/>
          <a:ln w="9525">
            <a:noFill/>
            <a:miter lim="800000"/>
            <a:headEnd/>
            <a:tailEnd/>
          </a:ln>
        </p:spPr>
        <p:txBody>
          <a:bodyPr>
            <a:prstTxWarp prst="textNoShape">
              <a:avLst/>
            </a:prstTxWarp>
            <a:spAutoFit/>
          </a:bodyPr>
          <a:lstStyle/>
          <a:p>
            <a:pPr marL="0" lvl="1">
              <a:lnSpc>
                <a:spcPts val="2800"/>
              </a:lnSpc>
              <a:spcBef>
                <a:spcPct val="20000"/>
              </a:spcBef>
              <a:spcAft>
                <a:spcPts val="600"/>
              </a:spcAft>
            </a:pPr>
            <a:r>
              <a:rPr lang="en-US" sz="2800">
                <a:solidFill>
                  <a:srgbClr val="000000"/>
                </a:solidFill>
                <a:latin typeface="Calibri" charset="0"/>
              </a:rPr>
              <a:t>Skinner conceived of utopian communities.</a:t>
            </a:r>
          </a:p>
          <a:p>
            <a:pPr marL="0" lvl="1">
              <a:lnSpc>
                <a:spcPts val="2800"/>
              </a:lnSpc>
              <a:spcBef>
                <a:spcPct val="20000"/>
              </a:spcBef>
              <a:spcAft>
                <a:spcPts val="600"/>
              </a:spcAft>
            </a:pPr>
            <a:r>
              <a:rPr lang="en-US" sz="2800">
                <a:solidFill>
                  <a:srgbClr val="000000"/>
                </a:solidFill>
                <a:latin typeface="Calibri" charset="0"/>
              </a:rPr>
              <a:t>Watson went into advertising.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2419</Words>
  <Application>Microsoft Macintosh PowerPoint</Application>
  <PresentationFormat>On-screen Show (4:3)</PresentationFormat>
  <Paragraphs>228</Paragraphs>
  <Slides>25</Slides>
  <Notes>25</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25</vt:i4>
      </vt:variant>
    </vt:vector>
  </HeadingPairs>
  <TitlesOfParts>
    <vt:vector size="33" baseType="lpstr">
      <vt:lpstr>Arial</vt:lpstr>
      <vt:lpstr>Calibri</vt:lpstr>
      <vt:lpstr>ＭＳ Ｐゴシック</vt:lpstr>
      <vt:lpstr>Times New Roman</vt:lpstr>
      <vt:lpstr>Wingdings</vt:lpstr>
      <vt:lpstr>+mj-lt</vt:lpstr>
      <vt:lpstr>Adobe Fan Heiti Std B</vt:lpstr>
      <vt:lpstr>Office Theme</vt:lpstr>
      <vt:lpstr>Slide 1</vt:lpstr>
      <vt:lpstr>Module 20: Basic Learning Concepts and Classical Conditioning</vt:lpstr>
      <vt:lpstr>Topics to help you build new associations about conditioning</vt:lpstr>
      <vt:lpstr>How does learning happen other than through language/words?</vt:lpstr>
      <vt:lpstr>Types of Learning</vt:lpstr>
      <vt:lpstr>Slide 6</vt:lpstr>
      <vt:lpstr>Associative Learning:  Operant Conditioning</vt:lpstr>
      <vt:lpstr>Cognitive Learning</vt:lpstr>
      <vt:lpstr>Behaviorism</vt:lpstr>
      <vt:lpstr>Ivan Pavlov’s Discovery</vt:lpstr>
      <vt:lpstr>Slide 11</vt:lpstr>
      <vt:lpstr>Slide 12</vt:lpstr>
      <vt:lpstr>Slide 13</vt:lpstr>
      <vt:lpstr>Slide 14</vt:lpstr>
      <vt:lpstr>Slide 15</vt:lpstr>
      <vt:lpstr>Higher-Order Conditioning</vt:lpstr>
      <vt:lpstr>Acquisition</vt:lpstr>
      <vt:lpstr>Acquisition and Extinction</vt:lpstr>
      <vt:lpstr>Spontaneous Recovery [Return of the CR]</vt:lpstr>
      <vt:lpstr>Generalization and Discrimination Please notice the narrow, psychological definition .</vt:lpstr>
      <vt:lpstr>Ivan Pavlov’s Legacy</vt:lpstr>
      <vt:lpstr>John B. Watson and Classical Conditioning: Playing with Fear</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lastModifiedBy>John &amp; Linda  Blasdel</cp:lastModifiedBy>
  <cp:revision>59</cp:revision>
  <dcterms:created xsi:type="dcterms:W3CDTF">2015-01-05T23:03:26Z</dcterms:created>
  <dcterms:modified xsi:type="dcterms:W3CDTF">2015-01-05T23:05:43Z</dcterms:modified>
</cp:coreProperties>
</file>